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5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handoutMasterIdLst>
    <p:handoutMasterId r:id="rId56"/>
  </p:handoutMasterIdLst>
  <p:sldIdLst>
    <p:sldId id="16776703" r:id="rId3"/>
    <p:sldId id="258" r:id="rId4"/>
    <p:sldId id="262" r:id="rId6"/>
    <p:sldId id="16776671" r:id="rId7"/>
    <p:sldId id="16776632" r:id="rId8"/>
    <p:sldId id="16776633" r:id="rId9"/>
    <p:sldId id="16776670" r:id="rId10"/>
    <p:sldId id="16776635" r:id="rId11"/>
    <p:sldId id="16776637" r:id="rId12"/>
    <p:sldId id="16776666" r:id="rId13"/>
    <p:sldId id="16776668" r:id="rId14"/>
    <p:sldId id="16776636" r:id="rId15"/>
    <p:sldId id="16776664" r:id="rId16"/>
    <p:sldId id="16776694" r:id="rId17"/>
    <p:sldId id="325" r:id="rId18"/>
    <p:sldId id="256" r:id="rId19"/>
    <p:sldId id="16776675" r:id="rId20"/>
    <p:sldId id="16776673" r:id="rId21"/>
    <p:sldId id="335" r:id="rId22"/>
    <p:sldId id="336" r:id="rId23"/>
    <p:sldId id="337" r:id="rId24"/>
    <p:sldId id="339" r:id="rId25"/>
    <p:sldId id="299" r:id="rId26"/>
    <p:sldId id="338" r:id="rId27"/>
    <p:sldId id="8650" r:id="rId28"/>
    <p:sldId id="16776688" r:id="rId29"/>
    <p:sldId id="16776646" r:id="rId30"/>
    <p:sldId id="16766870" r:id="rId31"/>
    <p:sldId id="16776672" r:id="rId32"/>
    <p:sldId id="16776645" r:id="rId33"/>
    <p:sldId id="16776676" r:id="rId34"/>
    <p:sldId id="272" r:id="rId35"/>
    <p:sldId id="16776649" r:id="rId36"/>
    <p:sldId id="16776690" r:id="rId37"/>
    <p:sldId id="16766866" r:id="rId38"/>
    <p:sldId id="16776691" r:id="rId39"/>
    <p:sldId id="16776653" r:id="rId40"/>
    <p:sldId id="16776682" r:id="rId41"/>
    <p:sldId id="16776689" r:id="rId42"/>
    <p:sldId id="16776692" r:id="rId43"/>
    <p:sldId id="16776655" r:id="rId44"/>
    <p:sldId id="16776693" r:id="rId45"/>
    <p:sldId id="16776683" r:id="rId46"/>
    <p:sldId id="16776654" r:id="rId47"/>
    <p:sldId id="16776695" r:id="rId48"/>
    <p:sldId id="16776699" r:id="rId49"/>
    <p:sldId id="16776700" r:id="rId50"/>
    <p:sldId id="16776701" r:id="rId51"/>
    <p:sldId id="16776702" r:id="rId52"/>
    <p:sldId id="16776687" r:id="rId53"/>
    <p:sldId id="16776704" r:id="rId54"/>
    <p:sldId id="268" r:id="rId55"/>
  </p:sldIdLst>
  <p:sldSz cx="12192000" cy="6858000"/>
  <p:notesSz cx="6858000" cy="9144000"/>
  <p:embeddedFontLst>
    <p:embeddedFont>
      <p:font typeface="OPPOSans B" panose="02010600030101010101" charset="-122"/>
      <p:regular r:id="rId60"/>
    </p:embeddedFont>
    <p:embeddedFont>
      <p:font typeface="OPPOSans M" panose="02010600030101010101" charset="-122"/>
      <p:regular r:id="rId61"/>
    </p:embeddedFont>
    <p:embeddedFont>
      <p:font typeface="微软雅黑" panose="020B0503020204020204" pitchFamily="34" charset="-122"/>
      <p:regular r:id="rId62"/>
      <p:bold r:id="rId6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015" userDrawn="1">
          <p15:clr>
            <a:srgbClr val="A4A3A4"/>
          </p15:clr>
        </p15:guide>
        <p15:guide id="2" pos="5201" userDrawn="1">
          <p15:clr>
            <a:srgbClr val="F26B43"/>
          </p15:clr>
        </p15:guide>
        <p15:guide id="3" orient="horz" pos="367" userDrawn="1">
          <p15:clr>
            <a:srgbClr val="F26B43"/>
          </p15:clr>
        </p15:guide>
        <p15:guide id="4" orient="horz" pos="3989" userDrawn="1">
          <p15:clr>
            <a:srgbClr val="F26B43"/>
          </p15:clr>
        </p15:guide>
        <p15:guide id="5" pos="347" userDrawn="1">
          <p15:clr>
            <a:srgbClr val="F26B43"/>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75B6"/>
    <a:srgbClr val="9DC3E6"/>
    <a:srgbClr val="E9EBF5"/>
    <a:srgbClr val="B9B9B9"/>
    <a:srgbClr val="FFFFFF"/>
    <a:srgbClr val="F2D9E8"/>
    <a:srgbClr val="CEEFC6"/>
    <a:srgbClr val="C79FBE"/>
    <a:srgbClr val="76446E"/>
    <a:srgbClr val="5787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77" autoAdjust="0"/>
    <p:restoredTop sz="95749" autoAdjust="0"/>
  </p:normalViewPr>
  <p:slideViewPr>
    <p:cSldViewPr snapToGrid="0" showGuides="1">
      <p:cViewPr varScale="1">
        <p:scale>
          <a:sx n="61" d="100"/>
          <a:sy n="61" d="100"/>
        </p:scale>
        <p:origin x="312" y="48"/>
      </p:cViewPr>
      <p:guideLst>
        <p:guide pos="7015"/>
        <p:guide pos="5201"/>
        <p:guide orient="horz" pos="367"/>
        <p:guide orient="horz" pos="3989"/>
        <p:guide pos="347"/>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3" Type="http://schemas.openxmlformats.org/officeDocument/2006/relationships/font" Target="fonts/font4.fntdata"/><Relationship Id="rId62" Type="http://schemas.openxmlformats.org/officeDocument/2006/relationships/font" Target="fonts/font3.fntdata"/><Relationship Id="rId61" Type="http://schemas.openxmlformats.org/officeDocument/2006/relationships/font" Target="fonts/font2.fntdata"/><Relationship Id="rId60" Type="http://schemas.openxmlformats.org/officeDocument/2006/relationships/font" Target="fonts/font1.fntdata"/><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lik53\OneDrive%20-%20Pfizer\Desktop\XACDURO%20data.xlsx" TargetMode="External"/></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1.xlsx"/></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Workbook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620198351466"/>
          <c:y val="0.0719092577096531"/>
          <c:w val="0.880379732987651"/>
          <c:h val="0.7729936779377"/>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75000"/>
                        <a:lumOff val="25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所有标本</c:v>
                </c:pt>
                <c:pt idx="1">
                  <c:v>呼吸道</c:v>
                </c:pt>
                <c:pt idx="2">
                  <c:v>脑脊液</c:v>
                </c:pt>
                <c:pt idx="3">
                  <c:v>血液</c:v>
                </c:pt>
                <c:pt idx="4">
                  <c:v>伤口脓液</c:v>
                </c:pt>
                <c:pt idx="5">
                  <c:v>泌尿道</c:v>
                </c:pt>
                <c:pt idx="6">
                  <c:v>其他</c:v>
                </c:pt>
              </c:strCache>
            </c:strRef>
          </c:cat>
          <c:val>
            <c:numRef>
              <c:f>Sheet1!$B$2:$B$8</c:f>
              <c:numCache>
                <c:formatCode>General</c:formatCode>
                <c:ptCount val="7"/>
                <c:pt idx="0">
                  <c:v>8.1</c:v>
                </c:pt>
                <c:pt idx="1">
                  <c:v>15.1</c:v>
                </c:pt>
                <c:pt idx="2">
                  <c:v>12.1</c:v>
                </c:pt>
                <c:pt idx="3">
                  <c:v>3.5</c:v>
                </c:pt>
                <c:pt idx="4">
                  <c:v>2.5</c:v>
                </c:pt>
                <c:pt idx="5">
                  <c:v>1.9</c:v>
                </c:pt>
                <c:pt idx="6">
                  <c:v>4.4</c:v>
                </c:pt>
              </c:numCache>
            </c:numRef>
          </c:val>
        </c:ser>
        <c:dLbls>
          <c:showLegendKey val="0"/>
          <c:showVal val="1"/>
          <c:showCatName val="0"/>
          <c:showSerName val="0"/>
          <c:showPercent val="0"/>
          <c:showBubbleSize val="0"/>
        </c:dLbls>
        <c:gapWidth val="219"/>
        <c:overlap val="-27"/>
        <c:axId val="148868463"/>
        <c:axId val="148881903"/>
      </c:barChart>
      <c:catAx>
        <c:axId val="148868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ea"/>
                <a:sym typeface="+mn-lt"/>
              </a:defRPr>
            </a:pPr>
          </a:p>
        </c:txPr>
        <c:crossAx val="148881903"/>
        <c:crosses val="autoZero"/>
        <c:auto val="1"/>
        <c:lblAlgn val="ctr"/>
        <c:lblOffset val="100"/>
        <c:noMultiLvlLbl val="0"/>
      </c:catAx>
      <c:valAx>
        <c:axId val="148881903"/>
        <c:scaling>
          <c:orientation val="minMax"/>
        </c:scaling>
        <c:delete val="0"/>
        <c:axPos val="l"/>
        <c:title>
          <c:tx>
            <c:rich>
              <a:bodyPr rot="-54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ea"/>
                    <a:sym typeface="+mn-lt"/>
                  </a:defRPr>
                </a:pPr>
                <a:r>
                  <a:rPr lang="zh-CN"/>
                  <a:t>检出率</a:t>
                </a:r>
                <a:r>
                  <a:rPr lang="en-US"/>
                  <a:t>(%)</a:t>
                </a:r>
                <a:endParaRPr lang="zh-CN"/>
              </a:p>
            </c:rich>
          </c:tx>
          <c:layout/>
          <c:overlay val="0"/>
          <c:spPr>
            <a:noFill/>
            <a:ln>
              <a:noFill/>
            </a:ln>
            <a:effectLst/>
          </c:spPr>
        </c:title>
        <c:numFmt formatCode="General" sourceLinked="1"/>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lang="zh-CN" sz="1200" b="0" i="0" u="none" strike="noStrike" kern="1200" baseline="0">
                <a:solidFill>
                  <a:schemeClr val="tx1">
                    <a:lumMod val="65000"/>
                    <a:lumOff val="35000"/>
                  </a:schemeClr>
                </a:solidFill>
                <a:latin typeface="+mn-lt"/>
                <a:ea typeface="+mn-ea"/>
                <a:cs typeface="+mn-ea"/>
                <a:sym typeface="+mn-lt"/>
              </a:defRPr>
            </a:pPr>
          </a:p>
        </c:txPr>
        <c:crossAx val="148868463"/>
        <c:crosses val="autoZero"/>
        <c:crossBetween val="between"/>
      </c:valAx>
      <c:spPr>
        <a:noFill/>
        <a:ln>
          <a:noFill/>
        </a:ln>
        <a:effectLst/>
      </c:spPr>
    </c:plotArea>
    <c:plotVisOnly val="1"/>
    <c:dispBlanksAs val="gap"/>
    <c:showDLblsOverMax val="0"/>
    <c:extLst>
      <c:ext uri="{0b15fc19-7d7d-44ad-8c2d-2c3a37ce22c3}">
        <chartProps xmlns="https://web.wps.cn/et/2018/main" chartId="{2b6c594c-93e1-450a-aa0d-a1ca82d77d5a}"/>
      </c:ext>
    </c:extLst>
  </c:chart>
  <c:spPr>
    <a:noFill/>
    <a:ln>
      <a:noFill/>
    </a:ln>
    <a:effectLst/>
  </c:spPr>
  <c:txPr>
    <a:bodyPr/>
    <a:lstStyle/>
    <a:p>
      <a:pPr>
        <a:defRPr lang="zh-CN" sz="1200">
          <a:latin typeface="+mn-lt"/>
          <a:ea typeface="+mn-ea"/>
          <a:cs typeface="+mn-ea"/>
          <a:sym typeface="+mn-lt"/>
        </a:defRP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单药治疗</c:v>
                </c:pt>
                <c:pt idx="1">
                  <c:v>二联治疗</c:v>
                </c:pt>
                <c:pt idx="2">
                  <c:v>三联治疗</c:v>
                </c:pt>
                <c:pt idx="3">
                  <c:v>四联治疗</c:v>
                </c:pt>
              </c:strCache>
            </c:strRef>
          </c:cat>
          <c:val>
            <c:numRef>
              <c:f>Sheet1!$B$2:$B$5</c:f>
              <c:numCache>
                <c:formatCode>General</c:formatCode>
                <c:ptCount val="4"/>
                <c:pt idx="0">
                  <c:v>0.142857142857143</c:v>
                </c:pt>
                <c:pt idx="1">
                  <c:v>0.66412213740458</c:v>
                </c:pt>
                <c:pt idx="2">
                  <c:v>0.709677419354839</c:v>
                </c:pt>
                <c:pt idx="3">
                  <c:v>1</c:v>
                </c:pt>
              </c:numCache>
            </c:numRef>
          </c:val>
        </c:ser>
        <c:dLbls>
          <c:showLegendKey val="0"/>
          <c:showVal val="1"/>
          <c:showCatName val="0"/>
          <c:showSerName val="0"/>
          <c:showPercent val="0"/>
          <c:showBubbleSize val="0"/>
        </c:dLbls>
        <c:gapWidth val="219"/>
        <c:axId val="1357683967"/>
        <c:axId val="1357687327"/>
      </c:barChart>
      <c:catAx>
        <c:axId val="13576839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crossAx val="1357687327"/>
        <c:crosses val="autoZero"/>
        <c:auto val="1"/>
        <c:lblAlgn val="ctr"/>
        <c:lblOffset val="100"/>
        <c:noMultiLvlLbl val="0"/>
      </c:catAx>
      <c:valAx>
        <c:axId val="1357687327"/>
        <c:scaling>
          <c:orientation val="minMax"/>
        </c:scaling>
        <c:delete val="0"/>
        <c:axPos val="l"/>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r>
                  <a:rPr lang="zh-CN"/>
                  <a:t>全因死亡率</a:t>
                </a:r>
                <a:r>
                  <a:rPr lang="en-US"/>
                  <a:t>(%)</a:t>
                </a:r>
                <a:endParaRPr lang="zh-CN"/>
              </a:p>
            </c:rich>
          </c:tx>
          <c:layout/>
          <c:overlay val="0"/>
          <c:spPr>
            <a:noFill/>
            <a:ln>
              <a:noFill/>
            </a:ln>
            <a:effectLst/>
          </c:spPr>
        </c:title>
        <c:numFmt formatCode="General"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crossAx val="1357683967"/>
        <c:crosses val="autoZero"/>
        <c:crossBetween val="between"/>
      </c:valAx>
      <c:spPr>
        <a:noFill/>
        <a:ln>
          <a:noFill/>
        </a:ln>
        <a:effectLst/>
      </c:spPr>
    </c:plotArea>
    <c:plotVisOnly val="1"/>
    <c:dispBlanksAs val="gap"/>
    <c:showDLblsOverMax val="0"/>
    <c:extLst>
      <c:ext uri="{0b15fc19-7d7d-44ad-8c2d-2c3a37ce22c3}">
        <chartProps xmlns="https://web.wps.cn/et/2018/main" chartId="{fb909e11-cf5f-4a37-8a0d-e2336420e4be}"/>
      </c:ext>
    </c:extLst>
  </c:chart>
  <c:spPr>
    <a:noFill/>
    <a:ln>
      <a:noFill/>
    </a:ln>
    <a:effectLst/>
  </c:spPr>
  <c:txPr>
    <a:bodyPr/>
    <a:lstStyle/>
    <a:p>
      <a:pPr>
        <a:defRPr lang="zh-CN">
          <a:latin typeface="微软雅黑" panose="020B0503020204020204" pitchFamily="34" charset="-122"/>
          <a:ea typeface="微软雅黑" panose="020B0503020204020204" pitchFamily="34" charset="-122"/>
          <a:cs typeface="+mn-ea"/>
          <a:sym typeface="微软雅黑" panose="020B0503020204020204" pitchFamily="34" charset="-122"/>
        </a:defRPr>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100" b="1"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sz="1100" b="1" dirty="0">
                <a:latin typeface="Times New Roman" panose="02020603050405020304" pitchFamily="18" charset="0"/>
                <a:cs typeface="Times New Roman" panose="02020603050405020304" pitchFamily="18" charset="0"/>
              </a:rPr>
              <a:t>In vitro sulbactam-</a:t>
            </a:r>
            <a:r>
              <a:rPr lang="en-US" altLang="zh-CN" sz="1100" b="1" dirty="0" err="1">
                <a:latin typeface="Times New Roman" panose="02020603050405020304" pitchFamily="18" charset="0"/>
                <a:cs typeface="Times New Roman" panose="02020603050405020304" pitchFamily="18" charset="0"/>
              </a:rPr>
              <a:t>durlobactam</a:t>
            </a:r>
            <a:r>
              <a:rPr lang="en-US" altLang="zh-CN" sz="1100" b="1" dirty="0">
                <a:latin typeface="Times New Roman" panose="02020603050405020304" pitchFamily="18" charset="0"/>
                <a:cs typeface="Times New Roman" panose="02020603050405020304" pitchFamily="18" charset="0"/>
              </a:rPr>
              <a:t> activity against ABC</a:t>
            </a:r>
            <a:endParaRPr lang="en-US" altLang="zh-CN" sz="1100" b="1" dirty="0">
              <a:latin typeface="Times New Roman" panose="02020603050405020304" pitchFamily="18" charset="0"/>
              <a:cs typeface="Times New Roman" panose="02020603050405020304" pitchFamily="18" charset="0"/>
            </a:endParaRPr>
          </a:p>
        </c:rich>
      </c:tx>
      <c:layout/>
      <c:overlay val="0"/>
      <c:spPr>
        <a:noFill/>
        <a:ln>
          <a:noFill/>
        </a:ln>
        <a:effectLst/>
      </c:spPr>
    </c:title>
    <c:autoTitleDeleted val="0"/>
    <c:plotArea>
      <c:layout>
        <c:manualLayout>
          <c:layoutTarget val="inner"/>
          <c:xMode val="edge"/>
          <c:yMode val="edge"/>
          <c:x val="0.071183992772498"/>
          <c:y val="0.135521747709415"/>
          <c:w val="0.858292749886298"/>
          <c:h val="0.492844307843366"/>
        </c:manualLayout>
      </c:layout>
      <c:barChart>
        <c:barDir val="col"/>
        <c:grouping val="clustered"/>
        <c:varyColors val="0"/>
        <c:ser>
          <c:idx val="2"/>
          <c:order val="1"/>
          <c:tx>
            <c:strRef>
              <c:f>Sheet1!$F$1</c:f>
              <c:strCache>
                <c:ptCount val="1"/>
                <c:pt idx="0">
                  <c:v>%S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900" b="1" i="0" u="none" strike="noStrike" kern="1200" baseline="0">
                    <a:solidFill>
                      <a:schemeClr val="tx1">
                        <a:lumMod val="75000"/>
                        <a:lumOff val="25000"/>
                      </a:schemeClr>
                    </a:solidFill>
                    <a:latin typeface="+mn-lt"/>
                    <a:ea typeface="+mn-ea"/>
                    <a:cs typeface="+mn-cs"/>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multiLvlStrRef>
              <c:f>Sheet1!$A$2:$B$12</c:f>
              <c:multiLvlStrCache>
                <c:ptCount val="11"/>
                <c:lvl>
                  <c:pt idx="0">
                    <c:v>Global（n=5032)</c:v>
                  </c:pt>
                  <c:pt idx="1">
                    <c:v>China（n=982)</c:v>
                  </c:pt>
                  <c:pt idx="2">
                    <c:v>Global（n=1722)</c:v>
                  </c:pt>
                  <c:pt idx="3">
                    <c:v>Global（n=2570)</c:v>
                  </c:pt>
                  <c:pt idx="4">
                    <c:v>Global（n=909)</c:v>
                  </c:pt>
                  <c:pt idx="5">
                    <c:v>Global（n=246)</c:v>
                  </c:pt>
                  <c:pt idx="6">
                    <c:v>South America（n=112)</c:v>
                  </c:pt>
                  <c:pt idx="7">
                    <c:v>Global（n=2680)</c:v>
                  </c:pt>
                  <c:pt idx="8">
                    <c:v>Global（n=259)</c:v>
                  </c:pt>
                  <c:pt idx="9">
                    <c:v>Global（n=2116)</c:v>
                  </c:pt>
                  <c:pt idx="10">
                    <c:v>Global（n=32)</c:v>
                  </c:pt>
                </c:lvl>
                <c:lvl>
                  <c:pt idx="0">
                    <c:v>ABC</c:v>
                  </c:pt>
                  <c:pt idx="3">
                    <c:v>CRAB</c:v>
                  </c:pt>
                  <c:pt idx="7">
                    <c:v>MDRAB</c:v>
                  </c:pt>
                  <c:pt idx="9">
                    <c:v>XDRAB</c:v>
                  </c:pt>
                </c:lvl>
              </c:multiLvlStrCache>
            </c:multiLvlStrRef>
          </c:cat>
          <c:val>
            <c:numRef>
              <c:f>Sheet1!$F$2:$F$12</c:f>
              <c:numCache>
                <c:formatCode>General</c:formatCode>
                <c:ptCount val="11"/>
                <c:pt idx="0">
                  <c:v>98.3</c:v>
                </c:pt>
                <c:pt idx="1">
                  <c:v>97.9</c:v>
                </c:pt>
                <c:pt idx="2">
                  <c:v>97.7</c:v>
                </c:pt>
                <c:pt idx="3">
                  <c:v>96.7</c:v>
                </c:pt>
                <c:pt idx="4">
                  <c:v>95.7</c:v>
                </c:pt>
                <c:pt idx="5">
                  <c:v>96.3</c:v>
                </c:pt>
                <c:pt idx="6">
                  <c:v>100</c:v>
                </c:pt>
                <c:pt idx="7">
                  <c:v>96.9</c:v>
                </c:pt>
                <c:pt idx="8">
                  <c:v>95</c:v>
                </c:pt>
                <c:pt idx="9">
                  <c:v>97.2</c:v>
                </c:pt>
                <c:pt idx="10">
                  <c:v>100</c:v>
                </c:pt>
              </c:numCache>
            </c:numRef>
          </c:val>
        </c:ser>
        <c:dLbls>
          <c:showLegendKey val="0"/>
          <c:showVal val="0"/>
          <c:showCatName val="0"/>
          <c:showSerName val="0"/>
          <c:showPercent val="0"/>
          <c:showBubbleSize val="0"/>
        </c:dLbls>
        <c:gapWidth val="219"/>
        <c:axId val="1137919440"/>
        <c:axId val="1137922320"/>
      </c:barChart>
      <c:lineChart>
        <c:grouping val="standard"/>
        <c:varyColors val="0"/>
        <c:ser>
          <c:idx val="0"/>
          <c:order val="0"/>
          <c:tx>
            <c:strRef>
              <c:f>Sheet1!$D$1</c:f>
              <c:strCache>
                <c:ptCount val="1"/>
                <c:pt idx="0">
                  <c:v>MIC50</c:v>
                </c:pt>
              </c:strCache>
            </c:strRef>
          </c:tx>
          <c:spPr>
            <a:ln w="28575" cap="rnd">
              <a:solidFill>
                <a:srgbClr val="92D050"/>
              </a:solidFill>
              <a:round/>
            </a:ln>
            <a:effectLst/>
          </c:spPr>
          <c:marker>
            <c:symbol val="circle"/>
            <c:size val="5"/>
            <c:spPr>
              <a:solidFill>
                <a:schemeClr val="accent1"/>
              </a:solidFill>
              <a:ln w="9525">
                <a:solidFill>
                  <a:schemeClr val="accent1"/>
                </a:solidFill>
              </a:ln>
              <a:effectLst/>
            </c:spPr>
          </c:marker>
          <c:dLbls>
            <c:delete val="1"/>
          </c:dLbls>
          <c:cat>
            <c:multiLvlStrRef>
              <c:f>Sheet1!$A$2:$B$12</c:f>
              <c:multiLvlStrCache>
                <c:ptCount val="11"/>
                <c:lvl>
                  <c:pt idx="0">
                    <c:v>Global（n=5032)</c:v>
                  </c:pt>
                  <c:pt idx="1">
                    <c:v>China（n=982)</c:v>
                  </c:pt>
                  <c:pt idx="2">
                    <c:v>Global（n=1722)</c:v>
                  </c:pt>
                  <c:pt idx="3">
                    <c:v>Global（n=2570)</c:v>
                  </c:pt>
                  <c:pt idx="4">
                    <c:v>Global（n=909)</c:v>
                  </c:pt>
                  <c:pt idx="5">
                    <c:v>Global（n=246)</c:v>
                  </c:pt>
                  <c:pt idx="6">
                    <c:v>South America（n=112)</c:v>
                  </c:pt>
                  <c:pt idx="7">
                    <c:v>Global（n=2680)</c:v>
                  </c:pt>
                  <c:pt idx="8">
                    <c:v>Global（n=259)</c:v>
                  </c:pt>
                  <c:pt idx="9">
                    <c:v>Global（n=2116)</c:v>
                  </c:pt>
                  <c:pt idx="10">
                    <c:v>Global（n=32)</c:v>
                  </c:pt>
                </c:lvl>
                <c:lvl>
                  <c:pt idx="0">
                    <c:v>ABC</c:v>
                  </c:pt>
                  <c:pt idx="3">
                    <c:v>CRAB</c:v>
                  </c:pt>
                  <c:pt idx="7">
                    <c:v>MDRAB</c:v>
                  </c:pt>
                  <c:pt idx="9">
                    <c:v>XDRAB</c:v>
                  </c:pt>
                </c:lvl>
              </c:multiLvlStrCache>
            </c:multiLvlStrRef>
          </c:cat>
          <c:val>
            <c:numRef>
              <c:f>Sheet1!$D$2:$D$12</c:f>
              <c:numCache>
                <c:formatCode>General</c:formatCode>
                <c:ptCount val="11"/>
                <c:pt idx="0">
                  <c:v>1</c:v>
                </c:pt>
                <c:pt idx="1">
                  <c:v>1</c:v>
                </c:pt>
                <c:pt idx="2">
                  <c:v>1</c:v>
                </c:pt>
                <c:pt idx="3">
                  <c:v>1</c:v>
                </c:pt>
                <c:pt idx="4">
                  <c:v>1</c:v>
                </c:pt>
                <c:pt idx="5">
                  <c:v>1</c:v>
                </c:pt>
                <c:pt idx="6">
                  <c:v>1</c:v>
                </c:pt>
                <c:pt idx="7">
                  <c:v>1</c:v>
                </c:pt>
                <c:pt idx="8">
                  <c:v>2</c:v>
                </c:pt>
                <c:pt idx="9">
                  <c:v>2</c:v>
                </c:pt>
                <c:pt idx="10">
                  <c:v>2</c:v>
                </c:pt>
              </c:numCache>
            </c:numRef>
          </c:val>
          <c:smooth val="0"/>
        </c:ser>
        <c:dLbls>
          <c:showLegendKey val="0"/>
          <c:showVal val="0"/>
          <c:showCatName val="0"/>
          <c:showSerName val="0"/>
          <c:showPercent val="0"/>
          <c:showBubbleSize val="0"/>
        </c:dLbls>
        <c:marker val="1"/>
        <c:smooth val="0"/>
        <c:axId val="1137945840"/>
        <c:axId val="1137933840"/>
      </c:lineChart>
      <c:catAx>
        <c:axId val="1137919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p>
        </c:txPr>
        <c:crossAx val="1137922320"/>
        <c:crosses val="autoZero"/>
        <c:auto val="1"/>
        <c:lblAlgn val="ctr"/>
        <c:lblOffset val="100"/>
        <c:noMultiLvlLbl val="0"/>
      </c:catAx>
      <c:valAx>
        <c:axId val="1137922320"/>
        <c:scaling>
          <c:orientation val="minMax"/>
          <c:max val="100"/>
          <c:min val="7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sz="1000" b="1" i="0" u="none" strike="noStrike" kern="1200" baseline="0" dirty="0">
                    <a:solidFill>
                      <a:schemeClr val="tx1"/>
                    </a:solidFill>
                    <a:latin typeface="微软雅黑" panose="020B0503020204020204" pitchFamily="34" charset="-122"/>
                    <a:ea typeface="微软雅黑" panose="020B0503020204020204" pitchFamily="34" charset="-122"/>
                  </a:rPr>
                  <a:t>舒巴坦</a:t>
                </a:r>
                <a:r>
                  <a:rPr lang="en-US" altLang="zh-CN" sz="1000" b="1" i="0" u="none" strike="noStrike" kern="1200" baseline="0" dirty="0">
                    <a:solidFill>
                      <a:schemeClr val="tx1"/>
                    </a:solidFill>
                    <a:latin typeface="微软雅黑" panose="020B0503020204020204" pitchFamily="34" charset="-122"/>
                    <a:ea typeface="微软雅黑" panose="020B0503020204020204" pitchFamily="34" charset="-122"/>
                  </a:rPr>
                  <a:t>-</a:t>
                </a:r>
                <a:r>
                  <a:rPr lang="zh-CN" altLang="en-US" sz="1000" b="1" i="0" u="none" strike="noStrike" kern="1200" baseline="0" dirty="0">
                    <a:solidFill>
                      <a:schemeClr val="tx1"/>
                    </a:solidFill>
                    <a:latin typeface="微软雅黑" panose="020B0503020204020204" pitchFamily="34" charset="-122"/>
                    <a:ea typeface="微软雅黑" panose="020B0503020204020204" pitchFamily="34" charset="-122"/>
                  </a:rPr>
                  <a:t>度洛巴坦敏感率</a:t>
                </a:r>
                <a:r>
                  <a:rPr lang="en-US" altLang="zh-CN" sz="1000" b="1" i="0" u="none" strike="noStrike" kern="1200" baseline="0" dirty="0">
                    <a:solidFill>
                      <a:schemeClr val="tx1"/>
                    </a:solidFill>
                    <a:latin typeface="微软雅黑" panose="020B0503020204020204" pitchFamily="34" charset="-122"/>
                    <a:ea typeface="微软雅黑" panose="020B0503020204020204" pitchFamily="34" charset="-122"/>
                  </a:rPr>
                  <a:t>%</a:t>
                </a:r>
                <a:endParaRPr lang="zh-CN" altLang="en-US" sz="1000" b="1" i="0" u="none" strike="noStrike" kern="1200" baseline="0" dirty="0">
                  <a:solidFill>
                    <a:schemeClr val="tx1"/>
                  </a:solidFill>
                  <a:latin typeface="微软雅黑" panose="020B0503020204020204" pitchFamily="34" charset="-122"/>
                  <a:ea typeface="微软雅黑" panose="020B0503020204020204" pitchFamily="34" charset="-122"/>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p>
        </c:txPr>
        <c:crossAx val="1137919440"/>
        <c:crosses val="autoZero"/>
        <c:crossBetween val="between"/>
      </c:valAx>
      <c:catAx>
        <c:axId val="113794584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1137933840"/>
        <c:crosses val="autoZero"/>
        <c:auto val="1"/>
        <c:lblAlgn val="ctr"/>
        <c:lblOffset val="100"/>
        <c:noMultiLvlLbl val="0"/>
      </c:catAx>
      <c:valAx>
        <c:axId val="1137933840"/>
        <c:scaling>
          <c:orientation val="minMax"/>
          <c:max val="4"/>
        </c:scaling>
        <c:delete val="0"/>
        <c:axPos val="r"/>
        <c:title>
          <c:tx>
            <c:rich>
              <a:bodyPr rot="-5400000" spcFirstLastPara="1" vertOverflow="ellipsis" vert="horz" wrap="square" anchor="ctr" anchorCtr="1"/>
              <a:lstStyle/>
              <a:p>
                <a:pPr>
                  <a:defRPr lang="zh-CN" sz="10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r>
                  <a:rPr lang="zh-CN" altLang="en-US" b="1" dirty="0">
                    <a:latin typeface="微软雅黑" panose="020B0503020204020204" pitchFamily="34" charset="-122"/>
                    <a:ea typeface="微软雅黑" panose="020B0503020204020204" pitchFamily="34" charset="-122"/>
                  </a:rPr>
                  <a:t>舒巴坦</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度洛巴坦的</a:t>
                </a:r>
                <a:r>
                  <a:rPr lang="en-US" altLang="zh-CN" b="1" dirty="0">
                    <a:latin typeface="微软雅黑" panose="020B0503020204020204" pitchFamily="34" charset="-122"/>
                    <a:ea typeface="微软雅黑" panose="020B0503020204020204" pitchFamily="34" charset="-122"/>
                  </a:rPr>
                  <a:t>MIC</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ug/mL</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c:rich>
          </c:tx>
          <c:layout/>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900" b="1"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p>
        </c:txPr>
        <c:crossAx val="1137945840"/>
        <c:crosses val="max"/>
        <c:crossBetween val="between"/>
      </c:valAx>
      <c:spPr>
        <a:noFill/>
        <a:ln>
          <a:noFill/>
        </a:ln>
        <a:effectLst/>
      </c:spPr>
    </c:plotArea>
    <c:legend>
      <c:legendPos val="b"/>
      <c:layout>
        <c:manualLayout>
          <c:xMode val="edge"/>
          <c:yMode val="edge"/>
          <c:x val="0.713981093154646"/>
          <c:y val="0.0306183309081242"/>
          <c:w val="0.216703387524728"/>
          <c:h val="0.0408962245103977"/>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17d3a736-f387-460a-bd56-cbe1d3c46fac}"/>
      </c:ext>
    </c:extLst>
  </c:chart>
  <c:spPr>
    <a:noFill/>
    <a:ln w="9525" cap="flat" cmpd="sng" algn="ctr">
      <a:noFill/>
      <a:round/>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324245543339"/>
          <c:y val="0.100339143845693"/>
          <c:w val="0.693240695003166"/>
          <c:h val="0.758974839572886"/>
        </c:manualLayout>
      </c:layout>
      <c:barChart>
        <c:barDir val="col"/>
        <c:grouping val="clustered"/>
        <c:varyColors val="0"/>
        <c:ser>
          <c:idx val="0"/>
          <c:order val="0"/>
          <c:tx>
            <c:strRef>
              <c:f>Sheet1!$B$1</c:f>
              <c:strCache>
                <c:ptCount val="1"/>
                <c:pt idx="0">
                  <c:v>舒巴坦-度洛巴坦</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临床治愈</c:v>
                </c:pt>
                <c:pt idx="1">
                  <c:v>微生物有利结局</c:v>
                </c:pt>
              </c:strCache>
            </c:strRef>
          </c:cat>
          <c:val>
            <c:numRef>
              <c:f>Sheet1!$B$2:$B$3</c:f>
              <c:numCache>
                <c:formatCode>0%</c:formatCode>
                <c:ptCount val="2"/>
                <c:pt idx="0">
                  <c:v>0.62</c:v>
                </c:pt>
                <c:pt idx="1">
                  <c:v>0.68</c:v>
                </c:pt>
              </c:numCache>
            </c:numRef>
          </c:val>
        </c:ser>
        <c:ser>
          <c:idx val="1"/>
          <c:order val="1"/>
          <c:tx>
            <c:strRef>
              <c:f>Sheet1!$C$1</c:f>
              <c:strCache>
                <c:ptCount val="1"/>
                <c:pt idx="0">
                  <c:v>多粘菌素E</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临床治愈</c:v>
                </c:pt>
                <c:pt idx="1">
                  <c:v>微生物有利结局</c:v>
                </c:pt>
              </c:strCache>
            </c:strRef>
          </c:cat>
          <c:val>
            <c:numRef>
              <c:f>Sheet1!$C$2:$C$3</c:f>
              <c:numCache>
                <c:formatCode>0%</c:formatCode>
                <c:ptCount val="2"/>
                <c:pt idx="0">
                  <c:v>0.4</c:v>
                </c:pt>
                <c:pt idx="1">
                  <c:v>0.42</c:v>
                </c:pt>
              </c:numCache>
            </c:numRef>
          </c:val>
        </c:ser>
        <c:dLbls>
          <c:showLegendKey val="0"/>
          <c:showVal val="0"/>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6350" cap="flat" cmpd="sng" algn="ctr">
            <a:solidFill>
              <a:schemeClr val="bg1">
                <a:lumMod val="6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35183"/>
        <c:crosses val="autoZero"/>
        <c:auto val="1"/>
        <c:lblAlgn val="ctr"/>
        <c:lblOffset val="100"/>
        <c:noMultiLvlLbl val="0"/>
      </c:catAx>
      <c:valAx>
        <c:axId val="1929935183"/>
        <c:scaling>
          <c:orientation val="minMax"/>
          <c:max val="0.7"/>
          <c:min val="0"/>
        </c:scaling>
        <c:delete val="0"/>
        <c:axPos val="l"/>
        <c:title>
          <c:tx>
            <c:rich>
              <a:bodyPr rot="-54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r>
                  <a:rPr lang="zh-CN"/>
                  <a:t>患者比例（</a:t>
                </a:r>
                <a:r>
                  <a:rPr lang="en-US"/>
                  <a:t>%</a:t>
                </a:r>
                <a:r>
                  <a:rPr lang="zh-CN"/>
                  <a:t>）</a:t>
                </a:r>
                <a:endParaRPr lang="zh-CN"/>
              </a:p>
            </c:rich>
          </c:tx>
          <c:layout/>
          <c:overlay val="0"/>
          <c:spPr>
            <a:noFill/>
            <a:ln>
              <a:noFill/>
            </a:ln>
            <a:effectLst/>
          </c:spPr>
        </c:title>
        <c:numFmt formatCode="0%" sourceLinked="0"/>
        <c:majorTickMark val="in"/>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14543"/>
        <c:crosses val="autoZero"/>
        <c:crossBetween val="between"/>
        <c:majorUnit val="0.1"/>
      </c:valAx>
      <c:spPr>
        <a:noFill/>
        <a:ln>
          <a:noFill/>
        </a:ln>
        <a:effectLst/>
      </c:spPr>
    </c:plotArea>
    <c:legend>
      <c:legendPos val="r"/>
      <c:layout>
        <c:manualLayout>
          <c:xMode val="edge"/>
          <c:yMode val="edge"/>
          <c:x val="0.759957194344958"/>
          <c:y val="0.482396174921192"/>
          <c:w val="0.237797506551146"/>
          <c:h val="0.217914401167834"/>
        </c:manualLayout>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legend>
    <c:plotVisOnly val="1"/>
    <c:dispBlanksAs val="gap"/>
    <c:showDLblsOverMax val="0"/>
    <c:extLst>
      <c:ext uri="{0b15fc19-7d7d-44ad-8c2d-2c3a37ce22c3}">
        <chartProps xmlns="https://web.wps.cn/et/2018/main" chartId="{c2c97e4b-8fe2-4de8-8405-7600b6581836}"/>
      </c:ext>
    </c:extLst>
  </c:chart>
  <c:spPr>
    <a:noFill/>
    <a:ln>
      <a:noFill/>
    </a:ln>
    <a:effectLst/>
  </c:spPr>
  <c:txPr>
    <a:bodyPr/>
    <a:lstStyle/>
    <a:p>
      <a:pPr>
        <a:defRPr lang="zh-CN" sz="1200">
          <a:solidFill>
            <a:schemeClr val="tx1">
              <a:lumMod val="50000"/>
            </a:schemeClr>
          </a:solidFill>
          <a:latin typeface="+mn-lt"/>
          <a:ea typeface="+mn-ea"/>
          <a:cs typeface="+mn-ea"/>
          <a:sym typeface="+mn-lt"/>
        </a:defRPr>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268734369094"/>
          <c:y val="0.049821132792154"/>
          <c:w val="0.822047316761494"/>
          <c:h val="0.807040719636971"/>
        </c:manualLayout>
      </c:layout>
      <c:barChart>
        <c:barDir val="col"/>
        <c:grouping val="clustered"/>
        <c:varyColors val="0"/>
        <c:ser>
          <c:idx val="0"/>
          <c:order val="0"/>
          <c:tx>
            <c:strRef>
              <c:f>Sheet1!$B$1</c:f>
              <c:strCache>
                <c:ptCount val="1"/>
                <c:pt idx="0">
                  <c:v>列1</c:v>
                </c:pt>
              </c:strCache>
            </c:strRef>
          </c:tx>
          <c:spPr>
            <a:gradFill>
              <a:gsLst>
                <a:gs pos="0">
                  <a:srgbClr val="FFFFFF">
                    <a:alpha val="30000"/>
                  </a:srgbClr>
                </a:gs>
                <a:gs pos="100000">
                  <a:schemeClr val="bg1"/>
                </a:gs>
              </a:gsLst>
              <a:lin ang="2700000" scaled="1"/>
            </a:gradFill>
            <a:ln>
              <a:solidFill>
                <a:schemeClr val="accent1"/>
              </a:solidFill>
            </a:ln>
            <a:effectLst/>
          </c:spPr>
          <c:invertIfNegative val="0"/>
          <c:dPt>
            <c:idx val="0"/>
            <c:invertIfNegative val="0"/>
            <c:bubble3D val="0"/>
            <c:spPr>
              <a:solidFill>
                <a:schemeClr val="accent2"/>
              </a:solidFill>
              <a:ln>
                <a:noFill/>
              </a:ln>
              <a:effectLst/>
            </c:spPr>
          </c:dPt>
          <c:dPt>
            <c:idx val="1"/>
            <c:invertIfNegative val="0"/>
            <c:bubble3D val="0"/>
            <c:spPr>
              <a:solidFill>
                <a:schemeClr val="bg1">
                  <a:lumMod val="50000"/>
                </a:schemeClr>
              </a:solidFill>
              <a:ln>
                <a:noFill/>
              </a:ln>
              <a:effectLst/>
            </c:spPr>
          </c:dPt>
          <c:dLbls>
            <c:dLbl>
              <c:idx val="0"/>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r>
                      <a:rPr lang="en-US" altLang="zh-CN"/>
                      <a:t>19%</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r>
                      <a:rPr lang="en-US" altLang="zh-CN"/>
                      <a:t>32.3%</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Lst>
            </c:dLbl>
            <c:numFmt formatCode="@" sourceLinked="0"/>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舒巴坦-度洛巴坦</c:v>
                </c:pt>
                <c:pt idx="1">
                  <c:v>多粘菌素E</c:v>
                </c:pt>
              </c:strCache>
            </c:strRef>
          </c:cat>
          <c:val>
            <c:numRef>
              <c:f>Sheet1!$B$2:$B$3</c:f>
              <c:numCache>
                <c:formatCode>0.00%</c:formatCode>
                <c:ptCount val="2"/>
                <c:pt idx="0">
                  <c:v>0.19</c:v>
                </c:pt>
                <c:pt idx="1">
                  <c:v>0.323</c:v>
                </c:pt>
              </c:numCache>
            </c:numRef>
          </c:val>
        </c:ser>
        <c:dLbls>
          <c:showLegendKey val="0"/>
          <c:showVal val="0"/>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6350" cap="flat" cmpd="sng" algn="ctr">
            <a:solidFill>
              <a:schemeClr val="bg1">
                <a:lumMod val="6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35183"/>
        <c:crosses val="autoZero"/>
        <c:auto val="1"/>
        <c:lblAlgn val="ctr"/>
        <c:lblOffset val="100"/>
        <c:noMultiLvlLbl val="0"/>
      </c:catAx>
      <c:valAx>
        <c:axId val="1929935183"/>
        <c:scaling>
          <c:orientation val="minMax"/>
          <c:max val="0.35"/>
          <c:min val="0"/>
        </c:scaling>
        <c:delete val="0"/>
        <c:axPos val="l"/>
        <c:title>
          <c:tx>
            <c:rich>
              <a:bodyPr rot="-54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r>
                  <a:rPr lang="en-US"/>
                  <a:t>28</a:t>
                </a:r>
                <a:r>
                  <a:rPr lang="zh-CN"/>
                  <a:t>天全因死亡率（</a:t>
                </a:r>
                <a:r>
                  <a:rPr lang="en-US"/>
                  <a:t>%</a:t>
                </a:r>
                <a:r>
                  <a:rPr lang="zh-CN"/>
                  <a:t>）</a:t>
                </a:r>
                <a:endParaRPr lang="zh-CN"/>
              </a:p>
            </c:rich>
          </c:tx>
          <c:layout/>
          <c:overlay val="0"/>
          <c:spPr>
            <a:noFill/>
            <a:ln>
              <a:noFill/>
            </a:ln>
            <a:effectLst/>
          </c:spPr>
        </c:title>
        <c:numFmt formatCode="0%" sourceLinked="0"/>
        <c:majorTickMark val="in"/>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14543"/>
        <c:crosses val="autoZero"/>
        <c:crossBetween val="between"/>
        <c:majorUnit val="0.05"/>
      </c:valAx>
      <c:spPr>
        <a:noFill/>
        <a:ln>
          <a:noFill/>
        </a:ln>
        <a:effectLst/>
      </c:spPr>
    </c:plotArea>
    <c:plotVisOnly val="1"/>
    <c:dispBlanksAs val="gap"/>
    <c:showDLblsOverMax val="0"/>
    <c:extLst>
      <c:ext uri="{0b15fc19-7d7d-44ad-8c2d-2c3a37ce22c3}">
        <chartProps xmlns="https://web.wps.cn/et/2018/main" chartId="{62cc8330-2270-467d-b5f8-f5ca896cdd8f}"/>
      </c:ext>
    </c:extLst>
  </c:chart>
  <c:spPr>
    <a:noFill/>
    <a:ln>
      <a:noFill/>
    </a:ln>
    <a:effectLst/>
  </c:spPr>
  <c:txPr>
    <a:bodyPr/>
    <a:lstStyle/>
    <a:p>
      <a:pPr>
        <a:defRPr lang="zh-CN" sz="1200">
          <a:solidFill>
            <a:schemeClr val="tx1">
              <a:lumMod val="50000"/>
            </a:schemeClr>
          </a:solidFill>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3078230747764"/>
          <c:y val="0.13805030975191"/>
          <c:w val="0.641713086163253"/>
          <c:h val="0.711476443750598"/>
        </c:manualLayout>
      </c:layout>
      <c:pieChart>
        <c:varyColors val="1"/>
        <c:ser>
          <c:idx val="0"/>
          <c:order val="0"/>
          <c:tx>
            <c:strRef>
              <c:f>Sheet1!$B$1</c:f>
              <c:strCache>
                <c:ptCount val="1"/>
                <c:pt idx="0">
                  <c:v>系列 1</c:v>
                </c:pt>
              </c:strCache>
            </c:strRef>
          </c:tx>
          <c:spPr/>
          <c:explosion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c:spPr>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dPt>
          <c:dLbls>
            <c:dLbl>
              <c:idx val="0"/>
              <c:layout>
                <c:manualLayout>
                  <c:x val="-0.0341972834362215"/>
                  <c:y val="-0.195638337981822"/>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010823295228417"/>
                  <c:y val="0.031289093711915"/>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2"/>
              <c:layout>
                <c:manualLayout>
                  <c:x val="0.0116891923436774"/>
                  <c:y val="9.62750214168685e-5"/>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numFmt formatCode="0.0%" sourceLinked="0"/>
            <c:spPr>
              <a:noFill/>
              <a:ln>
                <a:noFill/>
              </a:ln>
              <a:effectLst/>
            </c:spPr>
            <c:txPr>
              <a:bodyPr rot="0" spcFirstLastPara="1" vertOverflow="ellipsis" vert="horz" wrap="square" lIns="38100" tIns="19050" rIns="38100" bIns="19050" anchor="ctr" anchorCtr="1"/>
              <a:lstStyle/>
              <a:p>
                <a:pPr>
                  <a:defRPr lang="zh-CN" sz="1195" b="1" i="0" u="none" strike="noStrike" kern="1200" baseline="0">
                    <a:solidFill>
                      <a:schemeClr val="tx1"/>
                    </a:solidFill>
                    <a:latin typeface="+mn-lt"/>
                    <a:ea typeface="+mn-ea"/>
                    <a:cs typeface="+mn-ea"/>
                    <a:sym typeface="+mn-lt"/>
                  </a:defRPr>
                </a:pPr>
              </a:p>
            </c:txPr>
            <c:dLblPos val="outEnd"/>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Sheet1!$A$2:$A$8</c:f>
              <c:strCache>
                <c:ptCount val="7"/>
                <c:pt idx="0">
                  <c:v>急诊ICU</c:v>
                </c:pt>
                <c:pt idx="1">
                  <c:v>呼吸内科</c:v>
                </c:pt>
                <c:pt idx="2">
                  <c:v>重症医学科</c:v>
                </c:pt>
                <c:pt idx="3">
                  <c:v>神经外科</c:v>
                </c:pt>
                <c:pt idx="4">
                  <c:v>老年内科</c:v>
                </c:pt>
                <c:pt idx="5">
                  <c:v>呼吸与危重症医学科</c:v>
                </c:pt>
                <c:pt idx="6">
                  <c:v>其他</c:v>
                </c:pt>
              </c:strCache>
            </c:strRef>
          </c:cat>
          <c:val>
            <c:numRef>
              <c:f>Sheet1!$B$2:$B$8</c:f>
              <c:numCache>
                <c:formatCode>0%</c:formatCode>
                <c:ptCount val="7"/>
                <c:pt idx="0">
                  <c:v>0.47</c:v>
                </c:pt>
                <c:pt idx="1" c:formatCode="0.00%">
                  <c:v>0.195</c:v>
                </c:pt>
                <c:pt idx="2">
                  <c:v>0.12</c:v>
                </c:pt>
                <c:pt idx="3">
                  <c:v>0.07</c:v>
                </c:pt>
                <c:pt idx="4" c:formatCode="0.00%">
                  <c:v>0.045</c:v>
                </c:pt>
                <c:pt idx="5" c:formatCode="0.00%">
                  <c:v>0.045</c:v>
                </c:pt>
                <c:pt idx="6" c:formatCode="0.00%">
                  <c:v>0.055</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000432948557630205"/>
          <c:y val="0.320318814445173"/>
          <c:w val="0.359566080029745"/>
          <c:h val="0.583284459598842"/>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2"/>
              </a:solidFill>
              <a:latin typeface="+mn-lt"/>
              <a:ea typeface="+mn-ea"/>
              <a:cs typeface="+mn-ea"/>
              <a:sym typeface="+mn-lt"/>
            </a:defRPr>
          </a:pPr>
        </a:p>
      </c:txPr>
    </c:legend>
    <c:plotVisOnly val="1"/>
    <c:dispBlanksAs val="gap"/>
    <c:showDLblsOverMax val="0"/>
    <c:extLst>
      <c:ext uri="{0b15fc19-7d7d-44ad-8c2d-2c3a37ce22c3}">
        <chartProps xmlns="https://web.wps.cn/et/2018/main" chartId="{7acbfdc4-7daf-429d-a5a9-de7cc36c2a62}"/>
      </c:ext>
    </c:extLst>
  </c:chart>
  <c:spPr>
    <a:noFill/>
    <a:ln>
      <a:noFill/>
    </a:ln>
    <a:effectLst/>
  </c:spPr>
  <c:txPr>
    <a:bodyPr/>
    <a:lstStyle/>
    <a:p>
      <a:pPr>
        <a:defRPr lang="zh-CN">
          <a:latin typeface="+mn-lt"/>
          <a:ea typeface="+mn-ea"/>
          <a:cs typeface="+mn-ea"/>
          <a:sym typeface="+mn-lt"/>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36394168626896"/>
          <c:y val="0.0370544055221409"/>
          <c:w val="0.91321739974476"/>
          <c:h val="0.903310281974212"/>
        </c:manualLayout>
      </c:layout>
      <c:lineChart>
        <c:grouping val="standard"/>
        <c:varyColors val="0"/>
        <c:ser>
          <c:idx val="0"/>
          <c:order val="0"/>
          <c:tx>
            <c:strRef>
              <c:f>Sheet1!$B$1</c:f>
              <c:strCache>
                <c:ptCount val="1"/>
                <c:pt idx="0">
                  <c:v>亚胺培南</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mn-lt"/>
                    <a:ea typeface="+mn-ea"/>
                    <a:cs typeface="+mn-cs"/>
                  </a:defRPr>
                </a:pPr>
              </a:p>
            </c:txPr>
            <c:dLblPos val="b"/>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Sheet1!$A$2:$A$21</c:f>
              <c:numCache>
                <c:formatCode>General</c:formatCode>
                <c:ptCount val="20"/>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numCache>
            </c:numRef>
          </c:cat>
          <c:val>
            <c:numRef>
              <c:f>Sheet1!$B$2:$B$21</c:f>
              <c:numCache>
                <c:formatCode>General</c:formatCode>
                <c:ptCount val="20"/>
                <c:pt idx="0">
                  <c:v>31</c:v>
                </c:pt>
                <c:pt idx="1">
                  <c:v>30.1</c:v>
                </c:pt>
                <c:pt idx="2">
                  <c:v>35.3</c:v>
                </c:pt>
                <c:pt idx="3">
                  <c:v>48.1</c:v>
                </c:pt>
                <c:pt idx="4">
                  <c:v>50</c:v>
                </c:pt>
                <c:pt idx="5">
                  <c:v>57.1</c:v>
                </c:pt>
                <c:pt idx="6">
                  <c:v>60.4</c:v>
                </c:pt>
                <c:pt idx="7">
                  <c:v>56.8</c:v>
                </c:pt>
                <c:pt idx="8">
                  <c:v>62.8</c:v>
                </c:pt>
                <c:pt idx="9">
                  <c:v>62.4</c:v>
                </c:pt>
                <c:pt idx="10">
                  <c:v>65.7</c:v>
                </c:pt>
                <c:pt idx="11">
                  <c:v>69.7</c:v>
                </c:pt>
                <c:pt idx="12">
                  <c:v>66.7</c:v>
                </c:pt>
                <c:pt idx="13">
                  <c:v>77.1</c:v>
                </c:pt>
                <c:pt idx="14">
                  <c:v>77.7</c:v>
                </c:pt>
                <c:pt idx="15">
                  <c:v>72.9</c:v>
                </c:pt>
                <c:pt idx="16">
                  <c:v>71.5</c:v>
                </c:pt>
                <c:pt idx="17">
                  <c:v>71.2</c:v>
                </c:pt>
                <c:pt idx="18">
                  <c:v>73.4</c:v>
                </c:pt>
                <c:pt idx="19">
                  <c:v>73.1</c:v>
                </c:pt>
              </c:numCache>
            </c:numRef>
          </c:val>
          <c:smooth val="0"/>
        </c:ser>
        <c:ser>
          <c:idx val="1"/>
          <c:order val="1"/>
          <c:tx>
            <c:strRef>
              <c:f>Sheet1!$C$1</c:f>
              <c:strCache>
                <c:ptCount val="1"/>
                <c:pt idx="0">
                  <c:v>美罗培南</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lstStyle/>
              <a:p>
                <a:pPr>
                  <a:defRPr lang="zh-CN" sz="800" b="0" i="0" u="none" strike="noStrike" kern="1200" baseline="0">
                    <a:solidFill>
                      <a:schemeClr val="tx1">
                        <a:lumMod val="75000"/>
                        <a:lumOff val="25000"/>
                      </a:schemeClr>
                    </a:solidFill>
                    <a:latin typeface="+mn-lt"/>
                    <a:ea typeface="+mn-ea"/>
                    <a:cs typeface="+mn-cs"/>
                  </a:defRPr>
                </a:pPr>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Sheet1!$A$2:$A$21</c:f>
              <c:numCache>
                <c:formatCode>General</c:formatCode>
                <c:ptCount val="20"/>
                <c:pt idx="0">
                  <c:v>2005</c:v>
                </c:pt>
                <c:pt idx="1">
                  <c:v>2006</c:v>
                </c:pt>
                <c:pt idx="2">
                  <c:v>2007</c:v>
                </c:pt>
                <c:pt idx="3">
                  <c:v>2008</c:v>
                </c:pt>
                <c:pt idx="4">
                  <c:v>2009</c:v>
                </c:pt>
                <c:pt idx="5">
                  <c:v>2010</c:v>
                </c:pt>
                <c:pt idx="6">
                  <c:v>2011</c:v>
                </c:pt>
                <c:pt idx="7">
                  <c:v>2012</c:v>
                </c:pt>
                <c:pt idx="8">
                  <c:v>2013</c:v>
                </c:pt>
                <c:pt idx="9">
                  <c:v>2014</c:v>
                </c:pt>
                <c:pt idx="10">
                  <c:v>2015</c:v>
                </c:pt>
                <c:pt idx="11">
                  <c:v>2016</c:v>
                </c:pt>
                <c:pt idx="12">
                  <c:v>2017</c:v>
                </c:pt>
                <c:pt idx="13">
                  <c:v>2018</c:v>
                </c:pt>
                <c:pt idx="14">
                  <c:v>2019</c:v>
                </c:pt>
                <c:pt idx="15">
                  <c:v>2020</c:v>
                </c:pt>
                <c:pt idx="16">
                  <c:v>2021</c:v>
                </c:pt>
                <c:pt idx="17">
                  <c:v>2022</c:v>
                </c:pt>
                <c:pt idx="18">
                  <c:v>2023</c:v>
                </c:pt>
                <c:pt idx="19">
                  <c:v>2024</c:v>
                </c:pt>
              </c:numCache>
            </c:numRef>
          </c:cat>
          <c:val>
            <c:numRef>
              <c:f>Sheet1!$C$2:$C$21</c:f>
              <c:numCache>
                <c:formatCode>General</c:formatCode>
                <c:ptCount val="20"/>
                <c:pt idx="0">
                  <c:v>39</c:v>
                </c:pt>
                <c:pt idx="1">
                  <c:v>40.9</c:v>
                </c:pt>
                <c:pt idx="2">
                  <c:v>39.9</c:v>
                </c:pt>
                <c:pt idx="3">
                  <c:v>49.3</c:v>
                </c:pt>
                <c:pt idx="4">
                  <c:v>52.4</c:v>
                </c:pt>
                <c:pt idx="5">
                  <c:v>58.3</c:v>
                </c:pt>
                <c:pt idx="6">
                  <c:v>61.4</c:v>
                </c:pt>
                <c:pt idx="7">
                  <c:v>61.4</c:v>
                </c:pt>
                <c:pt idx="8">
                  <c:v>59.4</c:v>
                </c:pt>
                <c:pt idx="9">
                  <c:v>66.7</c:v>
                </c:pt>
                <c:pt idx="10">
                  <c:v>72.9</c:v>
                </c:pt>
                <c:pt idx="11">
                  <c:v>72.9</c:v>
                </c:pt>
                <c:pt idx="12">
                  <c:v>69.3</c:v>
                </c:pt>
                <c:pt idx="13">
                  <c:v>78.1</c:v>
                </c:pt>
                <c:pt idx="14">
                  <c:v>79</c:v>
                </c:pt>
                <c:pt idx="15">
                  <c:v>73.4</c:v>
                </c:pt>
                <c:pt idx="16">
                  <c:v>72.3</c:v>
                </c:pt>
                <c:pt idx="17">
                  <c:v>71.9</c:v>
                </c:pt>
                <c:pt idx="18">
                  <c:v>73.7</c:v>
                </c:pt>
                <c:pt idx="19">
                  <c:v>72.7</c:v>
                </c:pt>
              </c:numCache>
            </c:numRef>
          </c:val>
          <c:smooth val="0"/>
        </c:ser>
        <c:dLbls>
          <c:showLegendKey val="0"/>
          <c:showVal val="1"/>
          <c:showCatName val="0"/>
          <c:showSerName val="0"/>
          <c:showPercent val="0"/>
          <c:showBubbleSize val="0"/>
        </c:dLbls>
        <c:marker val="1"/>
        <c:smooth val="0"/>
        <c:axId val="292567055"/>
        <c:axId val="292568015"/>
      </c:lineChart>
      <c:catAx>
        <c:axId val="292567055"/>
        <c:scaling>
          <c:orientation val="minMax"/>
        </c:scaling>
        <c:delete val="0"/>
        <c:axPos val="b"/>
        <c:numFmt formatCode="General" sourceLinked="1"/>
        <c:majorTickMark val="in"/>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292568015"/>
        <c:crosses val="autoZero"/>
        <c:auto val="1"/>
        <c:lblAlgn val="ctr"/>
        <c:lblOffset val="100"/>
        <c:noMultiLvlLbl val="0"/>
      </c:catAx>
      <c:valAx>
        <c:axId val="292568015"/>
        <c:scaling>
          <c:orientation val="minMax"/>
          <c:max val="100"/>
        </c:scaling>
        <c:delete val="0"/>
        <c:axPos val="l"/>
        <c:title>
          <c:tx>
            <c:rich>
              <a:bodyPr rot="-54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r>
                  <a:rPr lang="zh-CN" altLang="en-US" dirty="0"/>
                  <a:t>耐药率（</a:t>
                </a:r>
                <a:r>
                  <a:rPr lang="en-US" altLang="zh-CN" dirty="0"/>
                  <a:t>%</a:t>
                </a:r>
                <a:r>
                  <a:rPr lang="zh-CN" altLang="en-US" dirty="0"/>
                  <a:t>）</a:t>
                </a:r>
                <a:endParaRPr lang="zh-CN" altLang="en-US" dirty="0"/>
              </a:p>
            </c:rich>
          </c:tx>
          <c:layout/>
          <c:overlay val="0"/>
          <c:spPr>
            <a:noFill/>
            <a:ln>
              <a:noFill/>
            </a:ln>
            <a:effectLst/>
          </c:spPr>
        </c:title>
        <c:numFmt formatCode="General"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crossAx val="292567055"/>
        <c:crosses val="autoZero"/>
        <c:crossBetween val="between"/>
      </c:valAx>
      <c:spPr>
        <a:noFill/>
        <a:ln>
          <a:noFill/>
        </a:ln>
        <a:effectLst/>
      </c:spPr>
    </c:plotArea>
    <c:legend>
      <c:legendPos val="b"/>
      <c:layout>
        <c:manualLayout>
          <c:xMode val="edge"/>
          <c:yMode val="edge"/>
          <c:x val="0.157052956612092"/>
          <c:y val="0.0114746645475543"/>
          <c:w val="0.313125561354177"/>
          <c:h val="0.0554280327585347"/>
        </c:manualLayout>
      </c:layout>
      <c:overlay val="0"/>
      <c:spPr>
        <a:noFill/>
        <a:ln>
          <a:noFill/>
        </a:ln>
        <a:effectLst/>
      </c:spPr>
      <c:txPr>
        <a:bodyPr rot="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extLst>
      <c:ext uri="{0b15fc19-7d7d-44ad-8c2d-2c3a37ce22c3}">
        <chartProps xmlns="https://web.wps.cn/et/2018/main" chartId="{e747f899-ff4f-4cf6-b98d-798c32b85109}"/>
      </c:ext>
    </c:extLst>
  </c:chart>
  <c:spPr>
    <a:noFill/>
    <a:ln>
      <a:noFill/>
    </a:ln>
    <a:effectLst/>
  </c:spPr>
  <c:txPr>
    <a:bodyPr/>
    <a:lstStyle/>
    <a:p>
      <a:pPr>
        <a:defRPr lang="zh-CN" sz="800"/>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620198351466"/>
          <c:y val="0.0719092577096531"/>
          <c:w val="0.880379732987651"/>
          <c:h val="0.694414378052831"/>
        </c:manualLayout>
      </c:layout>
      <c:barChart>
        <c:barDir val="col"/>
        <c:grouping val="clustered"/>
        <c:varyColors val="0"/>
        <c:ser>
          <c:idx val="0"/>
          <c:order val="0"/>
          <c:tx>
            <c:strRef>
              <c:f>Sheet1!$B$1</c:f>
              <c:strCache>
                <c:ptCount val="1"/>
                <c:pt idx="0">
                  <c:v>耐药率（%）</c:v>
                </c:pt>
              </c:strCache>
            </c:strRef>
          </c:tx>
          <c:spPr>
            <a:solidFill>
              <a:schemeClr val="accent1"/>
            </a:solidFill>
            <a:ln>
              <a:noFill/>
            </a:ln>
            <a:effectLst/>
          </c:spPr>
          <c:invertIfNegative val="0"/>
          <c:dLbls>
            <c:dLbl>
              <c:idx val="1"/>
              <c:layout/>
              <c:tx>
                <c:rich>
                  <a:bodyPr rot="0" spcFirstLastPara="1" vertOverflow="ellipsis" vert="horz" wrap="square" lIns="38100" tIns="19050" rIns="38100" bIns="19050" anchor="ctr" anchorCtr="1"/>
                  <a:lstStyle/>
                  <a:p>
                    <a:fld id="{aa6afc69-5197-47eb-9753-254de5ff0607}" type="VALUE">
                      <a:t>[VALUE]</a:t>
                    </a:fld>
                    <a:endParaRPr lang="en-US" altLang="zh-CN" sz="800" b="0" i="0" u="none" strike="noStrike" baseline="0">
                      <a:solidFill>
                        <a:schemeClr val="tx1">
                          <a:lumMod val="75000"/>
                          <a:lumOff val="25000"/>
                        </a:schemeClr>
                      </a:solidFill>
                      <a:latin typeface="Arial" panose="02080604020202020204" pitchFamily="34" charset="0"/>
                      <a:ea typeface="Arial" panose="02080604020202020204" pitchFamily="34" charset="0"/>
                      <a:cs typeface="+mn-ea"/>
                    </a:endParaRPr>
                  </a:p>
                </c:rich>
              </c:tx>
              <c:dLblPos val="outEnd"/>
              <c:showLegendKey val="0"/>
              <c:showVal val="1"/>
              <c:showCatName val="0"/>
              <c:showSerName val="0"/>
              <c:showPercent val="0"/>
              <c:showBubbleSize val="0"/>
              <c:extLst>
                <c:ext xmlns:c15="http://schemas.microsoft.com/office/drawing/2012/chart" uri="{CE6537A1-D6FC-4f65-9D91-7224C49458BB}"/>
              </c:extLst>
            </c:dLbl>
            <c:numFmt formatCode="#,##0.0_);[Red]\(#,##0.0\)" sourceLinked="0"/>
            <c:spPr>
              <a:noFill/>
              <a:ln>
                <a:noFill/>
              </a:ln>
              <a:effectLst/>
            </c:spPr>
            <c:txPr>
              <a:bodyPr rot="0" spcFirstLastPara="1" vertOverflow="ellipsis" vert="horz" wrap="square" lIns="38100" tIns="19050" rIns="38100" bIns="19050" anchor="ctr" anchorCtr="1"/>
              <a:lstStyle/>
              <a:p>
                <a:pPr>
                  <a:defRPr lang="zh-CN" sz="700" b="0" i="0" u="none" strike="noStrike" kern="1200" baseline="0">
                    <a:solidFill>
                      <a:schemeClr val="tx1">
                        <a:lumMod val="75000"/>
                        <a:lumOff val="25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多粘菌素B</c:v>
                </c:pt>
                <c:pt idx="1">
                  <c:v>甘氨酰环素类</c:v>
                </c:pt>
                <c:pt idx="2">
                  <c:v>多粘菌素E</c:v>
                </c:pt>
                <c:pt idx="3">
                  <c:v>复方磺胺甲噁唑</c:v>
                </c:pt>
                <c:pt idx="4">
                  <c:v>阿米卡星</c:v>
                </c:pt>
                <c:pt idx="5">
                  <c:v>头孢哌酮-舒巴坦</c:v>
                </c:pt>
                <c:pt idx="6">
                  <c:v>左氧氟沙星</c:v>
                </c:pt>
                <c:pt idx="7">
                  <c:v>庆大霉素</c:v>
                </c:pt>
                <c:pt idx="8">
                  <c:v>头孢吡肟</c:v>
                </c:pt>
                <c:pt idx="9">
                  <c:v>氨苄西林-舒巴坦</c:v>
                </c:pt>
                <c:pt idx="10">
                  <c:v>亚胺培南</c:v>
                </c:pt>
                <c:pt idx="11">
                  <c:v>美罗培南</c:v>
                </c:pt>
                <c:pt idx="12">
                  <c:v>环丙沙星</c:v>
                </c:pt>
                <c:pt idx="13">
                  <c:v>头孢他啶</c:v>
                </c:pt>
                <c:pt idx="14">
                  <c:v>哌拉西林-他唑巴坦</c:v>
                </c:pt>
                <c:pt idx="15">
                  <c:v>哌拉西林</c:v>
                </c:pt>
              </c:strCache>
            </c:strRef>
          </c:cat>
          <c:val>
            <c:numRef>
              <c:f>Sheet1!$B$2:$B$17</c:f>
              <c:numCache>
                <c:formatCode>0.00_ </c:formatCode>
                <c:ptCount val="16"/>
                <c:pt idx="0">
                  <c:v>1.3</c:v>
                </c:pt>
                <c:pt idx="1">
                  <c:v>1.4</c:v>
                </c:pt>
                <c:pt idx="2">
                  <c:v>1.9</c:v>
                </c:pt>
                <c:pt idx="3">
                  <c:v>45.4</c:v>
                </c:pt>
                <c:pt idx="4">
                  <c:v>50.7</c:v>
                </c:pt>
                <c:pt idx="5">
                  <c:v>50.7</c:v>
                </c:pt>
                <c:pt idx="6">
                  <c:v>58.1</c:v>
                </c:pt>
                <c:pt idx="7">
                  <c:v>60.7</c:v>
                </c:pt>
                <c:pt idx="8">
                  <c:v>60.8</c:v>
                </c:pt>
                <c:pt idx="9">
                  <c:v>62.9</c:v>
                </c:pt>
                <c:pt idx="10">
                  <c:v>66.5</c:v>
                </c:pt>
                <c:pt idx="11">
                  <c:v>66.3</c:v>
                </c:pt>
                <c:pt idx="12">
                  <c:v>66.3</c:v>
                </c:pt>
                <c:pt idx="13">
                  <c:v>67.1</c:v>
                </c:pt>
                <c:pt idx="14">
                  <c:v>68.4</c:v>
                </c:pt>
                <c:pt idx="15">
                  <c:v>70.2</c:v>
                </c:pt>
              </c:numCache>
            </c:numRef>
          </c:val>
        </c:ser>
        <c:dLbls>
          <c:showLegendKey val="0"/>
          <c:showVal val="1"/>
          <c:showCatName val="0"/>
          <c:showSerName val="0"/>
          <c:showPercent val="0"/>
          <c:showBubbleSize val="0"/>
        </c:dLbls>
        <c:gapWidth val="150"/>
        <c:overlap val="-27"/>
        <c:axId val="148868463"/>
        <c:axId val="148881903"/>
      </c:barChart>
      <c:catAx>
        <c:axId val="148868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700" b="0" i="0" u="none" strike="noStrike" kern="1200" baseline="0">
                <a:solidFill>
                  <a:schemeClr val="tx1">
                    <a:lumMod val="65000"/>
                    <a:lumOff val="35000"/>
                  </a:schemeClr>
                </a:solidFill>
                <a:latin typeface="+mn-lt"/>
                <a:ea typeface="+mn-ea"/>
                <a:cs typeface="+mn-ea"/>
                <a:sym typeface="+mn-lt"/>
              </a:defRPr>
            </a:pPr>
          </a:p>
        </c:txPr>
        <c:crossAx val="148881903"/>
        <c:crossesAt val="0"/>
        <c:auto val="1"/>
        <c:lblAlgn val="ctr"/>
        <c:lblOffset val="100"/>
        <c:noMultiLvlLbl val="0"/>
      </c:catAx>
      <c:valAx>
        <c:axId val="148881903"/>
        <c:scaling>
          <c:orientation val="minMax"/>
        </c:scaling>
        <c:delete val="0"/>
        <c:axPos val="l"/>
        <c:title>
          <c:tx>
            <c:rich>
              <a:bodyPr rot="-54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ea"/>
                    <a:sym typeface="+mn-lt"/>
                  </a:defRPr>
                </a:pPr>
                <a:r>
                  <a:rPr lang="zh-CN"/>
                  <a:t>耐药率</a:t>
                </a:r>
                <a:r>
                  <a:rPr lang="en-US"/>
                  <a:t>(%)</a:t>
                </a:r>
                <a:endParaRPr lang="zh-CN"/>
              </a:p>
            </c:rich>
          </c:tx>
          <c:layout/>
          <c:overlay val="0"/>
          <c:spPr>
            <a:noFill/>
            <a:ln>
              <a:noFill/>
            </a:ln>
            <a:effectLst/>
          </c:spPr>
        </c:title>
        <c:numFmt formatCode="0_ "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lang="zh-CN" sz="800" b="0" i="0" u="none" strike="noStrike" kern="1200" baseline="0">
                <a:solidFill>
                  <a:schemeClr val="tx1">
                    <a:lumMod val="65000"/>
                    <a:lumOff val="35000"/>
                  </a:schemeClr>
                </a:solidFill>
                <a:latin typeface="+mn-lt"/>
                <a:ea typeface="+mn-ea"/>
                <a:cs typeface="+mn-ea"/>
                <a:sym typeface="+mn-lt"/>
              </a:defRPr>
            </a:pPr>
          </a:p>
        </c:txPr>
        <c:crossAx val="148868463"/>
        <c:crosses val="autoZero"/>
        <c:crossBetween val="between"/>
      </c:valAx>
      <c:spPr>
        <a:noFill/>
        <a:ln>
          <a:noFill/>
        </a:ln>
        <a:effectLst/>
      </c:spPr>
    </c:plotArea>
    <c:plotVisOnly val="1"/>
    <c:dispBlanksAs val="gap"/>
    <c:showDLblsOverMax val="0"/>
    <c:extLst>
      <c:ext uri="{0b15fc19-7d7d-44ad-8c2d-2c3a37ce22c3}">
        <chartProps xmlns="https://web.wps.cn/et/2018/main" chartId="{d1a1dbb4-e37c-4079-9b2a-9921b087ce5f}"/>
      </c:ext>
    </c:extLst>
  </c:chart>
  <c:spPr>
    <a:noFill/>
    <a:ln>
      <a:noFill/>
    </a:ln>
    <a:effectLst/>
  </c:spPr>
  <c:txPr>
    <a:bodyPr/>
    <a:lstStyle/>
    <a:p>
      <a:pPr>
        <a:defRPr lang="zh-CN" sz="800">
          <a:latin typeface="+mn-lt"/>
          <a:ea typeface="+mn-ea"/>
          <a:cs typeface="+mn-ea"/>
          <a:sym typeface="+mn-lt"/>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862478958471"/>
          <c:y val="0.0545372375416819"/>
          <c:w val="0.850898553195116"/>
          <c:h val="0.735824302642968"/>
        </c:manualLayout>
      </c:layout>
      <c:barChart>
        <c:barDir val="col"/>
        <c:grouping val="clustered"/>
        <c:varyColors val="0"/>
        <c:ser>
          <c:idx val="0"/>
          <c:order val="0"/>
          <c:tx>
            <c:strRef>
              <c:f>Sheet1!$B$1</c:f>
              <c:strCache>
                <c:ptCount val="1"/>
                <c:pt idx="0">
                  <c:v>住院时长</c:v>
                </c:pt>
              </c:strCache>
            </c:strRef>
          </c:tx>
          <c:spPr>
            <a:solidFill>
              <a:schemeClr val="accent1"/>
            </a:solidFill>
            <a:ln>
              <a:noFill/>
            </a:ln>
            <a:effectLst/>
          </c:spPr>
          <c:invertIfNegative val="0"/>
          <c:dPt>
            <c:idx val="0"/>
            <c:invertIfNegative val="0"/>
            <c:bubble3D val="0"/>
            <c:spPr>
              <a:solidFill>
                <a:schemeClr val="accent2"/>
              </a:solidFill>
              <a:ln>
                <a:noFill/>
              </a:ln>
              <a:effectLst/>
            </c:spPr>
          </c:dPt>
          <c:dPt>
            <c:idx val="1"/>
            <c:invertIfNegative val="0"/>
            <c:bubble3D val="0"/>
            <c:spPr>
              <a:solidFill>
                <a:schemeClr val="accent1"/>
              </a:solidFill>
              <a:ln>
                <a:noFill/>
              </a:ln>
              <a:effectLst/>
            </c:spPr>
          </c:dPt>
          <c:dLbls>
            <c:numFmt formatCode="#,##0.0_);[Red]\(#,##0.0\)" sourceLinked="0"/>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无HAI的
ICU收治患者</c:v>
                </c:pt>
                <c:pt idx="1">
                  <c:v>发生HAI的
ICU收治患者</c:v>
                </c:pt>
              </c:strCache>
            </c:strRef>
          </c:cat>
          <c:val>
            <c:numRef>
              <c:f>Sheet1!$B$2:$B$3</c:f>
              <c:numCache>
                <c:formatCode>General</c:formatCode>
                <c:ptCount val="2"/>
                <c:pt idx="0">
                  <c:v>4.7</c:v>
                </c:pt>
                <c:pt idx="1">
                  <c:v>31.85</c:v>
                </c:pt>
              </c:numCache>
            </c:numRef>
          </c:val>
        </c:ser>
        <c:dLbls>
          <c:showLegendKey val="0"/>
          <c:showVal val="1"/>
          <c:showCatName val="0"/>
          <c:showSerName val="0"/>
          <c:showPercent val="0"/>
          <c:showBubbleSize val="0"/>
        </c:dLbls>
        <c:gapWidth val="150"/>
        <c:overlap val="-27"/>
        <c:axId val="794115968"/>
        <c:axId val="794117888"/>
      </c:barChart>
      <c:catAx>
        <c:axId val="794115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crossAx val="794117888"/>
        <c:crosses val="autoZero"/>
        <c:auto val="1"/>
        <c:lblAlgn val="ctr"/>
        <c:lblOffset val="100"/>
        <c:noMultiLvlLbl val="0"/>
      </c:catAx>
      <c:valAx>
        <c:axId val="794117888"/>
        <c:scaling>
          <c:orientation val="minMax"/>
        </c:scaling>
        <c:delete val="0"/>
        <c:axPos val="l"/>
        <c:numFmt formatCode="General"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crossAx val="794115968"/>
        <c:crosses val="autoZero"/>
        <c:crossBetween val="between"/>
      </c:valAx>
      <c:spPr>
        <a:noFill/>
        <a:ln>
          <a:noFill/>
        </a:ln>
        <a:effectLst/>
      </c:spPr>
    </c:plotArea>
    <c:plotVisOnly val="1"/>
    <c:dispBlanksAs val="gap"/>
    <c:showDLblsOverMax val="0"/>
    <c:extLst>
      <c:ext uri="{0b15fc19-7d7d-44ad-8c2d-2c3a37ce22c3}">
        <chartProps xmlns="https://web.wps.cn/et/2018/main" chartId="{01ec8385-dca1-415e-9667-416582abf8a1}"/>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mn-ea"/>
          <a:sym typeface="微软雅黑" panose="020B0503020204020204" pitchFamily="34" charset="-122"/>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393463396735"/>
          <c:y val="0.0545372375416819"/>
          <c:w val="0.758606536603265"/>
          <c:h val="0.735824302642968"/>
        </c:manualLayout>
      </c:layout>
      <c:barChart>
        <c:barDir val="col"/>
        <c:grouping val="clustered"/>
        <c:varyColors val="0"/>
        <c:ser>
          <c:idx val="0"/>
          <c:order val="0"/>
          <c:tx>
            <c:strRef>
              <c:f>Sheet1!$B$1</c:f>
              <c:strCache>
                <c:ptCount val="1"/>
                <c:pt idx="0">
                  <c:v>院内死亡率</c:v>
                </c:pt>
              </c:strCache>
            </c:strRef>
          </c:tx>
          <c:spPr>
            <a:solidFill>
              <a:schemeClr val="accent1"/>
            </a:solidFill>
            <a:ln>
              <a:noFill/>
            </a:ln>
            <a:effectLst/>
          </c:spPr>
          <c:invertIfNegative val="0"/>
          <c:dPt>
            <c:idx val="0"/>
            <c:invertIfNegative val="0"/>
            <c:bubble3D val="0"/>
            <c:spPr>
              <a:solidFill>
                <a:schemeClr val="accent2"/>
              </a:solidFill>
              <a:ln>
                <a:noFill/>
              </a:ln>
              <a:effectLst/>
            </c:spPr>
          </c:dPt>
          <c:dPt>
            <c:idx val="1"/>
            <c:invertIfNegative val="0"/>
            <c:bubble3D val="0"/>
            <c:spPr>
              <a:solidFill>
                <a:schemeClr val="accent1"/>
              </a:solidFill>
              <a:ln>
                <a:noFill/>
              </a:ln>
              <a:effectLst/>
            </c:spPr>
          </c:dPt>
          <c:dLbls>
            <c:numFmt formatCode="0.0%" sourceLinked="0"/>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无HAI的
ICU收治患者</c:v>
                </c:pt>
                <c:pt idx="1">
                  <c:v>发生HAI的
ICU收治患者</c:v>
                </c:pt>
              </c:strCache>
            </c:strRef>
          </c:cat>
          <c:val>
            <c:numRef>
              <c:f>Sheet1!$B$2:$B$3</c:f>
              <c:numCache>
                <c:formatCode>0.00%</c:formatCode>
                <c:ptCount val="2"/>
                <c:pt idx="0">
                  <c:v>0.118</c:v>
                </c:pt>
                <c:pt idx="1">
                  <c:v>0.538</c:v>
                </c:pt>
              </c:numCache>
            </c:numRef>
          </c:val>
        </c:ser>
        <c:dLbls>
          <c:showLegendKey val="0"/>
          <c:showVal val="1"/>
          <c:showCatName val="0"/>
          <c:showSerName val="0"/>
          <c:showPercent val="0"/>
          <c:showBubbleSize val="0"/>
        </c:dLbls>
        <c:gapWidth val="150"/>
        <c:overlap val="-27"/>
        <c:axId val="794115968"/>
        <c:axId val="794117888"/>
      </c:barChart>
      <c:catAx>
        <c:axId val="794115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crossAx val="794117888"/>
        <c:crosses val="autoZero"/>
        <c:auto val="1"/>
        <c:lblAlgn val="ctr"/>
        <c:lblOffset val="100"/>
        <c:noMultiLvlLbl val="0"/>
      </c:catAx>
      <c:valAx>
        <c:axId val="794117888"/>
        <c:scaling>
          <c:orientation val="minMax"/>
          <c:max val="1"/>
        </c:scaling>
        <c:delete val="0"/>
        <c:axPos val="l"/>
        <c:numFmt formatCode="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crossAx val="794115968"/>
        <c:crosses val="autoZero"/>
        <c:crossBetween val="between"/>
        <c:majorUnit val="0.2"/>
      </c:valAx>
      <c:spPr>
        <a:noFill/>
        <a:ln>
          <a:noFill/>
        </a:ln>
        <a:effectLst/>
      </c:spPr>
    </c:plotArea>
    <c:plotVisOnly val="1"/>
    <c:dispBlanksAs val="gap"/>
    <c:showDLblsOverMax val="0"/>
    <c:extLst>
      <c:ext uri="{0b15fc19-7d7d-44ad-8c2d-2c3a37ce22c3}">
        <chartProps xmlns="https://web.wps.cn/et/2018/main" chartId="{b18495d0-ae4d-41f0-9446-c2cf63d88476}"/>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mn-ea"/>
          <a:sym typeface="微软雅黑" panose="020B0503020204020204" pitchFamily="34" charset="-122"/>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1393591791331"/>
          <c:y val="0.148930973851261"/>
          <c:w val="0.758606536603265"/>
          <c:h val="0.645608512428955"/>
        </c:manualLayout>
      </c:layout>
      <c:barChart>
        <c:barDir val="col"/>
        <c:grouping val="clustered"/>
        <c:varyColors val="0"/>
        <c:ser>
          <c:idx val="0"/>
          <c:order val="0"/>
          <c:tx>
            <c:strRef>
              <c:f>Sheet1!$B$1</c:f>
              <c:strCache>
                <c:ptCount val="1"/>
                <c:pt idx="0">
                  <c:v>院内死亡率</c:v>
                </c:pt>
              </c:strCache>
            </c:strRef>
          </c:tx>
          <c:spPr>
            <a:solidFill>
              <a:schemeClr val="accent1"/>
            </a:solidFill>
            <a:ln>
              <a:noFill/>
            </a:ln>
            <a:effectLst/>
          </c:spPr>
          <c:invertIfNegative val="0"/>
          <c:dPt>
            <c:idx val="0"/>
            <c:invertIfNegative val="0"/>
            <c:bubble3D val="0"/>
            <c:spPr>
              <a:solidFill>
                <a:schemeClr val="accent2"/>
              </a:solidFill>
              <a:ln>
                <a:noFill/>
              </a:ln>
              <a:effectLst/>
            </c:spPr>
          </c:dPt>
          <c:dPt>
            <c:idx val="1"/>
            <c:invertIfNegative val="0"/>
            <c:bubble3D val="0"/>
            <c:spPr>
              <a:solidFill>
                <a:schemeClr val="accent1"/>
              </a:solidFill>
              <a:ln>
                <a:noFill/>
              </a:ln>
              <a:effectLst/>
            </c:spPr>
          </c:dPt>
          <c:dLbls>
            <c:numFmt formatCode="0.0%" sourceLinked="0"/>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CRAB感染</c:v>
                </c:pt>
                <c:pt idx="1">
                  <c:v>CSO AB感染</c:v>
                </c:pt>
              </c:strCache>
            </c:strRef>
          </c:cat>
          <c:val>
            <c:numRef>
              <c:f>Sheet1!$B$2:$B$3</c:f>
              <c:numCache>
                <c:formatCode>0.00%</c:formatCode>
                <c:ptCount val="2"/>
                <c:pt idx="0">
                  <c:v>0.464</c:v>
                </c:pt>
                <c:pt idx="1">
                  <c:v>0.456</c:v>
                </c:pt>
              </c:numCache>
            </c:numRef>
          </c:val>
        </c:ser>
        <c:dLbls>
          <c:showLegendKey val="0"/>
          <c:showVal val="1"/>
          <c:showCatName val="0"/>
          <c:showSerName val="0"/>
          <c:showPercent val="0"/>
          <c:showBubbleSize val="0"/>
        </c:dLbls>
        <c:gapWidth val="150"/>
        <c:overlap val="-27"/>
        <c:axId val="794115968"/>
        <c:axId val="794117888"/>
      </c:barChart>
      <c:catAx>
        <c:axId val="794115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crossAx val="794117888"/>
        <c:crosses val="autoZero"/>
        <c:auto val="1"/>
        <c:lblAlgn val="ctr"/>
        <c:lblOffset val="100"/>
        <c:noMultiLvlLbl val="0"/>
      </c:catAx>
      <c:valAx>
        <c:axId val="794117888"/>
        <c:scaling>
          <c:orientation val="minMax"/>
          <c:max val="1"/>
        </c:scaling>
        <c:delete val="0"/>
        <c:axPos val="l"/>
        <c:numFmt formatCode="0%" sourceLinked="0"/>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crossAx val="794115968"/>
        <c:crosses val="autoZero"/>
        <c:crossBetween val="between"/>
        <c:majorUnit val="0.2"/>
      </c:valAx>
      <c:spPr>
        <a:noFill/>
        <a:ln>
          <a:noFill/>
        </a:ln>
        <a:effectLst/>
      </c:spPr>
    </c:plotArea>
    <c:plotVisOnly val="1"/>
    <c:dispBlanksAs val="gap"/>
    <c:showDLblsOverMax val="0"/>
    <c:extLst>
      <c:ext uri="{0b15fc19-7d7d-44ad-8c2d-2c3a37ce22c3}">
        <chartProps xmlns="https://web.wps.cn/et/2018/main" chartId="{e69250ee-4b24-4730-b29d-437dce08209b}"/>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mn-ea"/>
          <a:sym typeface="微软雅黑" panose="020B0503020204020204" pitchFamily="34" charset="-122"/>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41603223128"/>
          <c:y val="0.192411357993662"/>
          <c:w val="0.864019549804857"/>
          <c:h val="0.597950079069601"/>
        </c:manualLayout>
      </c:layout>
      <c:barChart>
        <c:barDir val="col"/>
        <c:grouping val="clustered"/>
        <c:varyColors val="0"/>
        <c:ser>
          <c:idx val="0"/>
          <c:order val="0"/>
          <c:tx>
            <c:strRef>
              <c:f>Sheet1!$A$2</c:f>
              <c:strCache>
                <c:ptCount val="1"/>
                <c:pt idx="0">
                  <c:v>CRAB感染</c:v>
                </c:pt>
              </c:strCache>
            </c:strRef>
          </c:tx>
          <c:spPr>
            <a:solidFill>
              <a:schemeClr val="accent1"/>
            </a:solidFill>
            <a:ln>
              <a:noFill/>
            </a:ln>
            <a:effectLst/>
          </c:spPr>
          <c:invertIfNegative val="0"/>
          <c:dPt>
            <c:idx val="0"/>
            <c:invertIfNegative val="0"/>
            <c:bubble3D val="0"/>
            <c:spPr>
              <a:solidFill>
                <a:schemeClr val="accent1"/>
              </a:solidFill>
              <a:ln>
                <a:noFill/>
              </a:ln>
              <a:effectLst/>
            </c:spPr>
          </c:dPt>
          <c:dLbls>
            <c:numFmt formatCode="#,##0_);[Red]\(#,##0\)" sourceLinked="0"/>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ICU收治时长</c:v>
                </c:pt>
                <c:pt idx="1">
                  <c:v>住院时长</c:v>
                </c:pt>
              </c:strCache>
            </c:strRef>
          </c:cat>
          <c:val>
            <c:numRef>
              <c:f>Sheet1!$B$2:$C$2</c:f>
              <c:numCache>
                <c:formatCode>General</c:formatCode>
                <c:ptCount val="2"/>
                <c:pt idx="0">
                  <c:v>19</c:v>
                </c:pt>
                <c:pt idx="1">
                  <c:v>51</c:v>
                </c:pt>
              </c:numCache>
            </c:numRef>
          </c:val>
        </c:ser>
        <c:ser>
          <c:idx val="1"/>
          <c:order val="1"/>
          <c:tx>
            <c:strRef>
              <c:f>Sheet1!$A$3</c:f>
              <c:strCache>
                <c:ptCount val="1"/>
                <c:pt idx="0">
                  <c:v>CSO AB感染</c:v>
                </c:pt>
              </c:strCache>
            </c:strRef>
          </c:tx>
          <c:spPr>
            <a:solidFill>
              <a:schemeClr val="accent2"/>
            </a:solidFill>
            <a:ln>
              <a:noFill/>
            </a:ln>
            <a:effectLst/>
          </c:spPr>
          <c:invertIfNegative val="0"/>
          <c:dPt>
            <c:idx val="0"/>
            <c:invertIfNegative val="0"/>
            <c:bubble3D val="0"/>
            <c:spPr>
              <a:solidFill>
                <a:schemeClr val="accent2"/>
              </a:solidFill>
              <a:ln>
                <a:noFill/>
              </a:ln>
              <a:effectLst/>
            </c:spPr>
          </c:dPt>
          <c:dLbls>
            <c:spPr>
              <a:noFill/>
              <a:ln>
                <a:noFill/>
              </a:ln>
              <a:effectLst/>
            </c:spPr>
            <c:txPr>
              <a:bodyPr rot="0" spcFirstLastPara="1"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Sheet1!$B$1:$C$1</c:f>
              <c:strCache>
                <c:ptCount val="2"/>
                <c:pt idx="0">
                  <c:v>ICU收治时长</c:v>
                </c:pt>
                <c:pt idx="1">
                  <c:v>住院时长</c:v>
                </c:pt>
              </c:strCache>
            </c:strRef>
          </c:cat>
          <c:val>
            <c:numRef>
              <c:f>Sheet1!$B$3:$C$3</c:f>
              <c:numCache>
                <c:formatCode>General</c:formatCode>
                <c:ptCount val="2"/>
                <c:pt idx="0">
                  <c:v>27</c:v>
                </c:pt>
                <c:pt idx="1">
                  <c:v>55</c:v>
                </c:pt>
              </c:numCache>
            </c:numRef>
          </c:val>
        </c:ser>
        <c:dLbls>
          <c:showLegendKey val="0"/>
          <c:showVal val="1"/>
          <c:showCatName val="0"/>
          <c:showSerName val="0"/>
          <c:showPercent val="0"/>
          <c:showBubbleSize val="0"/>
        </c:dLbls>
        <c:gapWidth val="150"/>
        <c:overlap val="-27"/>
        <c:axId val="794115968"/>
        <c:axId val="794117888"/>
      </c:barChart>
      <c:catAx>
        <c:axId val="7941159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crossAx val="794117888"/>
        <c:crosses val="autoZero"/>
        <c:auto val="1"/>
        <c:lblAlgn val="ctr"/>
        <c:lblOffset val="100"/>
        <c:noMultiLvlLbl val="0"/>
      </c:catAx>
      <c:valAx>
        <c:axId val="794117888"/>
        <c:scaling>
          <c:orientation val="minMax"/>
        </c:scaling>
        <c:delete val="0"/>
        <c:axPos val="l"/>
        <c:numFmt formatCode="General"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crossAx val="794115968"/>
        <c:crosses val="autoZero"/>
        <c:crossBetween val="between"/>
      </c:valAx>
      <c:spPr>
        <a:noFill/>
        <a:ln>
          <a:noFill/>
        </a:ln>
        <a:effectLst/>
      </c:spPr>
    </c:plotArea>
    <c:legend>
      <c:legendPos val="r"/>
      <c:layout>
        <c:manualLayout>
          <c:xMode val="edge"/>
          <c:yMode val="edge"/>
          <c:x val="0.308524372642765"/>
          <c:y val="0.0498449367328053"/>
          <c:w val="0.675039888951415"/>
          <c:h val="0.0685956337526363"/>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p>
      </c:txPr>
    </c:legend>
    <c:plotVisOnly val="1"/>
    <c:dispBlanksAs val="gap"/>
    <c:showDLblsOverMax val="0"/>
    <c:extLst>
      <c:ext uri="{0b15fc19-7d7d-44ad-8c2d-2c3a37ce22c3}">
        <chartProps xmlns="https://web.wps.cn/et/2018/main" chartId="{766c1516-040a-4852-81a3-5ba495c58954}"/>
      </c:ext>
    </c:extLst>
  </c:chart>
  <c:spPr>
    <a:noFill/>
    <a:ln>
      <a:noFill/>
    </a:ln>
    <a:effectLst/>
  </c:spPr>
  <c:txPr>
    <a:bodyPr/>
    <a:lstStyle/>
    <a:p>
      <a:pPr>
        <a:defRPr lang="zh-CN" sz="1000">
          <a:latin typeface="微软雅黑" panose="020B0503020204020204" pitchFamily="34" charset="-122"/>
          <a:ea typeface="微软雅黑" panose="020B0503020204020204" pitchFamily="34" charset="-122"/>
          <a:cs typeface="+mn-ea"/>
          <a:sym typeface="微软雅黑" panose="020B0503020204020204" pitchFamily="34" charset="-122"/>
        </a:defRPr>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单药治疗</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鲍曼不动杆菌</c:v>
                </c:pt>
                <c:pt idx="1">
                  <c:v>肠杆菌科</c:v>
                </c:pt>
                <c:pt idx="2">
                  <c:v>铜绿假单胞菌或其他</c:v>
                </c:pt>
              </c:strCache>
            </c:strRef>
          </c:cat>
          <c:val>
            <c:numRef>
              <c:f>Sheet1!$B$2:$B$4</c:f>
              <c:numCache>
                <c:formatCode>0%</c:formatCode>
                <c:ptCount val="3"/>
                <c:pt idx="0">
                  <c:v>0.83</c:v>
                </c:pt>
                <c:pt idx="1">
                  <c:v>0.68</c:v>
                </c:pt>
                <c:pt idx="2">
                  <c:v>0.62</c:v>
                </c:pt>
              </c:numCache>
            </c:numRef>
          </c:val>
        </c:ser>
        <c:ser>
          <c:idx val="1"/>
          <c:order val="1"/>
          <c:tx>
            <c:strRef>
              <c:f>Sheet1!$C$1</c:f>
              <c:strCache>
                <c:ptCount val="1"/>
                <c:pt idx="0">
                  <c:v>联合美罗培南治疗</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鲍曼不动杆菌</c:v>
                </c:pt>
                <c:pt idx="1">
                  <c:v>肠杆菌科</c:v>
                </c:pt>
                <c:pt idx="2">
                  <c:v>铜绿假单胞菌或其他</c:v>
                </c:pt>
              </c:strCache>
            </c:strRef>
          </c:cat>
          <c:val>
            <c:numRef>
              <c:f>Sheet1!$C$2:$C$4</c:f>
              <c:numCache>
                <c:formatCode>0%</c:formatCode>
                <c:ptCount val="3"/>
                <c:pt idx="0">
                  <c:v>0.81</c:v>
                </c:pt>
                <c:pt idx="1">
                  <c:v>0.46</c:v>
                </c:pt>
                <c:pt idx="2">
                  <c:v>0.5</c:v>
                </c:pt>
              </c:numCache>
            </c:numRef>
          </c:val>
        </c:ser>
        <c:dLbls>
          <c:showLegendKey val="0"/>
          <c:showVal val="1"/>
          <c:showCatName val="0"/>
          <c:showSerName val="0"/>
          <c:showPercent val="0"/>
          <c:showBubbleSize val="0"/>
        </c:dLbls>
        <c:gapWidth val="219"/>
        <c:overlap val="-27"/>
        <c:axId val="1354751584"/>
        <c:axId val="1354732032"/>
      </c:barChart>
      <c:catAx>
        <c:axId val="135475158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defRPr>
            </a:pPr>
          </a:p>
        </c:txPr>
        <c:crossAx val="1354732032"/>
        <c:crosses val="autoZero"/>
        <c:auto val="1"/>
        <c:lblAlgn val="ctr"/>
        <c:lblOffset val="100"/>
        <c:noMultiLvlLbl val="0"/>
      </c:catAx>
      <c:valAx>
        <c:axId val="1354732032"/>
        <c:scaling>
          <c:orientation val="minMax"/>
          <c:max val="1"/>
        </c:scaling>
        <c:delete val="0"/>
        <c:axPos val="l"/>
        <c:title>
          <c:tx>
            <c:rich>
              <a:bodyPr rot="-5400000" spcFirstLastPara="1"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defRPr>
                </a:pPr>
                <a:r>
                  <a:rPr lang="zh-CN">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rPr>
                  <a:t>临床失败率（</a:t>
                </a:r>
                <a:r>
                  <a:rPr lang="en-US">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rPr>
                  <a:t>%</a:t>
                </a:r>
                <a:r>
                  <a:rPr lang="zh-CN">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rPr>
                  <a:t>）</a:t>
                </a:r>
                <a:endParaRPr lang="zh-CN">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endParaRPr>
              </a:p>
            </c:rich>
          </c:tx>
          <c:layout/>
          <c:overlay val="0"/>
          <c:spPr>
            <a:noFill/>
            <a:ln>
              <a:noFill/>
            </a:ln>
            <a:effectLst/>
          </c:spPr>
        </c:title>
        <c:numFmt formatCode="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defRPr>
            </a:pPr>
          </a:p>
        </c:txPr>
        <c:crossAx val="1354751584"/>
        <c:crosses val="autoZero"/>
        <c:crossBetween val="between"/>
        <c:majorUnit val="0.2"/>
      </c:valAx>
      <c:spPr>
        <a:noFill/>
        <a:ln>
          <a:noFill/>
        </a:ln>
        <a:effectLst/>
      </c:spPr>
    </c:plotArea>
    <c:legend>
      <c:legendPos val="r"/>
      <c:legendEntry>
        <c:idx val="0"/>
        <c:txPr>
          <a:bodyPr rot="0" spcFirstLastPara="1"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defRPr>
            </a:pPr>
          </a:p>
        </c:txPr>
      </c:legendEntry>
      <c:legendEntry>
        <c:idx val="1"/>
        <c:txPr>
          <a:bodyPr rot="0" spcFirstLastPara="1"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defRPr>
            </a:pPr>
          </a:p>
        </c:txPr>
      </c:legendEntry>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tx1"/>
              </a:solidFill>
              <a:latin typeface="微软雅黑" panose="020B0503020204020204" pitchFamily="34" charset="-122"/>
              <a:ea typeface="微软雅黑" panose="020B0503020204020204" pitchFamily="34" charset="-122"/>
              <a:cs typeface="华文仿宋" panose="02010600040101010101" pitchFamily="2" charset="-122"/>
              <a:sym typeface="华文仿宋" panose="02010600040101010101" pitchFamily="2" charset="-122"/>
            </a:defRPr>
          </a:pPr>
        </a:p>
      </c:txPr>
    </c:legend>
    <c:plotVisOnly val="1"/>
    <c:dispBlanksAs val="gap"/>
    <c:showDLblsOverMax val="0"/>
    <c:extLst>
      <c:ext uri="{0b15fc19-7d7d-44ad-8c2d-2c3a37ce22c3}">
        <chartProps xmlns="https://web.wps.cn/et/2018/main" chartId="{987425ff-6eaf-4b79-812e-6a7ae7ddffd7}"/>
      </c:ext>
    </c:extLst>
  </c:chart>
  <c:spPr>
    <a:noFill/>
    <a:ln>
      <a:noFill/>
    </a:ln>
    <a:effectLst/>
  </c:spPr>
  <c:txPr>
    <a:bodyPr/>
    <a:lstStyle/>
    <a:p>
      <a:pPr>
        <a:defRPr lang="zh-CN" sz="1200">
          <a:solidFill>
            <a:schemeClr val="tx1"/>
          </a:solidFill>
          <a:latin typeface="华文仿宋" panose="02010600040101010101" pitchFamily="2" charset="-122"/>
          <a:ea typeface="华文仿宋" panose="02010600040101010101" pitchFamily="2" charset="-122"/>
          <a:cs typeface="华文仿宋" panose="02010600040101010101" pitchFamily="2" charset="-122"/>
          <a:sym typeface="华文仿宋" panose="02010600040101010101" pitchFamily="2"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5"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5"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5" kern="1200"/>
  </cs:chartArea>
  <cs:dataLabel>
    <cs:lnRef idx="0"/>
    <cs:fillRef idx="0"/>
    <cs:effectRef idx="0"/>
    <cs:fontRef idx="minor">
      <a:schemeClr val="tx2"/>
    </cs:fontRef>
    <cs:defRPr sz="1195"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5"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5"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3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5"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5"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1F2C75EE-0B8F-423D-8DDE-24EDC639E65C}" type="doc">
      <dgm:prSet loTypeId="urn:microsoft.com/office/officeart/2005/8/layout/cycle4" loCatId="matrix" qsTypeId="urn:microsoft.com/office/officeart/2005/8/quickstyle/simple5" qsCatId="simple" csTypeId="urn:microsoft.com/office/officeart/2005/8/colors/colorful1" csCatId="colorful" phldr="1"/>
      <dgm:spPr/>
      <dgm:t>
        <a:bodyPr/>
        <a:lstStyle/>
        <a:p>
          <a:endParaRPr lang="zh-CN" altLang="en-US"/>
        </a:p>
      </dgm:t>
    </dgm:pt>
    <dgm:pt modelId="{89B3AA66-C2E3-47F3-AF41-1D76732A7A6B}">
      <dgm:prSet phldrT="[文本]" custT="1"/>
      <dgm:spPr/>
      <dgm:t>
        <a:bodyPr/>
        <a:lstStyle/>
        <a:p>
          <a:r>
            <a:rPr lang="zh-CN" altLang="en-US" sz="1800" b="1" dirty="0">
              <a:latin typeface="微软雅黑" panose="020B0503020204020204" pitchFamily="34" charset="-122"/>
              <a:ea typeface="微软雅黑" panose="020B0503020204020204" pitchFamily="34" charset="-122"/>
            </a:rPr>
            <a:t>肺部</a:t>
          </a:r>
          <a:endParaRPr lang="en-US" altLang="zh-CN" sz="1800" b="1" dirty="0">
            <a:latin typeface="微软雅黑" panose="020B0503020204020204" pitchFamily="34" charset="-122"/>
            <a:ea typeface="微软雅黑" panose="020B0503020204020204" pitchFamily="34" charset="-122"/>
          </a:endParaRPr>
        </a:p>
        <a:p>
          <a:r>
            <a:rPr lang="zh-CN" altLang="en-US" sz="1800" b="1" dirty="0">
              <a:latin typeface="微软雅黑" panose="020B0503020204020204" pitchFamily="34" charset="-122"/>
              <a:ea typeface="微软雅黑" panose="020B0503020204020204" pitchFamily="34" charset="-122"/>
            </a:rPr>
            <a:t>感染</a:t>
          </a:r>
        </a:p>
      </dgm:t>
    </dgm:pt>
    <dgm:pt modelId="{8E6E3DEF-7B57-4572-AA93-A6A365C76B16}" cxnId="{275118B1-854B-4144-84A1-2616334C64E0}" type="parTrans">
      <dgm:prSet/>
      <dgm:spPr/>
      <dgm:t>
        <a:bodyPr/>
        <a:lstStyle/>
        <a:p>
          <a:endParaRPr lang="zh-CN" altLang="en-US"/>
        </a:p>
      </dgm:t>
    </dgm:pt>
    <dgm:pt modelId="{8A0DFD5A-07D9-4FA2-A115-502916621E63}" cxnId="{275118B1-854B-4144-84A1-2616334C64E0}" type="sibTrans">
      <dgm:prSet/>
      <dgm:spPr/>
      <dgm:t>
        <a:bodyPr/>
        <a:lstStyle/>
        <a:p>
          <a:endParaRPr lang="zh-CN" altLang="en-US"/>
        </a:p>
      </dgm:t>
    </dgm:pt>
    <dgm:pt modelId="{B72A61EB-4153-47C9-B188-6335B4253723}">
      <dgm:prSet phldrT="[文本]" custT="1"/>
      <dgm:spPr/>
      <dgm:t>
        <a:bodyPr/>
        <a:lstStyle/>
        <a:p>
          <a:pPr>
            <a:lnSpc>
              <a:spcPct val="100000"/>
            </a:lnSpc>
            <a:buFont typeface="Wingdings" panose="05000000000000000000" pitchFamily="2" charset="2"/>
            <a:buChar char="l"/>
          </a:pPr>
          <a:r>
            <a:rPr lang="zh-CN" altLang="en-US" sz="1200" b="0" i="0" dirty="0">
              <a:latin typeface="微软雅黑" panose="020B0503020204020204" pitchFamily="34" charset="-122"/>
              <a:ea typeface="微软雅黑" panose="020B0503020204020204" pitchFamily="34" charset="-122"/>
            </a:rPr>
            <a:t>气管插管的患者中更易发生，不动杆菌在导管上形成生物膜，抗生素很难穿透，直接进入肺泡，在组织中建立感染</a:t>
          </a:r>
          <a:endParaRPr lang="zh-CN" altLang="en-US" sz="1200" dirty="0">
            <a:latin typeface="微软雅黑" panose="020B0503020204020204" pitchFamily="34" charset="-122"/>
            <a:ea typeface="微软雅黑" panose="020B0503020204020204" pitchFamily="34" charset="-122"/>
          </a:endParaRPr>
        </a:p>
      </dgm:t>
    </dgm:pt>
    <dgm:pt modelId="{3FE1A5F8-ACA5-4960-9B7B-C7CF6D6057FD}" cxnId="{49DC9FC0-02BB-466E-A117-D3DB189906A6}" type="parTrans">
      <dgm:prSet/>
      <dgm:spPr/>
      <dgm:t>
        <a:bodyPr/>
        <a:lstStyle/>
        <a:p>
          <a:endParaRPr lang="zh-CN" altLang="en-US"/>
        </a:p>
      </dgm:t>
    </dgm:pt>
    <dgm:pt modelId="{39C21D6B-38E6-4E20-A941-69401066B885}" cxnId="{49DC9FC0-02BB-466E-A117-D3DB189906A6}" type="sibTrans">
      <dgm:prSet/>
      <dgm:spPr/>
      <dgm:t>
        <a:bodyPr/>
        <a:lstStyle/>
        <a:p>
          <a:endParaRPr lang="zh-CN" altLang="en-US"/>
        </a:p>
      </dgm:t>
    </dgm:pt>
    <dgm:pt modelId="{3781469C-6386-4C1F-B1B9-C853AA62E2B7}">
      <dgm:prSet phldrT="[文本]" custT="1"/>
      <dgm:spPr/>
      <dgm:t>
        <a:bodyPr/>
        <a:lstStyle/>
        <a:p>
          <a:r>
            <a:rPr lang="zh-CN" altLang="en-US" sz="1800" b="1" dirty="0">
              <a:latin typeface="微软雅黑" panose="020B0503020204020204" pitchFamily="34" charset="-122"/>
              <a:ea typeface="微软雅黑" panose="020B0503020204020204" pitchFamily="34" charset="-122"/>
            </a:rPr>
            <a:t>血流</a:t>
          </a:r>
          <a:endParaRPr lang="en-US" altLang="zh-CN" sz="1800" b="1" dirty="0">
            <a:latin typeface="微软雅黑" panose="020B0503020204020204" pitchFamily="34" charset="-122"/>
            <a:ea typeface="微软雅黑" panose="020B0503020204020204" pitchFamily="34" charset="-122"/>
          </a:endParaRPr>
        </a:p>
        <a:p>
          <a:r>
            <a:rPr lang="zh-CN" altLang="en-US" sz="1800" b="1" dirty="0">
              <a:latin typeface="微软雅黑" panose="020B0503020204020204" pitchFamily="34" charset="-122"/>
              <a:ea typeface="微软雅黑" panose="020B0503020204020204" pitchFamily="34" charset="-122"/>
            </a:rPr>
            <a:t>感染</a:t>
          </a:r>
        </a:p>
      </dgm:t>
    </dgm:pt>
    <dgm:pt modelId="{072D25E2-FBB8-46F6-8AE2-5A9EE8EE86D3}" cxnId="{51442D0D-4E46-4DB5-BA9F-11FE553A6E07}" type="parTrans">
      <dgm:prSet/>
      <dgm:spPr/>
      <dgm:t>
        <a:bodyPr/>
        <a:lstStyle/>
        <a:p>
          <a:endParaRPr lang="zh-CN" altLang="en-US"/>
        </a:p>
      </dgm:t>
    </dgm:pt>
    <dgm:pt modelId="{80D0233D-9BDD-4C66-AA19-378B49A4CF4B}" cxnId="{51442D0D-4E46-4DB5-BA9F-11FE553A6E07}" type="sibTrans">
      <dgm:prSet/>
      <dgm:spPr/>
      <dgm:t>
        <a:bodyPr/>
        <a:lstStyle/>
        <a:p>
          <a:endParaRPr lang="zh-CN" altLang="en-US"/>
        </a:p>
      </dgm:t>
    </dgm:pt>
    <dgm:pt modelId="{9B351B27-09A2-4575-9AB1-C86188D662E9}">
      <dgm:prSet phldrT="[文本]" custT="1"/>
      <dgm:spPr/>
      <dgm:t>
        <a:bodyPr/>
        <a:lstStyle/>
        <a:p>
          <a:endParaRPr lang="zh-CN" altLang="en-US" sz="1200" dirty="0">
            <a:latin typeface="微软雅黑" panose="020B0503020204020204" pitchFamily="34" charset="-122"/>
            <a:ea typeface="微软雅黑" panose="020B0503020204020204" pitchFamily="34" charset="-122"/>
          </a:endParaRPr>
        </a:p>
      </dgm:t>
    </dgm:pt>
    <dgm:pt modelId="{C9E714FF-92BA-491D-9E72-5325E2472011}" cxnId="{0583D246-3E1C-4DCF-8CB4-798E87E4B173}" type="parTrans">
      <dgm:prSet/>
      <dgm:spPr/>
      <dgm:t>
        <a:bodyPr/>
        <a:lstStyle/>
        <a:p>
          <a:endParaRPr lang="zh-CN" altLang="en-US"/>
        </a:p>
      </dgm:t>
    </dgm:pt>
    <dgm:pt modelId="{86529D51-CB93-4387-AE36-1B44753949F7}" cxnId="{0583D246-3E1C-4DCF-8CB4-798E87E4B173}" type="sibTrans">
      <dgm:prSet/>
      <dgm:spPr/>
      <dgm:t>
        <a:bodyPr/>
        <a:lstStyle/>
        <a:p>
          <a:endParaRPr lang="zh-CN" altLang="en-US"/>
        </a:p>
      </dgm:t>
    </dgm:pt>
    <dgm:pt modelId="{971CB07C-F90A-4025-AD98-A968E85DBE35}">
      <dgm:prSet phldrT="[文本]" custT="1"/>
      <dgm:spPr/>
      <dgm:t>
        <a:bodyPr/>
        <a:lstStyle/>
        <a:p>
          <a:r>
            <a:rPr lang="zh-CN" altLang="en-US" sz="1800" b="1" dirty="0">
              <a:latin typeface="微软雅黑" panose="020B0503020204020204" pitchFamily="34" charset="-122"/>
              <a:ea typeface="微软雅黑" panose="020B0503020204020204" pitchFamily="34" charset="-122"/>
            </a:rPr>
            <a:t>其他</a:t>
          </a:r>
          <a:endParaRPr lang="en-US" altLang="zh-CN" sz="1800" b="1" dirty="0">
            <a:latin typeface="微软雅黑" panose="020B0503020204020204" pitchFamily="34" charset="-122"/>
            <a:ea typeface="微软雅黑" panose="020B0503020204020204" pitchFamily="34" charset="-122"/>
          </a:endParaRPr>
        </a:p>
        <a:p>
          <a:r>
            <a:rPr lang="zh-CN" altLang="en-US" sz="1800" b="1" dirty="0">
              <a:latin typeface="微软雅黑" panose="020B0503020204020204" pitchFamily="34" charset="-122"/>
              <a:ea typeface="微软雅黑" panose="020B0503020204020204" pitchFamily="34" charset="-122"/>
            </a:rPr>
            <a:t>感染</a:t>
          </a:r>
        </a:p>
      </dgm:t>
    </dgm:pt>
    <dgm:pt modelId="{23954C47-3C01-4635-8AEB-4C96B1E77FFC}" cxnId="{2BD28EB2-5CE9-467A-B281-23CDAA04C202}" type="parTrans">
      <dgm:prSet/>
      <dgm:spPr/>
      <dgm:t>
        <a:bodyPr/>
        <a:lstStyle/>
        <a:p>
          <a:endParaRPr lang="zh-CN" altLang="en-US"/>
        </a:p>
      </dgm:t>
    </dgm:pt>
    <dgm:pt modelId="{28008751-1D0F-4356-BB82-A44152489F22}" cxnId="{2BD28EB2-5CE9-467A-B281-23CDAA04C202}" type="sibTrans">
      <dgm:prSet/>
      <dgm:spPr/>
      <dgm:t>
        <a:bodyPr/>
        <a:lstStyle/>
        <a:p>
          <a:endParaRPr lang="zh-CN" altLang="en-US"/>
        </a:p>
      </dgm:t>
    </dgm:pt>
    <dgm:pt modelId="{BEA1F9DC-7F89-441B-95CE-90B8F089D53F}">
      <dgm:prSet phldrT="[文本]" custT="1"/>
      <dgm:spPr/>
      <dgm:t>
        <a:bodyPr/>
        <a:lstStyle/>
        <a:p>
          <a:r>
            <a:rPr lang="zh-CN" altLang="en-US" sz="1200" dirty="0">
              <a:latin typeface="微软雅黑" panose="020B0503020204020204" pitchFamily="34" charset="-122"/>
              <a:ea typeface="微软雅黑" panose="020B0503020204020204" pitchFamily="34" charset="-122"/>
            </a:rPr>
            <a:t>泌尿系感染包括肾盂肾炎，急性膀胱炎等，主要原因尿管导入，导致感染。</a:t>
          </a:r>
        </a:p>
      </dgm:t>
    </dgm:pt>
    <dgm:pt modelId="{3E0265DE-93C0-4056-B20A-2E57D924B318}" cxnId="{7BACC0A4-37B8-4E41-A5EE-6080AB094FF1}" type="parTrans">
      <dgm:prSet/>
      <dgm:spPr/>
      <dgm:t>
        <a:bodyPr/>
        <a:lstStyle/>
        <a:p>
          <a:endParaRPr lang="zh-CN" altLang="en-US"/>
        </a:p>
      </dgm:t>
    </dgm:pt>
    <dgm:pt modelId="{4ED93C31-DF9D-4826-9254-39A6DEA900D1}" cxnId="{7BACC0A4-37B8-4E41-A5EE-6080AB094FF1}" type="sibTrans">
      <dgm:prSet/>
      <dgm:spPr/>
      <dgm:t>
        <a:bodyPr/>
        <a:lstStyle/>
        <a:p>
          <a:endParaRPr lang="zh-CN" altLang="en-US"/>
        </a:p>
      </dgm:t>
    </dgm:pt>
    <dgm:pt modelId="{44DFC0ED-EBA8-48FA-9195-898F6F666745}">
      <dgm:prSet phldrT="[文本]" custT="1"/>
      <dgm:spPr/>
      <dgm:t>
        <a:bodyPr/>
        <a:lstStyle/>
        <a:p>
          <a:r>
            <a:rPr lang="zh-CN" altLang="en-US" sz="1800" b="1" dirty="0">
              <a:latin typeface="微软雅黑" panose="020B0503020204020204" pitchFamily="34" charset="-122"/>
              <a:ea typeface="微软雅黑" panose="020B0503020204020204" pitchFamily="34" charset="-122"/>
            </a:rPr>
            <a:t>颅内</a:t>
          </a:r>
          <a:endParaRPr lang="en-US" altLang="zh-CN" sz="1800" b="1" dirty="0">
            <a:latin typeface="微软雅黑" panose="020B0503020204020204" pitchFamily="34" charset="-122"/>
            <a:ea typeface="微软雅黑" panose="020B0503020204020204" pitchFamily="34" charset="-122"/>
          </a:endParaRPr>
        </a:p>
        <a:p>
          <a:r>
            <a:rPr lang="zh-CN" altLang="en-US" sz="1800" b="1" dirty="0">
              <a:latin typeface="微软雅黑" panose="020B0503020204020204" pitchFamily="34" charset="-122"/>
              <a:ea typeface="微软雅黑" panose="020B0503020204020204" pitchFamily="34" charset="-122"/>
            </a:rPr>
            <a:t>感染</a:t>
          </a:r>
        </a:p>
      </dgm:t>
    </dgm:pt>
    <dgm:pt modelId="{E950AFB7-54D5-4D0E-B748-B926CDF2D543}" cxnId="{56C875B5-02CD-4595-B315-78A1C69A216D}" type="parTrans">
      <dgm:prSet/>
      <dgm:spPr/>
      <dgm:t>
        <a:bodyPr/>
        <a:lstStyle/>
        <a:p>
          <a:endParaRPr lang="zh-CN" altLang="en-US"/>
        </a:p>
      </dgm:t>
    </dgm:pt>
    <dgm:pt modelId="{5C22BA2F-0A8F-4EC5-BFA9-2A03EF5B7AF0}" cxnId="{56C875B5-02CD-4595-B315-78A1C69A216D}" type="sibTrans">
      <dgm:prSet/>
      <dgm:spPr/>
      <dgm:t>
        <a:bodyPr/>
        <a:lstStyle/>
        <a:p>
          <a:endParaRPr lang="zh-CN" altLang="en-US"/>
        </a:p>
      </dgm:t>
    </dgm:pt>
    <dgm:pt modelId="{629058B5-DBAF-49CD-A5A6-DA91A36DB0B4}">
      <dgm:prSet phldrT="[文本]" custT="1"/>
      <dgm:spPr/>
      <dgm:t>
        <a:bodyPr/>
        <a:lstStyle/>
        <a:p>
          <a:pPr>
            <a:lnSpc>
              <a:spcPct val="100000"/>
            </a:lnSpc>
          </a:pPr>
          <a:endParaRPr lang="zh-CN" altLang="en-US" sz="1200" dirty="0">
            <a:latin typeface="微软雅黑" panose="020B0503020204020204" pitchFamily="34" charset="-122"/>
            <a:ea typeface="微软雅黑" panose="020B0503020204020204" pitchFamily="34" charset="-122"/>
          </a:endParaRPr>
        </a:p>
      </dgm:t>
    </dgm:pt>
    <dgm:pt modelId="{A20C00F4-DF7C-40EF-B362-76182C4F9D14}" cxnId="{543087FD-BD02-49E0-96A4-CDF32429A823}" type="parTrans">
      <dgm:prSet/>
      <dgm:spPr/>
      <dgm:t>
        <a:bodyPr/>
        <a:lstStyle/>
        <a:p>
          <a:endParaRPr lang="zh-CN" altLang="en-US"/>
        </a:p>
      </dgm:t>
    </dgm:pt>
    <dgm:pt modelId="{1DF3FF68-D31E-41CA-8201-336AB7C6F77E}" cxnId="{543087FD-BD02-49E0-96A4-CDF32429A823}" type="sibTrans">
      <dgm:prSet/>
      <dgm:spPr/>
      <dgm:t>
        <a:bodyPr/>
        <a:lstStyle/>
        <a:p>
          <a:endParaRPr lang="zh-CN" altLang="en-US"/>
        </a:p>
      </dgm:t>
    </dgm:pt>
    <dgm:pt modelId="{1C06825E-0A88-4F8A-A4E3-39BE30242B63}">
      <dgm:prSet phldrT="[文本]" custT="1"/>
      <dgm:spPr/>
      <dgm:t>
        <a:bodyPr/>
        <a:lstStyle/>
        <a:p>
          <a:pPr>
            <a:lnSpc>
              <a:spcPct val="100000"/>
            </a:lnSpc>
            <a:buFont typeface="Wingdings" panose="05000000000000000000" pitchFamily="2" charset="2"/>
            <a:buChar char="l"/>
          </a:pPr>
          <a:r>
            <a:rPr lang="en-US" altLang="zh-CN" sz="1200" dirty="0">
              <a:latin typeface="微软雅黑" panose="020B0503020204020204" pitchFamily="34" charset="-122"/>
              <a:ea typeface="微软雅黑" panose="020B0503020204020204" pitchFamily="34" charset="-122"/>
            </a:rPr>
            <a:t>HAP/VAP</a:t>
          </a:r>
          <a:r>
            <a:rPr lang="zh-CN" altLang="en-US" sz="1200" dirty="0">
              <a:latin typeface="微软雅黑" panose="020B0503020204020204" pitchFamily="34" charset="-122"/>
              <a:ea typeface="微软雅黑" panose="020B0503020204020204" pitchFamily="34" charset="-122"/>
            </a:rPr>
            <a:t>最常见（发生率</a:t>
          </a:r>
          <a:r>
            <a:rPr lang="en-US" altLang="zh-CN" sz="1200" dirty="0">
              <a:latin typeface="微软雅黑" panose="020B0503020204020204" pitchFamily="34" charset="-122"/>
              <a:ea typeface="微软雅黑" panose="020B0503020204020204" pitchFamily="34" charset="-122"/>
            </a:rPr>
            <a:t>40-95%)</a:t>
          </a:r>
          <a:r>
            <a:rPr lang="zh-CN" altLang="en-US" sz="1200" dirty="0">
              <a:latin typeface="微软雅黑" panose="020B0503020204020204" pitchFamily="34" charset="-122"/>
              <a:ea typeface="微软雅黑" panose="020B0503020204020204" pitchFamily="34" charset="-122"/>
            </a:rPr>
            <a:t>，总死亡率的为</a:t>
          </a:r>
          <a:r>
            <a:rPr lang="en-US" altLang="zh-CN" sz="1200" dirty="0">
              <a:latin typeface="微软雅黑" panose="020B0503020204020204" pitchFamily="34" charset="-122"/>
              <a:ea typeface="微软雅黑" panose="020B0503020204020204" pitchFamily="34" charset="-122"/>
            </a:rPr>
            <a:t>45-85%</a:t>
          </a:r>
          <a:r>
            <a:rPr lang="zh-CN" altLang="en-US" sz="1200" dirty="0">
              <a:latin typeface="微软雅黑" panose="020B0503020204020204" pitchFamily="34" charset="-122"/>
              <a:ea typeface="微软雅黑" panose="020B0503020204020204" pitchFamily="34" charset="-122"/>
            </a:rPr>
            <a:t>。</a:t>
          </a:r>
        </a:p>
      </dgm:t>
    </dgm:pt>
    <dgm:pt modelId="{651DDC17-5C42-493B-89AE-024122D8DFE8}" cxnId="{F2DD07F4-10FB-49FC-9A4B-4D18F3259FAD}" type="parTrans">
      <dgm:prSet/>
      <dgm:spPr/>
      <dgm:t>
        <a:bodyPr/>
        <a:lstStyle/>
        <a:p>
          <a:endParaRPr lang="zh-CN" altLang="en-US"/>
        </a:p>
      </dgm:t>
    </dgm:pt>
    <dgm:pt modelId="{DE97DFD0-C23F-4C3B-8CA7-B470A473DA98}" cxnId="{F2DD07F4-10FB-49FC-9A4B-4D18F3259FAD}" type="sibTrans">
      <dgm:prSet/>
      <dgm:spPr/>
      <dgm:t>
        <a:bodyPr/>
        <a:lstStyle/>
        <a:p>
          <a:endParaRPr lang="zh-CN" altLang="en-US"/>
        </a:p>
      </dgm:t>
    </dgm:pt>
    <dgm:pt modelId="{DCBD6F0C-B9AB-4AB7-B538-87907190C025}">
      <dgm:prSet phldrT="[文本]" custT="1"/>
      <dgm:spPr/>
      <dgm:t>
        <a:bodyPr/>
        <a:lstStyle/>
        <a:p>
          <a:pPr>
            <a:lnSpc>
              <a:spcPct val="90000"/>
            </a:lnSpc>
          </a:pPr>
          <a:endParaRPr lang="zh-CN" altLang="en-US" sz="1200" dirty="0">
            <a:latin typeface="微软雅黑" panose="020B0503020204020204" pitchFamily="34" charset="-122"/>
            <a:ea typeface="微软雅黑" panose="020B0503020204020204" pitchFamily="34" charset="-122"/>
          </a:endParaRPr>
        </a:p>
      </dgm:t>
    </dgm:pt>
    <dgm:pt modelId="{87CBD6EA-8494-4720-BD4D-73B31E825C88}" cxnId="{D87FFB5D-4D78-4764-8D1E-EDA2FF8308AB}" type="parTrans">
      <dgm:prSet/>
      <dgm:spPr/>
      <dgm:t>
        <a:bodyPr/>
        <a:lstStyle/>
        <a:p>
          <a:endParaRPr lang="zh-CN" altLang="en-US"/>
        </a:p>
      </dgm:t>
    </dgm:pt>
    <dgm:pt modelId="{178D375F-6AD8-40DD-99FE-7F7664E9C78B}" cxnId="{D87FFB5D-4D78-4764-8D1E-EDA2FF8308AB}" type="sibTrans">
      <dgm:prSet/>
      <dgm:spPr/>
      <dgm:t>
        <a:bodyPr/>
        <a:lstStyle/>
        <a:p>
          <a:endParaRPr lang="zh-CN" altLang="en-US"/>
        </a:p>
      </dgm:t>
    </dgm:pt>
    <dgm:pt modelId="{E59CC8F4-1AC2-4999-AE5C-CE888D335D92}">
      <dgm:prSet phldrT="[文本]" custT="1"/>
      <dgm:spPr/>
      <dgm:t>
        <a:bodyPr/>
        <a:lstStyle/>
        <a:p>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皮肤软组织感染相对少见，通常是混合感染</a:t>
          </a:r>
        </a:p>
      </dgm:t>
    </dgm:pt>
    <dgm:pt modelId="{F29A0E12-636A-475B-B3B9-FB017C669F3F}" cxnId="{F96C78E3-0FA4-430D-AB49-B8119F283641}" type="parTrans">
      <dgm:prSet/>
      <dgm:spPr/>
      <dgm:t>
        <a:bodyPr/>
        <a:lstStyle/>
        <a:p>
          <a:endParaRPr lang="zh-CN" altLang="en-US"/>
        </a:p>
      </dgm:t>
    </dgm:pt>
    <dgm:pt modelId="{7FB46342-6BDC-400E-B554-2EFA779B8B39}" cxnId="{F96C78E3-0FA4-430D-AB49-B8119F283641}" type="sibTrans">
      <dgm:prSet/>
      <dgm:spPr/>
      <dgm:t>
        <a:bodyPr/>
        <a:lstStyle/>
        <a:p>
          <a:endParaRPr lang="zh-CN" altLang="en-US"/>
        </a:p>
      </dgm:t>
    </dgm:pt>
    <dgm:pt modelId="{DD934594-A9C6-45B8-BC5D-E84AD82A9238}" type="pres">
      <dgm:prSet presAssocID="{1F2C75EE-0B8F-423D-8DDE-24EDC639E65C}" presName="cycleMatrixDiagram" presStyleCnt="0">
        <dgm:presLayoutVars>
          <dgm:chMax val="1"/>
          <dgm:dir/>
          <dgm:animLvl val="lvl"/>
          <dgm:resizeHandles val="exact"/>
        </dgm:presLayoutVars>
      </dgm:prSet>
      <dgm:spPr/>
    </dgm:pt>
    <dgm:pt modelId="{B439190B-7445-482A-ACC6-24929314122A}" type="pres">
      <dgm:prSet presAssocID="{1F2C75EE-0B8F-423D-8DDE-24EDC639E65C}" presName="children" presStyleCnt="0"/>
      <dgm:spPr/>
    </dgm:pt>
    <dgm:pt modelId="{C6A677C0-EDE6-498A-8429-7A4EC401FDEE}" type="pres">
      <dgm:prSet presAssocID="{1F2C75EE-0B8F-423D-8DDE-24EDC639E65C}" presName="child1group" presStyleCnt="0"/>
      <dgm:spPr/>
    </dgm:pt>
    <dgm:pt modelId="{FE3262E8-FA01-46F9-840F-D29550506989}" type="pres">
      <dgm:prSet presAssocID="{1F2C75EE-0B8F-423D-8DDE-24EDC639E65C}" presName="child1" presStyleLbl="bgAcc1" presStyleIdx="0" presStyleCnt="4" custScaleX="243373" custScaleY="131240" custLinFactNeighborX="-40137" custLinFactNeighborY="-674"/>
      <dgm:spPr/>
    </dgm:pt>
    <dgm:pt modelId="{6AC69863-324C-4CCD-9D6F-3B03BFFEE54C}" type="pres">
      <dgm:prSet presAssocID="{1F2C75EE-0B8F-423D-8DDE-24EDC639E65C}" presName="child1Text" presStyleLbl="bgAcc1" presStyleIdx="0" presStyleCnt="4">
        <dgm:presLayoutVars>
          <dgm:bulletEnabled val="1"/>
        </dgm:presLayoutVars>
      </dgm:prSet>
      <dgm:spPr/>
    </dgm:pt>
    <dgm:pt modelId="{85F837C9-2AF8-47AC-8196-2E6DAFB1B866}" type="pres">
      <dgm:prSet presAssocID="{1F2C75EE-0B8F-423D-8DDE-24EDC639E65C}" presName="child2group" presStyleCnt="0"/>
      <dgm:spPr/>
    </dgm:pt>
    <dgm:pt modelId="{4BF0EA68-2497-4EB3-8C14-6DA44E4002EB}" type="pres">
      <dgm:prSet presAssocID="{1F2C75EE-0B8F-423D-8DDE-24EDC639E65C}" presName="child2" presStyleLbl="bgAcc1" presStyleIdx="1" presStyleCnt="4" custScaleX="259985" custScaleY="134132" custLinFactNeighborX="53686"/>
      <dgm:spPr/>
    </dgm:pt>
    <dgm:pt modelId="{A421B800-4436-4884-B01A-A1737E623378}" type="pres">
      <dgm:prSet presAssocID="{1F2C75EE-0B8F-423D-8DDE-24EDC639E65C}" presName="child2Text" presStyleLbl="bgAcc1" presStyleIdx="1" presStyleCnt="4">
        <dgm:presLayoutVars>
          <dgm:bulletEnabled val="1"/>
        </dgm:presLayoutVars>
      </dgm:prSet>
      <dgm:spPr/>
    </dgm:pt>
    <dgm:pt modelId="{B36D7778-BF49-46CF-BD69-38109DEC5CDD}" type="pres">
      <dgm:prSet presAssocID="{1F2C75EE-0B8F-423D-8DDE-24EDC639E65C}" presName="child3group" presStyleCnt="0"/>
      <dgm:spPr/>
    </dgm:pt>
    <dgm:pt modelId="{D927127F-2F0B-448E-917F-1A55A28E61B6}" type="pres">
      <dgm:prSet presAssocID="{1F2C75EE-0B8F-423D-8DDE-24EDC639E65C}" presName="child3" presStyleLbl="bgAcc1" presStyleIdx="2" presStyleCnt="4" custScaleX="266893" custScaleY="122446" custLinFactNeighborX="52119" custLinFactNeighborY="108"/>
      <dgm:spPr/>
    </dgm:pt>
    <dgm:pt modelId="{142C0A78-8602-4FA9-9721-F76BB89B0094}" type="pres">
      <dgm:prSet presAssocID="{1F2C75EE-0B8F-423D-8DDE-24EDC639E65C}" presName="child3Text" presStyleLbl="bgAcc1" presStyleIdx="2" presStyleCnt="4">
        <dgm:presLayoutVars>
          <dgm:bulletEnabled val="1"/>
        </dgm:presLayoutVars>
      </dgm:prSet>
      <dgm:spPr/>
    </dgm:pt>
    <dgm:pt modelId="{8897043D-35D3-45C5-BD0D-AF9D92E0EDB3}" type="pres">
      <dgm:prSet presAssocID="{1F2C75EE-0B8F-423D-8DDE-24EDC639E65C}" presName="child4group" presStyleCnt="0"/>
      <dgm:spPr/>
    </dgm:pt>
    <dgm:pt modelId="{10CAE63B-A0DE-4EDA-BE88-8B18E3E863D2}" type="pres">
      <dgm:prSet presAssocID="{1F2C75EE-0B8F-423D-8DDE-24EDC639E65C}" presName="child4" presStyleLbl="bgAcc1" presStyleIdx="3" presStyleCnt="4" custScaleX="238408" custScaleY="147259" custLinFactNeighborX="-42314" custLinFactNeighborY="-4714"/>
      <dgm:spPr/>
    </dgm:pt>
    <dgm:pt modelId="{F10ED24E-108A-4966-9F1E-7FDB28D443EF}" type="pres">
      <dgm:prSet presAssocID="{1F2C75EE-0B8F-423D-8DDE-24EDC639E65C}" presName="child4Text" presStyleLbl="bgAcc1" presStyleIdx="3" presStyleCnt="4">
        <dgm:presLayoutVars>
          <dgm:bulletEnabled val="1"/>
        </dgm:presLayoutVars>
      </dgm:prSet>
      <dgm:spPr/>
    </dgm:pt>
    <dgm:pt modelId="{D89CF0F3-2483-4B25-8EF7-D6F6A45642E4}" type="pres">
      <dgm:prSet presAssocID="{1F2C75EE-0B8F-423D-8DDE-24EDC639E65C}" presName="childPlaceholder" presStyleCnt="0"/>
      <dgm:spPr/>
    </dgm:pt>
    <dgm:pt modelId="{81DD1BEA-74C0-43C0-B392-7672CF18D642}" type="pres">
      <dgm:prSet presAssocID="{1F2C75EE-0B8F-423D-8DDE-24EDC639E65C}" presName="circle" presStyleCnt="0"/>
      <dgm:spPr/>
    </dgm:pt>
    <dgm:pt modelId="{970F05F1-3FFA-42E1-9059-DCAA6A0C8A9E}" type="pres">
      <dgm:prSet presAssocID="{1F2C75EE-0B8F-423D-8DDE-24EDC639E65C}" presName="quadrant1" presStyleLbl="node1" presStyleIdx="0" presStyleCnt="4">
        <dgm:presLayoutVars>
          <dgm:chMax val="1"/>
          <dgm:bulletEnabled val="1"/>
        </dgm:presLayoutVars>
      </dgm:prSet>
      <dgm:spPr/>
    </dgm:pt>
    <dgm:pt modelId="{1605D7D4-A1BD-4AD3-AE24-373B3FE6DD4A}" type="pres">
      <dgm:prSet presAssocID="{1F2C75EE-0B8F-423D-8DDE-24EDC639E65C}" presName="quadrant2" presStyleLbl="node1" presStyleIdx="1" presStyleCnt="4">
        <dgm:presLayoutVars>
          <dgm:chMax val="1"/>
          <dgm:bulletEnabled val="1"/>
        </dgm:presLayoutVars>
      </dgm:prSet>
      <dgm:spPr/>
    </dgm:pt>
    <dgm:pt modelId="{16FA3ED5-5AF3-4CD4-A145-0BDA0580FF77}" type="pres">
      <dgm:prSet presAssocID="{1F2C75EE-0B8F-423D-8DDE-24EDC639E65C}" presName="quadrant3" presStyleLbl="node1" presStyleIdx="2" presStyleCnt="4">
        <dgm:presLayoutVars>
          <dgm:chMax val="1"/>
          <dgm:bulletEnabled val="1"/>
        </dgm:presLayoutVars>
      </dgm:prSet>
      <dgm:spPr/>
    </dgm:pt>
    <dgm:pt modelId="{D102FB65-FA9F-48F6-8BFD-9CF0F7E6DEDD}" type="pres">
      <dgm:prSet presAssocID="{1F2C75EE-0B8F-423D-8DDE-24EDC639E65C}" presName="quadrant4" presStyleLbl="node1" presStyleIdx="3" presStyleCnt="4">
        <dgm:presLayoutVars>
          <dgm:chMax val="1"/>
          <dgm:bulletEnabled val="1"/>
        </dgm:presLayoutVars>
      </dgm:prSet>
      <dgm:spPr/>
    </dgm:pt>
    <dgm:pt modelId="{9F4C509E-1E78-403E-97E2-54AE1104D9EF}" type="pres">
      <dgm:prSet presAssocID="{1F2C75EE-0B8F-423D-8DDE-24EDC639E65C}" presName="quadrantPlaceholder" presStyleCnt="0"/>
      <dgm:spPr/>
    </dgm:pt>
    <dgm:pt modelId="{B4218D61-FE46-44A4-B0F8-00E2D4159801}" type="pres">
      <dgm:prSet presAssocID="{1F2C75EE-0B8F-423D-8DDE-24EDC639E65C}" presName="center1" presStyleLbl="fgShp" presStyleIdx="0" presStyleCnt="2"/>
      <dgm:spPr/>
    </dgm:pt>
    <dgm:pt modelId="{21DA004D-4F75-4856-8CAB-4D07BC9D2F47}" type="pres">
      <dgm:prSet presAssocID="{1F2C75EE-0B8F-423D-8DDE-24EDC639E65C}" presName="center2" presStyleLbl="fgShp" presStyleIdx="1" presStyleCnt="2"/>
      <dgm:spPr/>
    </dgm:pt>
  </dgm:ptLst>
  <dgm:cxnLst>
    <dgm:cxn modelId="{CB232702-C91C-45D1-A73E-11843E57DE26}" type="presOf" srcId="{1F2C75EE-0B8F-423D-8DDE-24EDC639E65C}" destId="{DD934594-A9C6-45B8-BC5D-E84AD82A9238}" srcOrd="0" destOrd="0" presId="urn:microsoft.com/office/officeart/2005/8/layout/cycle4"/>
    <dgm:cxn modelId="{51442D0D-4E46-4DB5-BA9F-11FE553A6E07}" srcId="{1F2C75EE-0B8F-423D-8DDE-24EDC639E65C}" destId="{3781469C-6386-4C1F-B1B9-C853AA62E2B7}" srcOrd="1" destOrd="0" parTransId="{072D25E2-FBB8-46F6-8AE2-5A9EE8EE86D3}" sibTransId="{80D0233D-9BDD-4C66-AA19-378B49A4CF4B}"/>
    <dgm:cxn modelId="{715D4121-8BE8-4FE0-9989-86CABF74759B}" type="presOf" srcId="{DCBD6F0C-B9AB-4AB7-B538-87907190C025}" destId="{10CAE63B-A0DE-4EDA-BE88-8B18E3E863D2}" srcOrd="0" destOrd="1" presId="urn:microsoft.com/office/officeart/2005/8/layout/cycle4"/>
    <dgm:cxn modelId="{5E7A5123-F4FD-4381-A2DF-8A5EF605DD15}" type="presOf" srcId="{B72A61EB-4153-47C9-B188-6335B4253723}" destId="{6AC69863-324C-4CCD-9D6F-3B03BFFEE54C}" srcOrd="1" destOrd="0" presId="urn:microsoft.com/office/officeart/2005/8/layout/cycle4"/>
    <dgm:cxn modelId="{25C7D92B-0770-4260-AEF1-522500CED196}" type="presOf" srcId="{629058B5-DBAF-49CD-A5A6-DA91A36DB0B4}" destId="{F10ED24E-108A-4966-9F1E-7FDB28D443EF}" srcOrd="1" destOrd="0" presId="urn:microsoft.com/office/officeart/2005/8/layout/cycle4"/>
    <dgm:cxn modelId="{63426034-E3DB-4F02-BDF2-3EF2A63D7199}" type="presOf" srcId="{BEA1F9DC-7F89-441B-95CE-90B8F089D53F}" destId="{D927127F-2F0B-448E-917F-1A55A28E61B6}" srcOrd="0" destOrd="0" presId="urn:microsoft.com/office/officeart/2005/8/layout/cycle4"/>
    <dgm:cxn modelId="{CBC00F3E-E977-4F62-AFC6-97868FD711AA}" type="presOf" srcId="{B72A61EB-4153-47C9-B188-6335B4253723}" destId="{FE3262E8-FA01-46F9-840F-D29550506989}" srcOrd="0" destOrd="0" presId="urn:microsoft.com/office/officeart/2005/8/layout/cycle4"/>
    <dgm:cxn modelId="{D87FFB5D-4D78-4764-8D1E-EDA2FF8308AB}" srcId="{44DFC0ED-EBA8-48FA-9195-898F6F666745}" destId="{DCBD6F0C-B9AB-4AB7-B538-87907190C025}" srcOrd="1" destOrd="0" parTransId="{87CBD6EA-8494-4720-BD4D-73B31E825C88}" sibTransId="{178D375F-6AD8-40DD-99FE-7F7664E9C78B}"/>
    <dgm:cxn modelId="{8BC03762-6E03-4A75-92B2-35025E200099}" type="presOf" srcId="{971CB07C-F90A-4025-AD98-A968E85DBE35}" destId="{16FA3ED5-5AF3-4CD4-A145-0BDA0580FF77}" srcOrd="0" destOrd="0" presId="urn:microsoft.com/office/officeart/2005/8/layout/cycle4"/>
    <dgm:cxn modelId="{F9E86C62-7A47-4763-AA56-E43B58621973}" type="presOf" srcId="{44DFC0ED-EBA8-48FA-9195-898F6F666745}" destId="{D102FB65-FA9F-48F6-8BFD-9CF0F7E6DEDD}" srcOrd="0" destOrd="0" presId="urn:microsoft.com/office/officeart/2005/8/layout/cycle4"/>
    <dgm:cxn modelId="{0583D246-3E1C-4DCF-8CB4-798E87E4B173}" srcId="{3781469C-6386-4C1F-B1B9-C853AA62E2B7}" destId="{9B351B27-09A2-4575-9AB1-C86188D662E9}" srcOrd="0" destOrd="0" parTransId="{C9E714FF-92BA-491D-9E72-5325E2472011}" sibTransId="{86529D51-CB93-4387-AE36-1B44753949F7}"/>
    <dgm:cxn modelId="{E2E76268-AAA9-4825-89B0-C2ADAEAA48C6}" type="presOf" srcId="{9B351B27-09A2-4575-9AB1-C86188D662E9}" destId="{A421B800-4436-4884-B01A-A1737E623378}" srcOrd="1" destOrd="0" presId="urn:microsoft.com/office/officeart/2005/8/layout/cycle4"/>
    <dgm:cxn modelId="{7A8D786C-179A-44B5-A506-1F377694FAA1}" type="presOf" srcId="{1C06825E-0A88-4F8A-A4E3-39BE30242B63}" destId="{FE3262E8-FA01-46F9-840F-D29550506989}" srcOrd="0" destOrd="1" presId="urn:microsoft.com/office/officeart/2005/8/layout/cycle4"/>
    <dgm:cxn modelId="{DE4F6E7C-C1CF-48D8-BC4E-7324B4F8486D}" type="presOf" srcId="{629058B5-DBAF-49CD-A5A6-DA91A36DB0B4}" destId="{10CAE63B-A0DE-4EDA-BE88-8B18E3E863D2}" srcOrd="0" destOrd="0" presId="urn:microsoft.com/office/officeart/2005/8/layout/cycle4"/>
    <dgm:cxn modelId="{2D268A8A-A168-491E-8EEC-149942F7F1B4}" type="presOf" srcId="{E59CC8F4-1AC2-4999-AE5C-CE888D335D92}" destId="{D927127F-2F0B-448E-917F-1A55A28E61B6}" srcOrd="0" destOrd="1" presId="urn:microsoft.com/office/officeart/2005/8/layout/cycle4"/>
    <dgm:cxn modelId="{0F90A29C-4FD5-4B8E-B29D-F40569085875}" type="presOf" srcId="{DCBD6F0C-B9AB-4AB7-B538-87907190C025}" destId="{F10ED24E-108A-4966-9F1E-7FDB28D443EF}" srcOrd="1" destOrd="1" presId="urn:microsoft.com/office/officeart/2005/8/layout/cycle4"/>
    <dgm:cxn modelId="{7BACC0A4-37B8-4E41-A5EE-6080AB094FF1}" srcId="{971CB07C-F90A-4025-AD98-A968E85DBE35}" destId="{BEA1F9DC-7F89-441B-95CE-90B8F089D53F}" srcOrd="0" destOrd="0" parTransId="{3E0265DE-93C0-4056-B20A-2E57D924B318}" sibTransId="{4ED93C31-DF9D-4826-9254-39A6DEA900D1}"/>
    <dgm:cxn modelId="{275118B1-854B-4144-84A1-2616334C64E0}" srcId="{1F2C75EE-0B8F-423D-8DDE-24EDC639E65C}" destId="{89B3AA66-C2E3-47F3-AF41-1D76732A7A6B}" srcOrd="0" destOrd="0" parTransId="{8E6E3DEF-7B57-4572-AA93-A6A365C76B16}" sibTransId="{8A0DFD5A-07D9-4FA2-A115-502916621E63}"/>
    <dgm:cxn modelId="{2BD28EB2-5CE9-467A-B281-23CDAA04C202}" srcId="{1F2C75EE-0B8F-423D-8DDE-24EDC639E65C}" destId="{971CB07C-F90A-4025-AD98-A968E85DBE35}" srcOrd="2" destOrd="0" parTransId="{23954C47-3C01-4635-8AEB-4C96B1E77FFC}" sibTransId="{28008751-1D0F-4356-BB82-A44152489F22}"/>
    <dgm:cxn modelId="{56C875B5-02CD-4595-B315-78A1C69A216D}" srcId="{1F2C75EE-0B8F-423D-8DDE-24EDC639E65C}" destId="{44DFC0ED-EBA8-48FA-9195-898F6F666745}" srcOrd="3" destOrd="0" parTransId="{E950AFB7-54D5-4D0E-B748-B926CDF2D543}" sibTransId="{5C22BA2F-0A8F-4EC5-BFA9-2A03EF5B7AF0}"/>
    <dgm:cxn modelId="{B45528BA-AABB-4619-9122-55C835F4B5AD}" type="presOf" srcId="{E59CC8F4-1AC2-4999-AE5C-CE888D335D92}" destId="{142C0A78-8602-4FA9-9721-F76BB89B0094}" srcOrd="1" destOrd="1" presId="urn:microsoft.com/office/officeart/2005/8/layout/cycle4"/>
    <dgm:cxn modelId="{8454B0BE-8B57-40A7-AAE1-DE61F7404384}" type="presOf" srcId="{9B351B27-09A2-4575-9AB1-C86188D662E9}" destId="{4BF0EA68-2497-4EB3-8C14-6DA44E4002EB}" srcOrd="0" destOrd="0" presId="urn:microsoft.com/office/officeart/2005/8/layout/cycle4"/>
    <dgm:cxn modelId="{49DC9FC0-02BB-466E-A117-D3DB189906A6}" srcId="{89B3AA66-C2E3-47F3-AF41-1D76732A7A6B}" destId="{B72A61EB-4153-47C9-B188-6335B4253723}" srcOrd="0" destOrd="0" parTransId="{3FE1A5F8-ACA5-4960-9B7B-C7CF6D6057FD}" sibTransId="{39C21D6B-38E6-4E20-A941-69401066B885}"/>
    <dgm:cxn modelId="{2CCA40D6-4C4C-4BD4-902A-4CA90CFA25CA}" type="presOf" srcId="{BEA1F9DC-7F89-441B-95CE-90B8F089D53F}" destId="{142C0A78-8602-4FA9-9721-F76BB89B0094}" srcOrd="1" destOrd="0" presId="urn:microsoft.com/office/officeart/2005/8/layout/cycle4"/>
    <dgm:cxn modelId="{F96C78E3-0FA4-430D-AB49-B8119F283641}" srcId="{971CB07C-F90A-4025-AD98-A968E85DBE35}" destId="{E59CC8F4-1AC2-4999-AE5C-CE888D335D92}" srcOrd="1" destOrd="0" parTransId="{F29A0E12-636A-475B-B3B9-FB017C669F3F}" sibTransId="{7FB46342-6BDC-400E-B554-2EFA779B8B39}"/>
    <dgm:cxn modelId="{62D0D5EB-1FD3-4401-A4A0-DD9F420EC984}" type="presOf" srcId="{89B3AA66-C2E3-47F3-AF41-1D76732A7A6B}" destId="{970F05F1-3FFA-42E1-9059-DCAA6A0C8A9E}" srcOrd="0" destOrd="0" presId="urn:microsoft.com/office/officeart/2005/8/layout/cycle4"/>
    <dgm:cxn modelId="{6914ECF3-8935-4E32-AA8C-53C43149ED0B}" type="presOf" srcId="{1C06825E-0A88-4F8A-A4E3-39BE30242B63}" destId="{6AC69863-324C-4CCD-9D6F-3B03BFFEE54C}" srcOrd="1" destOrd="1" presId="urn:microsoft.com/office/officeart/2005/8/layout/cycle4"/>
    <dgm:cxn modelId="{F2DD07F4-10FB-49FC-9A4B-4D18F3259FAD}" srcId="{89B3AA66-C2E3-47F3-AF41-1D76732A7A6B}" destId="{1C06825E-0A88-4F8A-A4E3-39BE30242B63}" srcOrd="1" destOrd="0" parTransId="{651DDC17-5C42-493B-89AE-024122D8DFE8}" sibTransId="{DE97DFD0-C23F-4C3B-8CA7-B470A473DA98}"/>
    <dgm:cxn modelId="{1EC778F7-03FF-4731-8869-3E20EB7010A2}" type="presOf" srcId="{3781469C-6386-4C1F-B1B9-C853AA62E2B7}" destId="{1605D7D4-A1BD-4AD3-AE24-373B3FE6DD4A}" srcOrd="0" destOrd="0" presId="urn:microsoft.com/office/officeart/2005/8/layout/cycle4"/>
    <dgm:cxn modelId="{543087FD-BD02-49E0-96A4-CDF32429A823}" srcId="{44DFC0ED-EBA8-48FA-9195-898F6F666745}" destId="{629058B5-DBAF-49CD-A5A6-DA91A36DB0B4}" srcOrd="0" destOrd="0" parTransId="{A20C00F4-DF7C-40EF-B362-76182C4F9D14}" sibTransId="{1DF3FF68-D31E-41CA-8201-336AB7C6F77E}"/>
    <dgm:cxn modelId="{C9D51D98-6660-4870-A2B4-AE4F1B0D4E0B}" type="presParOf" srcId="{DD934594-A9C6-45B8-BC5D-E84AD82A9238}" destId="{B439190B-7445-482A-ACC6-24929314122A}" srcOrd="0" destOrd="0" presId="urn:microsoft.com/office/officeart/2005/8/layout/cycle4"/>
    <dgm:cxn modelId="{4B9E6E44-350A-4EE1-966B-7BF3C1380A68}" type="presParOf" srcId="{B439190B-7445-482A-ACC6-24929314122A}" destId="{C6A677C0-EDE6-498A-8429-7A4EC401FDEE}" srcOrd="0" destOrd="0" presId="urn:microsoft.com/office/officeart/2005/8/layout/cycle4"/>
    <dgm:cxn modelId="{59DBF0D6-C38E-4E45-86CC-A8E252B73930}" type="presParOf" srcId="{C6A677C0-EDE6-498A-8429-7A4EC401FDEE}" destId="{FE3262E8-FA01-46F9-840F-D29550506989}" srcOrd="0" destOrd="0" presId="urn:microsoft.com/office/officeart/2005/8/layout/cycle4"/>
    <dgm:cxn modelId="{932768F7-1035-4CF5-B528-7375AD530BAE}" type="presParOf" srcId="{C6A677C0-EDE6-498A-8429-7A4EC401FDEE}" destId="{6AC69863-324C-4CCD-9D6F-3B03BFFEE54C}" srcOrd="1" destOrd="0" presId="urn:microsoft.com/office/officeart/2005/8/layout/cycle4"/>
    <dgm:cxn modelId="{566FFCFF-30C2-403E-B116-CB12AFEE2CE8}" type="presParOf" srcId="{B439190B-7445-482A-ACC6-24929314122A}" destId="{85F837C9-2AF8-47AC-8196-2E6DAFB1B866}" srcOrd="1" destOrd="0" presId="urn:microsoft.com/office/officeart/2005/8/layout/cycle4"/>
    <dgm:cxn modelId="{7A7FFB25-5DE5-4159-9423-D4636BCBABDB}" type="presParOf" srcId="{85F837C9-2AF8-47AC-8196-2E6DAFB1B866}" destId="{4BF0EA68-2497-4EB3-8C14-6DA44E4002EB}" srcOrd="0" destOrd="0" presId="urn:microsoft.com/office/officeart/2005/8/layout/cycle4"/>
    <dgm:cxn modelId="{9703A1FF-12AA-4DC0-A7C6-C0AB000F8422}" type="presParOf" srcId="{85F837C9-2AF8-47AC-8196-2E6DAFB1B866}" destId="{A421B800-4436-4884-B01A-A1737E623378}" srcOrd="1" destOrd="0" presId="urn:microsoft.com/office/officeart/2005/8/layout/cycle4"/>
    <dgm:cxn modelId="{44845583-3CD2-4EFB-907A-7284CEEA80FE}" type="presParOf" srcId="{B439190B-7445-482A-ACC6-24929314122A}" destId="{B36D7778-BF49-46CF-BD69-38109DEC5CDD}" srcOrd="2" destOrd="0" presId="urn:microsoft.com/office/officeart/2005/8/layout/cycle4"/>
    <dgm:cxn modelId="{9427FEDA-B158-48A4-B69C-7BD0A9F3D6F8}" type="presParOf" srcId="{B36D7778-BF49-46CF-BD69-38109DEC5CDD}" destId="{D927127F-2F0B-448E-917F-1A55A28E61B6}" srcOrd="0" destOrd="0" presId="urn:microsoft.com/office/officeart/2005/8/layout/cycle4"/>
    <dgm:cxn modelId="{B7F80726-ABDC-4F9B-A422-2189D374E0EC}" type="presParOf" srcId="{B36D7778-BF49-46CF-BD69-38109DEC5CDD}" destId="{142C0A78-8602-4FA9-9721-F76BB89B0094}" srcOrd="1" destOrd="0" presId="urn:microsoft.com/office/officeart/2005/8/layout/cycle4"/>
    <dgm:cxn modelId="{79FF92EC-92BE-44F2-A52C-A6F47BC53CF4}" type="presParOf" srcId="{B439190B-7445-482A-ACC6-24929314122A}" destId="{8897043D-35D3-45C5-BD0D-AF9D92E0EDB3}" srcOrd="3" destOrd="0" presId="urn:microsoft.com/office/officeart/2005/8/layout/cycle4"/>
    <dgm:cxn modelId="{FD3CFD4C-6A7C-494A-8DC0-C3E81D632F78}" type="presParOf" srcId="{8897043D-35D3-45C5-BD0D-AF9D92E0EDB3}" destId="{10CAE63B-A0DE-4EDA-BE88-8B18E3E863D2}" srcOrd="0" destOrd="0" presId="urn:microsoft.com/office/officeart/2005/8/layout/cycle4"/>
    <dgm:cxn modelId="{FCD8ECC6-18B8-4D31-AB00-87AC611757E9}" type="presParOf" srcId="{8897043D-35D3-45C5-BD0D-AF9D92E0EDB3}" destId="{F10ED24E-108A-4966-9F1E-7FDB28D443EF}" srcOrd="1" destOrd="0" presId="urn:microsoft.com/office/officeart/2005/8/layout/cycle4"/>
    <dgm:cxn modelId="{47CD9039-7D4C-4136-B982-78A986F65B99}" type="presParOf" srcId="{B439190B-7445-482A-ACC6-24929314122A}" destId="{D89CF0F3-2483-4B25-8EF7-D6F6A45642E4}" srcOrd="4" destOrd="0" presId="urn:microsoft.com/office/officeart/2005/8/layout/cycle4"/>
    <dgm:cxn modelId="{475A52AB-4E74-43AA-A56E-F2B58B62E248}" type="presParOf" srcId="{DD934594-A9C6-45B8-BC5D-E84AD82A9238}" destId="{81DD1BEA-74C0-43C0-B392-7672CF18D642}" srcOrd="1" destOrd="0" presId="urn:microsoft.com/office/officeart/2005/8/layout/cycle4"/>
    <dgm:cxn modelId="{47AEC71E-D6A3-4B00-AEA4-A03D0426EA95}" type="presParOf" srcId="{81DD1BEA-74C0-43C0-B392-7672CF18D642}" destId="{970F05F1-3FFA-42E1-9059-DCAA6A0C8A9E}" srcOrd="0" destOrd="0" presId="urn:microsoft.com/office/officeart/2005/8/layout/cycle4"/>
    <dgm:cxn modelId="{73609745-137C-4BC8-ACD7-D7D0C111B642}" type="presParOf" srcId="{81DD1BEA-74C0-43C0-B392-7672CF18D642}" destId="{1605D7D4-A1BD-4AD3-AE24-373B3FE6DD4A}" srcOrd="1" destOrd="0" presId="urn:microsoft.com/office/officeart/2005/8/layout/cycle4"/>
    <dgm:cxn modelId="{C4109DF1-B651-490A-9A72-94F658104AEF}" type="presParOf" srcId="{81DD1BEA-74C0-43C0-B392-7672CF18D642}" destId="{16FA3ED5-5AF3-4CD4-A145-0BDA0580FF77}" srcOrd="2" destOrd="0" presId="urn:microsoft.com/office/officeart/2005/8/layout/cycle4"/>
    <dgm:cxn modelId="{8AD53C71-C072-4EFA-B195-84842CDB0EA2}" type="presParOf" srcId="{81DD1BEA-74C0-43C0-B392-7672CF18D642}" destId="{D102FB65-FA9F-48F6-8BFD-9CF0F7E6DEDD}" srcOrd="3" destOrd="0" presId="urn:microsoft.com/office/officeart/2005/8/layout/cycle4"/>
    <dgm:cxn modelId="{1372198B-3DBC-4FC3-9032-297E4AF47C78}" type="presParOf" srcId="{81DD1BEA-74C0-43C0-B392-7672CF18D642}" destId="{9F4C509E-1E78-403E-97E2-54AE1104D9EF}" srcOrd="4" destOrd="0" presId="urn:microsoft.com/office/officeart/2005/8/layout/cycle4"/>
    <dgm:cxn modelId="{D8E61937-556C-4718-ACAF-1B315836A844}" type="presParOf" srcId="{DD934594-A9C6-45B8-BC5D-E84AD82A9238}" destId="{B4218D61-FE46-44A4-B0F8-00E2D4159801}" srcOrd="2" destOrd="0" presId="urn:microsoft.com/office/officeart/2005/8/layout/cycle4"/>
    <dgm:cxn modelId="{BEC3F6FF-1986-47C1-AE75-781AFB1B1B7E}" type="presParOf" srcId="{DD934594-A9C6-45B8-BC5D-E84AD82A9238}" destId="{21DA004D-4F75-4856-8CAB-4D07BC9D2F47}" srcOrd="3" destOrd="0" presId="urn:microsoft.com/office/officeart/2005/8/layout/cycle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27127F-2F0B-448E-917F-1A55A28E61B6}">
      <dsp:nvSpPr>
        <dsp:cNvPr id="0" name=""/>
        <dsp:cNvSpPr/>
      </dsp:nvSpPr>
      <dsp:spPr>
        <a:xfrm>
          <a:off x="4474288" y="2197747"/>
          <a:ext cx="4535787" cy="1347979"/>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泌尿系感染包括肾盂肾炎，急性膀胱炎等，主要原因尿管导入，导致感染。</a:t>
          </a:r>
        </a:p>
        <a:p>
          <a:pPr marL="114300" lvl="1" indent="-114300" algn="l" defTabSz="533400">
            <a:lnSpc>
              <a:spcPct val="90000"/>
            </a:lnSpc>
            <a:spcBef>
              <a:spcPct val="0"/>
            </a:spcBef>
            <a:spcAft>
              <a:spcPct val="15000"/>
            </a:spcAft>
            <a:buChar char="•"/>
          </a:pPr>
          <a:r>
            <a:rPr lang="en-US" altLang="zh-CN" sz="1200" kern="1200" dirty="0">
              <a:latin typeface="微软雅黑" panose="020B0503020204020204" pitchFamily="34" charset="-122"/>
              <a:ea typeface="微软雅黑" panose="020B0503020204020204" pitchFamily="34" charset="-122"/>
            </a:rPr>
            <a:t> </a:t>
          </a:r>
          <a:r>
            <a:rPr lang="zh-CN" altLang="en-US" sz="1200" kern="1200" dirty="0">
              <a:latin typeface="微软雅黑" panose="020B0503020204020204" pitchFamily="34" charset="-122"/>
              <a:ea typeface="微软雅黑" panose="020B0503020204020204" pitchFamily="34" charset="-122"/>
            </a:rPr>
            <a:t>皮肤软组织感染相对少见，通常是混合感染</a:t>
          </a:r>
        </a:p>
      </dsp:txBody>
      <dsp:txXfrm>
        <a:off x="5864635" y="2564352"/>
        <a:ext cx="3115829" cy="951762"/>
      </dsp:txXfrm>
    </dsp:sp>
    <dsp:sp modelId="{10CAE63B-A0DE-4EDA-BE88-8B18E3E863D2}">
      <dsp:nvSpPr>
        <dsp:cNvPr id="0" name=""/>
        <dsp:cNvSpPr/>
      </dsp:nvSpPr>
      <dsp:spPr>
        <a:xfrm>
          <a:off x="338635" y="2009271"/>
          <a:ext cx="4051691" cy="1621139"/>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100000"/>
            </a:lnSpc>
            <a:spcBef>
              <a:spcPct val="0"/>
            </a:spcBef>
            <a:spcAft>
              <a:spcPct val="15000"/>
            </a:spcAft>
            <a:buChar char="•"/>
          </a:pPr>
          <a:endParaRPr lang="zh-CN" altLang="en-US" sz="1200" kern="1200" dirty="0">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endParaRPr lang="zh-CN" altLang="en-US" sz="1200" kern="1200" dirty="0">
            <a:latin typeface="微软雅黑" panose="020B0503020204020204" pitchFamily="34" charset="-122"/>
            <a:ea typeface="微软雅黑" panose="020B0503020204020204" pitchFamily="34" charset="-122"/>
          </a:endParaRPr>
        </a:p>
      </dsp:txBody>
      <dsp:txXfrm>
        <a:off x="374246" y="2450167"/>
        <a:ext cx="2764962" cy="1144632"/>
      </dsp:txXfrm>
    </dsp:sp>
    <dsp:sp modelId="{4BF0EA68-2497-4EB3-8C14-6DA44E4002EB}">
      <dsp:nvSpPr>
        <dsp:cNvPr id="0" name=""/>
        <dsp:cNvSpPr/>
      </dsp:nvSpPr>
      <dsp:spPr>
        <a:xfrm>
          <a:off x="4559619" y="-205939"/>
          <a:ext cx="4418388" cy="1476627"/>
        </a:xfrm>
        <a:prstGeom prst="roundRect">
          <a:avLst>
            <a:gd name="adj" fmla="val 10000"/>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dirty="0">
            <a:latin typeface="微软雅黑" panose="020B0503020204020204" pitchFamily="34" charset="-122"/>
            <a:ea typeface="微软雅黑" panose="020B0503020204020204" pitchFamily="34" charset="-122"/>
          </a:endParaRPr>
        </a:p>
      </dsp:txBody>
      <dsp:txXfrm>
        <a:off x="5917572" y="-173502"/>
        <a:ext cx="3027997" cy="1042596"/>
      </dsp:txXfrm>
    </dsp:sp>
    <dsp:sp modelId="{FE3262E8-FA01-46F9-840F-D29550506989}">
      <dsp:nvSpPr>
        <dsp:cNvPr id="0" name=""/>
        <dsp:cNvSpPr/>
      </dsp:nvSpPr>
      <dsp:spPr>
        <a:xfrm>
          <a:off x="333435" y="-190020"/>
          <a:ext cx="4136087" cy="144479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5720" tIns="45720" rIns="45720" bIns="45720" numCol="1" spcCol="1270" anchor="t" anchorCtr="0">
          <a:noAutofit/>
        </a:bodyPr>
        <a:lstStyle/>
        <a:p>
          <a:pPr marL="114300" lvl="1" indent="-114300" algn="l" defTabSz="533400">
            <a:lnSpc>
              <a:spcPct val="100000"/>
            </a:lnSpc>
            <a:spcBef>
              <a:spcPct val="0"/>
            </a:spcBef>
            <a:spcAft>
              <a:spcPct val="15000"/>
            </a:spcAft>
            <a:buFont typeface="Wingdings" panose="05000000000000000000" pitchFamily="2" charset="2"/>
            <a:buChar char="l"/>
          </a:pPr>
          <a:r>
            <a:rPr lang="zh-CN" altLang="en-US" sz="1200" b="0" i="0" kern="1200" dirty="0">
              <a:latin typeface="微软雅黑" panose="020B0503020204020204" pitchFamily="34" charset="-122"/>
              <a:ea typeface="微软雅黑" panose="020B0503020204020204" pitchFamily="34" charset="-122"/>
            </a:rPr>
            <a:t>气管插管的患者中更易发生，不动杆菌在导管上形成生物膜，抗生素很难穿透，直接进入肺泡，在组织中建立感染</a:t>
          </a:r>
          <a:endParaRPr lang="zh-CN" altLang="en-US" sz="1200" kern="1200" dirty="0">
            <a:latin typeface="微软雅黑" panose="020B0503020204020204" pitchFamily="34" charset="-122"/>
            <a:ea typeface="微软雅黑" panose="020B0503020204020204" pitchFamily="34" charset="-122"/>
          </a:endParaRPr>
        </a:p>
        <a:p>
          <a:pPr marL="114300" lvl="1" indent="-114300" algn="l" defTabSz="533400">
            <a:lnSpc>
              <a:spcPct val="100000"/>
            </a:lnSpc>
            <a:spcBef>
              <a:spcPct val="0"/>
            </a:spcBef>
            <a:spcAft>
              <a:spcPct val="15000"/>
            </a:spcAft>
            <a:buFont typeface="Wingdings" panose="05000000000000000000" pitchFamily="2" charset="2"/>
            <a:buChar char="l"/>
          </a:pPr>
          <a:r>
            <a:rPr lang="en-US" altLang="zh-CN" sz="1200" kern="1200" dirty="0">
              <a:latin typeface="微软雅黑" panose="020B0503020204020204" pitchFamily="34" charset="-122"/>
              <a:ea typeface="微软雅黑" panose="020B0503020204020204" pitchFamily="34" charset="-122"/>
            </a:rPr>
            <a:t>HAP/VAP</a:t>
          </a:r>
          <a:r>
            <a:rPr lang="zh-CN" altLang="en-US" sz="1200" kern="1200" dirty="0">
              <a:latin typeface="微软雅黑" panose="020B0503020204020204" pitchFamily="34" charset="-122"/>
              <a:ea typeface="微软雅黑" panose="020B0503020204020204" pitchFamily="34" charset="-122"/>
            </a:rPr>
            <a:t>最常见（发生率</a:t>
          </a:r>
          <a:r>
            <a:rPr lang="en-US" altLang="zh-CN" sz="1200" kern="1200" dirty="0">
              <a:latin typeface="微软雅黑" panose="020B0503020204020204" pitchFamily="34" charset="-122"/>
              <a:ea typeface="微软雅黑" panose="020B0503020204020204" pitchFamily="34" charset="-122"/>
            </a:rPr>
            <a:t>40-95%)</a:t>
          </a:r>
          <a:r>
            <a:rPr lang="zh-CN" altLang="en-US" sz="1200" kern="1200" dirty="0">
              <a:latin typeface="微软雅黑" panose="020B0503020204020204" pitchFamily="34" charset="-122"/>
              <a:ea typeface="微软雅黑" panose="020B0503020204020204" pitchFamily="34" charset="-122"/>
            </a:rPr>
            <a:t>，总死亡率的为</a:t>
          </a:r>
          <a:r>
            <a:rPr lang="en-US" altLang="zh-CN" sz="1200" kern="1200" dirty="0">
              <a:latin typeface="微软雅黑" panose="020B0503020204020204" pitchFamily="34" charset="-122"/>
              <a:ea typeface="微软雅黑" panose="020B0503020204020204" pitchFamily="34" charset="-122"/>
            </a:rPr>
            <a:t>45-85%</a:t>
          </a:r>
          <a:r>
            <a:rPr lang="zh-CN" altLang="en-US" sz="1200" kern="1200" dirty="0">
              <a:latin typeface="微软雅黑" panose="020B0503020204020204" pitchFamily="34" charset="-122"/>
              <a:ea typeface="微软雅黑" panose="020B0503020204020204" pitchFamily="34" charset="-122"/>
            </a:rPr>
            <a:t>。</a:t>
          </a:r>
        </a:p>
      </dsp:txBody>
      <dsp:txXfrm>
        <a:off x="365172" y="-158283"/>
        <a:ext cx="2831787" cy="1020118"/>
      </dsp:txXfrm>
    </dsp:sp>
    <dsp:sp modelId="{970F05F1-3FFA-42E1-9059-DCAA6A0C8A9E}">
      <dsp:nvSpPr>
        <dsp:cNvPr id="0" name=""/>
        <dsp:cNvSpPr/>
      </dsp:nvSpPr>
      <dsp:spPr>
        <a:xfrm>
          <a:off x="3045914" y="214157"/>
          <a:ext cx="1489623" cy="1489623"/>
        </a:xfrm>
        <a:prstGeom prst="pieWedg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肺部</a:t>
          </a:r>
          <a:endParaRPr lang="en-US" altLang="zh-CN" sz="1800" b="1" kern="1200" dirty="0">
            <a:latin typeface="微软雅黑" panose="020B0503020204020204" pitchFamily="34" charset="-122"/>
            <a:ea typeface="微软雅黑" panose="020B0503020204020204" pitchFamily="34" charset="-122"/>
          </a:endParaRPr>
        </a:p>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感染</a:t>
          </a:r>
        </a:p>
      </dsp:txBody>
      <dsp:txXfrm>
        <a:off x="3482214" y="650457"/>
        <a:ext cx="1053323" cy="1053323"/>
      </dsp:txXfrm>
    </dsp:sp>
    <dsp:sp modelId="{1605D7D4-A1BD-4AD3-AE24-373B3FE6DD4A}">
      <dsp:nvSpPr>
        <dsp:cNvPr id="0" name=""/>
        <dsp:cNvSpPr/>
      </dsp:nvSpPr>
      <dsp:spPr>
        <a:xfrm rot="5400000">
          <a:off x="4604342" y="214157"/>
          <a:ext cx="1489623" cy="1489623"/>
        </a:xfrm>
        <a:prstGeom prst="pieWedg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血流</a:t>
          </a:r>
          <a:endParaRPr lang="en-US" altLang="zh-CN" sz="1800" b="1" kern="1200" dirty="0">
            <a:latin typeface="微软雅黑" panose="020B0503020204020204" pitchFamily="34" charset="-122"/>
            <a:ea typeface="微软雅黑" panose="020B0503020204020204" pitchFamily="34" charset="-122"/>
          </a:endParaRPr>
        </a:p>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感染</a:t>
          </a:r>
        </a:p>
      </dsp:txBody>
      <dsp:txXfrm rot="-5400000">
        <a:off x="4604342" y="650457"/>
        <a:ext cx="1053323" cy="1053323"/>
      </dsp:txXfrm>
    </dsp:sp>
    <dsp:sp modelId="{16FA3ED5-5AF3-4CD4-A145-0BDA0580FF77}">
      <dsp:nvSpPr>
        <dsp:cNvPr id="0" name=""/>
        <dsp:cNvSpPr/>
      </dsp:nvSpPr>
      <dsp:spPr>
        <a:xfrm rot="10800000">
          <a:off x="4604342" y="1772585"/>
          <a:ext cx="1489623" cy="1489623"/>
        </a:xfrm>
        <a:prstGeom prst="pieWedg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其他</a:t>
          </a:r>
          <a:endParaRPr lang="en-US" altLang="zh-CN" sz="1800" b="1" kern="1200" dirty="0">
            <a:latin typeface="微软雅黑" panose="020B0503020204020204" pitchFamily="34" charset="-122"/>
            <a:ea typeface="微软雅黑" panose="020B0503020204020204" pitchFamily="34" charset="-122"/>
          </a:endParaRPr>
        </a:p>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感染</a:t>
          </a:r>
        </a:p>
      </dsp:txBody>
      <dsp:txXfrm rot="10800000">
        <a:off x="4604342" y="1772585"/>
        <a:ext cx="1053323" cy="1053323"/>
      </dsp:txXfrm>
    </dsp:sp>
    <dsp:sp modelId="{D102FB65-FA9F-48F6-8BFD-9CF0F7E6DEDD}">
      <dsp:nvSpPr>
        <dsp:cNvPr id="0" name=""/>
        <dsp:cNvSpPr/>
      </dsp:nvSpPr>
      <dsp:spPr>
        <a:xfrm rot="16200000">
          <a:off x="3045914" y="1772585"/>
          <a:ext cx="1489623" cy="1489623"/>
        </a:xfrm>
        <a:prstGeom prst="pieWedg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颅内</a:t>
          </a:r>
          <a:endParaRPr lang="en-US" altLang="zh-CN" sz="1800" b="1" kern="1200" dirty="0">
            <a:latin typeface="微软雅黑" panose="020B0503020204020204" pitchFamily="34" charset="-122"/>
            <a:ea typeface="微软雅黑" panose="020B0503020204020204" pitchFamily="34" charset="-122"/>
          </a:endParaRPr>
        </a:p>
        <a:p>
          <a:pPr marL="0" lvl="0" indent="0" algn="ctr" defTabSz="800100">
            <a:lnSpc>
              <a:spcPct val="90000"/>
            </a:lnSpc>
            <a:spcBef>
              <a:spcPct val="0"/>
            </a:spcBef>
            <a:spcAft>
              <a:spcPct val="35000"/>
            </a:spcAft>
            <a:buNone/>
          </a:pPr>
          <a:r>
            <a:rPr lang="zh-CN" altLang="en-US" sz="1800" b="1" kern="1200" dirty="0">
              <a:latin typeface="微软雅黑" panose="020B0503020204020204" pitchFamily="34" charset="-122"/>
              <a:ea typeface="微软雅黑" panose="020B0503020204020204" pitchFamily="34" charset="-122"/>
            </a:rPr>
            <a:t>感染</a:t>
          </a:r>
        </a:p>
      </dsp:txBody>
      <dsp:txXfrm rot="5400000">
        <a:off x="3482214" y="1772585"/>
        <a:ext cx="1053323" cy="1053323"/>
      </dsp:txXfrm>
    </dsp:sp>
    <dsp:sp modelId="{B4218D61-FE46-44A4-B0F8-00E2D4159801}">
      <dsp:nvSpPr>
        <dsp:cNvPr id="0" name=""/>
        <dsp:cNvSpPr/>
      </dsp:nvSpPr>
      <dsp:spPr>
        <a:xfrm>
          <a:off x="4312782" y="1428561"/>
          <a:ext cx="514315" cy="447231"/>
        </a:xfrm>
        <a:prstGeom prst="circularArrow">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 modelId="{21DA004D-4F75-4856-8CAB-4D07BC9D2F47}">
      <dsp:nvSpPr>
        <dsp:cNvPr id="0" name=""/>
        <dsp:cNvSpPr/>
      </dsp:nvSpPr>
      <dsp:spPr>
        <a:xfrm rot="10800000">
          <a:off x="4312782" y="1600573"/>
          <a:ext cx="514315" cy="447231"/>
        </a:xfrm>
        <a:prstGeom prst="circularArrow">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vertAlign" val="none"/>
                  <dgm:param type="horz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vertAlign" val="none"/>
                  <dgm:param type="horz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vertAlign" val="none"/>
                  <dgm:param type="horz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type="pieWedge" r:blip="" rot="90">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type="pieWedge" r:blip="" rot="90">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type="pieWedge" r:blip="" rot="180">
                  <dgm:adjLst/>
                </dgm:shape>
              </dgm:if>
              <dgm:else name="Name40">
                <dgm:shape xmlns:r="http://schemas.openxmlformats.org/officeDocument/2006/relationships" type="pieWedge" r:blip="" rot="270">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type="pieWedge" r:blip="" rot="270">
                  <dgm:adjLst/>
                </dgm:shape>
              </dgm:if>
              <dgm:else name="Name43">
                <dgm:shape xmlns:r="http://schemas.openxmlformats.org/officeDocument/2006/relationships" type="pieWedge" r:blip="" rot="180">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type="leftCircularArrow" r:blip="" rot="180"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type="circularArrow" r:blip="" rot="180"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OPPOSans B" panose="00020600040101010101" pitchFamily="18" charset="-122"/>
              <a:ea typeface="OPPOSans B" panose="00020600040101010101" pitchFamily="18"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44D40C-95CE-4075-A12E-3A94027EDE35}" type="datetimeFigureOut">
              <a:rPr lang="zh-CN" altLang="en-US" smtClean="0">
                <a:latin typeface="OPPOSans B" panose="00020600040101010101" pitchFamily="18" charset="-122"/>
                <a:ea typeface="OPPOSans B" panose="00020600040101010101" pitchFamily="18" charset="-122"/>
              </a:rPr>
            </a:fld>
            <a:endParaRPr lang="zh-CN" altLang="en-US" dirty="0">
              <a:latin typeface="OPPOSans B" panose="00020600040101010101" pitchFamily="18" charset="-122"/>
              <a:ea typeface="OPPOSans B" panose="00020600040101010101" pitchFamily="18"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OPPOSans B" panose="00020600040101010101" pitchFamily="18" charset="-122"/>
              <a:ea typeface="OPPOSans B" panose="00020600040101010101" pitchFamily="18"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CED230-66B0-4CE0-9E11-814A43133E22}" type="slidenum">
              <a:rPr lang="zh-CN" altLang="en-US" smtClean="0">
                <a:latin typeface="OPPOSans B" panose="00020600040101010101" pitchFamily="18" charset="-122"/>
                <a:ea typeface="OPPOSans B" panose="00020600040101010101" pitchFamily="18" charset="-122"/>
              </a:rPr>
            </a:fld>
            <a:endParaRPr lang="zh-CN" altLang="en-US" dirty="0">
              <a:latin typeface="OPPOSans B" panose="00020600040101010101" pitchFamily="18" charset="-122"/>
              <a:ea typeface="OPPOSans B" panose="00020600040101010101" pitchFamily="18" charset="-122"/>
            </a:endParaRPr>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POSans M" panose="00020600040101010101" pitchFamily="18" charset="-122"/>
                <a:ea typeface="OPPOSans M" panose="00020600040101010101" pitchFamily="18"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POSans M" panose="00020600040101010101" pitchFamily="18" charset="-122"/>
                <a:ea typeface="OPPOSans M" panose="00020600040101010101" pitchFamily="18" charset="-122"/>
              </a:defRPr>
            </a:lvl1pPr>
          </a:lstStyle>
          <a:p>
            <a:fld id="{D2DDAB0A-B8D0-4D1D-9E36-F70332231F38}"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POSans M" panose="00020600040101010101" pitchFamily="18" charset="-122"/>
                <a:ea typeface="OPPOSans M" panose="00020600040101010101" pitchFamily="18"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POSans M" panose="00020600040101010101" pitchFamily="18" charset="-122"/>
                <a:ea typeface="OPPOSans M" panose="00020600040101010101" pitchFamily="18" charset="-122"/>
              </a:defRPr>
            </a:lvl1pPr>
          </a:lstStyle>
          <a:p>
            <a:fld id="{1864158D-74E4-49A6-906F-52D8CE96EFE2}" type="slidenum">
              <a:rPr lang="zh-CN" altLang="en-US" smtClean="0"/>
            </a:fld>
            <a:endParaRPr lang="zh-CN" alt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OPPOSans M" panose="00020600040101010101" pitchFamily="18" charset="-122"/>
        <a:ea typeface="OPPOSans M" panose="00020600040101010101" pitchFamily="18" charset="-122"/>
        <a:cs typeface="+mn-cs"/>
      </a:defRPr>
    </a:lvl1pPr>
    <a:lvl2pPr marL="457200" algn="l" defTabSz="914400" rtl="0" eaLnBrk="1" latinLnBrk="0" hangingPunct="1">
      <a:defRPr sz="1200" kern="1200">
        <a:solidFill>
          <a:schemeClr val="tx1"/>
        </a:solidFill>
        <a:latin typeface="OPPOSans M" panose="00020600040101010101" pitchFamily="18" charset="-122"/>
        <a:ea typeface="OPPOSans M" panose="00020600040101010101" pitchFamily="18" charset="-122"/>
        <a:cs typeface="+mn-cs"/>
      </a:defRPr>
    </a:lvl2pPr>
    <a:lvl3pPr marL="914400" algn="l" defTabSz="914400" rtl="0" eaLnBrk="1" latinLnBrk="0" hangingPunct="1">
      <a:defRPr sz="1200" kern="1200">
        <a:solidFill>
          <a:schemeClr val="tx1"/>
        </a:solidFill>
        <a:latin typeface="OPPOSans M" panose="00020600040101010101" pitchFamily="18" charset="-122"/>
        <a:ea typeface="OPPOSans M" panose="00020600040101010101" pitchFamily="18" charset="-122"/>
        <a:cs typeface="+mn-cs"/>
      </a:defRPr>
    </a:lvl3pPr>
    <a:lvl4pPr marL="1371600" algn="l" defTabSz="914400" rtl="0" eaLnBrk="1" latinLnBrk="0" hangingPunct="1">
      <a:defRPr sz="1200" kern="1200">
        <a:solidFill>
          <a:schemeClr val="tx1"/>
        </a:solidFill>
        <a:latin typeface="OPPOSans M" panose="00020600040101010101" pitchFamily="18" charset="-122"/>
        <a:ea typeface="OPPOSans M" panose="00020600040101010101" pitchFamily="18" charset="-122"/>
        <a:cs typeface="+mn-cs"/>
      </a:defRPr>
    </a:lvl4pPr>
    <a:lvl5pPr marL="1828800" algn="l" defTabSz="914400" rtl="0" eaLnBrk="1" latinLnBrk="0" hangingPunct="1">
      <a:defRPr sz="1200" kern="1200">
        <a:solidFill>
          <a:schemeClr val="tx1"/>
        </a:solidFill>
        <a:latin typeface="OPPOSans M" panose="00020600040101010101" pitchFamily="18" charset="-122"/>
        <a:ea typeface="OPPOSans M" panose="00020600040101010101" pitchFamily="18"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64158D-74E4-49A6-906F-52D8CE96EFE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ChangeArrowheads="1" noTextEdit="1"/>
          </p:cNvSpPr>
          <p:nvPr>
            <p:ph type="sldImg" idx="4294967295"/>
          </p:nvPr>
        </p:nvSpPr>
        <p:spPr>
          <a:ln>
            <a:miter lim="800000"/>
          </a:ln>
        </p:spPr>
      </p:sp>
      <p:sp>
        <p:nvSpPr>
          <p:cNvPr id="70659" name="备注占位符 2"/>
          <p:cNvSpPr>
            <a:spLocks noGrp="1" noChangeArrowheads="1"/>
          </p:cNvSpPr>
          <p:nvPr>
            <p:ph type="body" idx="4294967295"/>
          </p:nvPr>
        </p:nvSpPr>
        <p:spPr>
          <a:noFill/>
        </p:spPr>
        <p:txBody>
          <a:bodyPr/>
          <a:lstStyle/>
          <a:p>
            <a:pPr eaLnBrk="1" hangingPunct="1"/>
            <a:endParaRPr lang="zh-CN" altLang="en-US" dirty="0">
              <a:latin typeface="微软雅黑" panose="020B0503020204020204" pitchFamily="34" charset="-122"/>
              <a:ea typeface="微软雅黑" panose="020B0503020204020204" pitchFamily="34" charset="-122"/>
            </a:endParaRPr>
          </a:p>
        </p:txBody>
      </p:sp>
      <p:sp>
        <p:nvSpPr>
          <p:cNvPr id="706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等线" pitchFamily="2" charset="-122"/>
                <a:ea typeface="等线" pitchFamily="2" charset="-122"/>
              </a:defRPr>
            </a:lvl1pPr>
            <a:lvl2pPr marL="769620" indent="-295910" eaLnBrk="0" hangingPunct="0">
              <a:defRPr>
                <a:solidFill>
                  <a:schemeClr val="tx1"/>
                </a:solidFill>
                <a:latin typeface="等线" pitchFamily="2" charset="-122"/>
                <a:ea typeface="等线" pitchFamily="2" charset="-122"/>
              </a:defRPr>
            </a:lvl2pPr>
            <a:lvl3pPr marL="1184275" indent="-236855" eaLnBrk="0" hangingPunct="0">
              <a:defRPr>
                <a:solidFill>
                  <a:schemeClr val="tx1"/>
                </a:solidFill>
                <a:latin typeface="等线" pitchFamily="2" charset="-122"/>
                <a:ea typeface="等线" pitchFamily="2" charset="-122"/>
              </a:defRPr>
            </a:lvl3pPr>
            <a:lvl4pPr marL="1657985" indent="-236855" eaLnBrk="0" hangingPunct="0">
              <a:defRPr>
                <a:solidFill>
                  <a:schemeClr val="tx1"/>
                </a:solidFill>
                <a:latin typeface="等线" pitchFamily="2" charset="-122"/>
                <a:ea typeface="等线" pitchFamily="2" charset="-122"/>
              </a:defRPr>
            </a:lvl4pPr>
            <a:lvl5pPr marL="2132330" indent="-236855" eaLnBrk="0" hangingPunct="0">
              <a:defRPr>
                <a:solidFill>
                  <a:schemeClr val="tx1"/>
                </a:solidFill>
                <a:latin typeface="等线" pitchFamily="2" charset="-122"/>
                <a:ea typeface="等线" pitchFamily="2" charset="-122"/>
              </a:defRPr>
            </a:lvl5pPr>
            <a:lvl6pPr marL="2606040" indent="-236855" defTabSz="473710" eaLnBrk="0" fontAlgn="base" hangingPunct="0">
              <a:spcBef>
                <a:spcPct val="0"/>
              </a:spcBef>
              <a:spcAft>
                <a:spcPct val="0"/>
              </a:spcAft>
              <a:defRPr>
                <a:solidFill>
                  <a:schemeClr val="tx1"/>
                </a:solidFill>
                <a:latin typeface="等线" pitchFamily="2" charset="-122"/>
                <a:ea typeface="等线" pitchFamily="2" charset="-122"/>
              </a:defRPr>
            </a:lvl6pPr>
            <a:lvl7pPr marL="3079750" indent="-236855" defTabSz="473710" eaLnBrk="0" fontAlgn="base" hangingPunct="0">
              <a:spcBef>
                <a:spcPct val="0"/>
              </a:spcBef>
              <a:spcAft>
                <a:spcPct val="0"/>
              </a:spcAft>
              <a:defRPr>
                <a:solidFill>
                  <a:schemeClr val="tx1"/>
                </a:solidFill>
                <a:latin typeface="等线" pitchFamily="2" charset="-122"/>
                <a:ea typeface="等线" pitchFamily="2" charset="-122"/>
              </a:defRPr>
            </a:lvl7pPr>
            <a:lvl8pPr marL="3553460" indent="-236855" defTabSz="473710" eaLnBrk="0" fontAlgn="base" hangingPunct="0">
              <a:spcBef>
                <a:spcPct val="0"/>
              </a:spcBef>
              <a:spcAft>
                <a:spcPct val="0"/>
              </a:spcAft>
              <a:defRPr>
                <a:solidFill>
                  <a:schemeClr val="tx1"/>
                </a:solidFill>
                <a:latin typeface="等线" pitchFamily="2" charset="-122"/>
                <a:ea typeface="等线" pitchFamily="2" charset="-122"/>
              </a:defRPr>
            </a:lvl8pPr>
            <a:lvl9pPr marL="4027170" indent="-236855" defTabSz="47371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fld id="{AB9EE5F8-D76E-412D-B8CF-F0ABA7EA23EC}"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ChangeArrowheads="1" noTextEdit="1"/>
          </p:cNvSpPr>
          <p:nvPr>
            <p:ph type="sldImg" idx="4294967295"/>
          </p:nvPr>
        </p:nvSpPr>
        <p:spPr>
          <a:ln>
            <a:miter lim="800000"/>
          </a:ln>
        </p:spPr>
      </p:sp>
      <p:sp>
        <p:nvSpPr>
          <p:cNvPr id="70659" name="备注占位符 2"/>
          <p:cNvSpPr>
            <a:spLocks noGrp="1" noChangeArrowheads="1"/>
          </p:cNvSpPr>
          <p:nvPr>
            <p:ph type="body" idx="4294967295"/>
          </p:nvPr>
        </p:nvSpPr>
        <p:spPr>
          <a:noFill/>
        </p:spPr>
        <p:txBody>
          <a:bodyPr/>
          <a:lstStyle/>
          <a:p>
            <a:pPr eaLnBrk="1" hangingPunct="1"/>
            <a:r>
              <a:rPr lang="zh-CN" altLang="en-US"/>
              <a:t>正常</a:t>
            </a:r>
            <a:r>
              <a:rPr lang="en-US" altLang="zh-CN"/>
              <a:t>100mg</a:t>
            </a:r>
            <a:r>
              <a:rPr lang="zh-CN" altLang="en-US"/>
              <a:t>首剂，后续</a:t>
            </a:r>
            <a:r>
              <a:rPr lang="en-US" altLang="zh-CN"/>
              <a:t>50mg</a:t>
            </a:r>
            <a:r>
              <a:rPr lang="zh-CN" altLang="en-US"/>
              <a:t>维持。</a:t>
            </a:r>
            <a:r>
              <a:rPr lang="en-US" altLang="zh-CN"/>
              <a:t> </a:t>
            </a:r>
            <a:r>
              <a:rPr lang="zh-CN" altLang="en-US"/>
              <a:t>现在可以以</a:t>
            </a:r>
            <a:r>
              <a:rPr lang="en-US" altLang="zh-CN"/>
              <a:t>100mg</a:t>
            </a:r>
            <a:r>
              <a:rPr lang="zh-CN" altLang="en-US"/>
              <a:t>来治疗重症感染或者难治疗性的感染</a:t>
            </a:r>
            <a:endParaRPr lang="zh-CN" altLang="en-US"/>
          </a:p>
        </p:txBody>
      </p:sp>
      <p:sp>
        <p:nvSpPr>
          <p:cNvPr id="70660"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等线" pitchFamily="2" charset="-122"/>
                <a:ea typeface="等线" pitchFamily="2" charset="-122"/>
              </a:defRPr>
            </a:lvl1pPr>
            <a:lvl2pPr marL="769620" indent="-295910" eaLnBrk="0" hangingPunct="0">
              <a:defRPr>
                <a:solidFill>
                  <a:schemeClr val="tx1"/>
                </a:solidFill>
                <a:latin typeface="等线" pitchFamily="2" charset="-122"/>
                <a:ea typeface="等线" pitchFamily="2" charset="-122"/>
              </a:defRPr>
            </a:lvl2pPr>
            <a:lvl3pPr marL="1184275" indent="-236855" eaLnBrk="0" hangingPunct="0">
              <a:defRPr>
                <a:solidFill>
                  <a:schemeClr val="tx1"/>
                </a:solidFill>
                <a:latin typeface="等线" pitchFamily="2" charset="-122"/>
                <a:ea typeface="等线" pitchFamily="2" charset="-122"/>
              </a:defRPr>
            </a:lvl3pPr>
            <a:lvl4pPr marL="1657985" indent="-236855" eaLnBrk="0" hangingPunct="0">
              <a:defRPr>
                <a:solidFill>
                  <a:schemeClr val="tx1"/>
                </a:solidFill>
                <a:latin typeface="等线" pitchFamily="2" charset="-122"/>
                <a:ea typeface="等线" pitchFamily="2" charset="-122"/>
              </a:defRPr>
            </a:lvl4pPr>
            <a:lvl5pPr marL="2132330" indent="-236855" eaLnBrk="0" hangingPunct="0">
              <a:defRPr>
                <a:solidFill>
                  <a:schemeClr val="tx1"/>
                </a:solidFill>
                <a:latin typeface="等线" pitchFamily="2" charset="-122"/>
                <a:ea typeface="等线" pitchFamily="2" charset="-122"/>
              </a:defRPr>
            </a:lvl5pPr>
            <a:lvl6pPr marL="2606040" indent="-236855" defTabSz="473710" eaLnBrk="0" fontAlgn="base" hangingPunct="0">
              <a:spcBef>
                <a:spcPct val="0"/>
              </a:spcBef>
              <a:spcAft>
                <a:spcPct val="0"/>
              </a:spcAft>
              <a:defRPr>
                <a:solidFill>
                  <a:schemeClr val="tx1"/>
                </a:solidFill>
                <a:latin typeface="等线" pitchFamily="2" charset="-122"/>
                <a:ea typeface="等线" pitchFamily="2" charset="-122"/>
              </a:defRPr>
            </a:lvl6pPr>
            <a:lvl7pPr marL="3079750" indent="-236855" defTabSz="473710" eaLnBrk="0" fontAlgn="base" hangingPunct="0">
              <a:spcBef>
                <a:spcPct val="0"/>
              </a:spcBef>
              <a:spcAft>
                <a:spcPct val="0"/>
              </a:spcAft>
              <a:defRPr>
                <a:solidFill>
                  <a:schemeClr val="tx1"/>
                </a:solidFill>
                <a:latin typeface="等线" pitchFamily="2" charset="-122"/>
                <a:ea typeface="等线" pitchFamily="2" charset="-122"/>
              </a:defRPr>
            </a:lvl7pPr>
            <a:lvl8pPr marL="3553460" indent="-236855" defTabSz="473710" eaLnBrk="0" fontAlgn="base" hangingPunct="0">
              <a:spcBef>
                <a:spcPct val="0"/>
              </a:spcBef>
              <a:spcAft>
                <a:spcPct val="0"/>
              </a:spcAft>
              <a:defRPr>
                <a:solidFill>
                  <a:schemeClr val="tx1"/>
                </a:solidFill>
                <a:latin typeface="等线" pitchFamily="2" charset="-122"/>
                <a:ea typeface="等线" pitchFamily="2" charset="-122"/>
              </a:defRPr>
            </a:lvl8pPr>
            <a:lvl9pPr marL="4027170" indent="-236855" defTabSz="473710" eaLnBrk="0" fontAlgn="base" hangingPunct="0">
              <a:spcBef>
                <a:spcPct val="0"/>
              </a:spcBef>
              <a:spcAft>
                <a:spcPct val="0"/>
              </a:spcAft>
              <a:defRPr>
                <a:solidFill>
                  <a:schemeClr val="tx1"/>
                </a:solidFill>
                <a:latin typeface="等线" pitchFamily="2" charset="-122"/>
                <a:ea typeface="等线" pitchFamily="2" charset="-122"/>
              </a:defRPr>
            </a:lvl9pPr>
          </a:lstStyle>
          <a:p>
            <a:pPr eaLnBrk="1" hangingPunct="1"/>
            <a:fld id="{AB9EE5F8-D76E-412D-B8CF-F0ABA7EA23EC}" type="slidenum">
              <a:rPr lang="zh-CN" altLang="en-US">
                <a:solidFill>
                  <a:prstClr val="black"/>
                </a:solidFill>
              </a:rPr>
            </a:fld>
            <a:endParaRPr lang="zh-CN" alt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64158D-74E4-49A6-906F-52D8CE96EFE2}" type="slidenum">
              <a:rPr lang="zh-CN" altLang="en-US"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EC3EF-FE15-413C-B4E0-0CAFC0715DD7}"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80604020202020204" pitchFamily="34" charset="0"/>
              <a:buChar char="•"/>
            </a:pPr>
            <a:r>
              <a:rPr lang="zh-CN" altLang="en-US" sz="1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治疗</a:t>
            </a:r>
            <a:r>
              <a:rPr lang="en-US" altLang="zh-CN" sz="1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CRAB</a:t>
            </a:r>
            <a:r>
              <a:rPr lang="zh-CN" altLang="en-US" sz="1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感染应根据药敏试验结果和感染部位选择不同方案，通常使用联合用药方案。</a:t>
            </a:r>
            <a:r>
              <a:rPr lang="zh-CN" altLang="en-US" b="0" dirty="0">
                <a:latin typeface="微软雅黑" panose="020B0503020204020204" pitchFamily="34" charset="-122"/>
                <a:ea typeface="微软雅黑" panose="020B0503020204020204" pitchFamily="34" charset="-122"/>
              </a:rPr>
              <a:t>如根据感染部位来进行药物选择，则</a:t>
            </a:r>
            <a:r>
              <a:rPr kumimoji="0" lang="en-US" altLang="zh-CN" sz="1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CRAB</a:t>
            </a:r>
            <a:r>
              <a:rPr kumimoji="0" lang="zh-CN" altLang="en-US" sz="1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相关肺炎需首选氨苄西林</a:t>
            </a:r>
            <a:r>
              <a:rPr kumimoji="0" lang="en-US" altLang="zh-CN" sz="1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舒巴坦</a:t>
            </a:r>
            <a:r>
              <a:rPr kumimoji="0" lang="en-US" altLang="zh-CN" sz="1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甘氨酰环素类</a:t>
            </a:r>
            <a:r>
              <a:rPr kumimoji="0" lang="en-US" altLang="zh-CN" sz="1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头孢地尔，</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CRAB</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相关血流感染应首选氨苄西林</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舒巴坦</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头孢地尔</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多粘菌素</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B</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CRAB</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相关骨关节感染可首选氨苄西林</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舒巴坦</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甘氨酰环素类，包括腹腔感染的其他部位感染可选用氨苄西林</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舒巴坦</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甘氨酰环素类</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头孢地尔，尿路感染可选用氨苄西林</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舒巴坦</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多粘菌素</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E</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如以上治疗方案无效或者患者复发感染</a:t>
            </a:r>
            <a:r>
              <a:rPr kumimoji="0" lang="en-US" altLang="zh-CN" sz="1200" b="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CRAB</a:t>
            </a:r>
            <a:r>
              <a:rPr kumimoji="0" lang="zh-CN" altLang="en-US" sz="1200" b="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，目前暂不建议联合使用第三种抗生素。无论选择何种治疗方案，均需要及时控制感染源并密切监测患者的临床反应和药物的毒副作用。</a:t>
            </a:r>
            <a:endParaRPr kumimoji="0" lang="en-US" altLang="zh-CN" sz="1200" b="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kumimoji="0" lang="zh-CN" altLang="en-US" sz="1200" b="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但是也有研究发现，</a:t>
            </a:r>
            <a:r>
              <a:rPr lang="zh-CN" altLang="en-US" sz="1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多重耐药</a:t>
            </a:r>
            <a:r>
              <a:rPr lang="en-US" altLang="zh-CN" sz="1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广泛耐药鲍曼不动杆菌致</a:t>
            </a:r>
            <a:r>
              <a:rPr lang="en-US" altLang="zh-CN" sz="1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VAP</a:t>
            </a:r>
            <a:r>
              <a:rPr lang="zh-CN" altLang="en-US" sz="1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患者的院内死亡率高达</a:t>
            </a:r>
            <a:r>
              <a:rPr lang="en-US" altLang="zh-CN" sz="1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65.3%</a:t>
            </a:r>
            <a:r>
              <a:rPr lang="zh-CN" altLang="en-US" sz="1200" b="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微软雅黑" panose="020B0503020204020204" pitchFamily="34" charset="-122"/>
              </a:rPr>
              <a:t>，联合用药也难以改善临床结局。</a:t>
            </a:r>
            <a:endParaRPr lang="zh-CN" altLang="en-US" b="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EC3EF-FE15-413C-B4E0-0CAFC0715DD7}"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123D84-60A9-4B7B-949F-D3CFBE329C30}"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64158D-74E4-49A6-906F-52D8CE96EFE2}" type="slidenum">
              <a:rPr lang="zh-CN" altLang="en-US"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64158D-74E4-49A6-906F-52D8CE96EFE2}"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64158D-74E4-49A6-906F-52D8CE96EFE2}" type="slidenum">
              <a:rPr lang="zh-CN" altLang="en-US"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EC3EF-FE15-413C-B4E0-0CAFC0715DD7}"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64158D-74E4-49A6-906F-52D8CE96EFE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latin typeface="微软雅黑" panose="020B0503020204020204" pitchFamily="34" charset="-122"/>
                <a:ea typeface="微软雅黑" panose="020B0503020204020204" pitchFamily="34" charset="-122"/>
              </a:rPr>
              <a:t>美国传染病学会</a:t>
            </a:r>
            <a:r>
              <a:rPr lang="en-US" altLang="zh-CN" dirty="0">
                <a:latin typeface="微软雅黑" panose="020B0503020204020204" pitchFamily="34" charset="-122"/>
                <a:ea typeface="微软雅黑" panose="020B0503020204020204" pitchFamily="34" charset="-122"/>
              </a:rPr>
              <a:t>IDSA</a:t>
            </a:r>
            <a:r>
              <a:rPr lang="zh-CN" altLang="en-US" dirty="0">
                <a:latin typeface="微软雅黑" panose="020B0503020204020204" pitchFamily="34" charset="-122"/>
                <a:ea typeface="微软雅黑" panose="020B0503020204020204" pitchFamily="34" charset="-122"/>
              </a:rPr>
              <a:t>于</a:t>
            </a:r>
            <a:r>
              <a:rPr lang="en-US" altLang="zh-CN" dirty="0">
                <a:latin typeface="微软雅黑" panose="020B0503020204020204" pitchFamily="34" charset="-122"/>
                <a:ea typeface="微软雅黑" panose="020B0503020204020204" pitchFamily="34" charset="-122"/>
              </a:rPr>
              <a:t>2024</a:t>
            </a:r>
            <a:r>
              <a:rPr lang="zh-CN" altLang="en-US" dirty="0">
                <a:latin typeface="微软雅黑" panose="020B0503020204020204" pitchFamily="34" charset="-122"/>
                <a:ea typeface="微软雅黑" panose="020B0503020204020204" pitchFamily="34" charset="-122"/>
              </a:rPr>
              <a:t>年</a:t>
            </a:r>
            <a:r>
              <a:rPr lang="zh-CN" altLang="en-US" b="0" dirty="0">
                <a:latin typeface="微软雅黑" panose="020B0503020204020204" pitchFamily="34" charset="-122"/>
                <a:ea typeface="微软雅黑" panose="020B0503020204020204" pitchFamily="34" charset="-122"/>
              </a:rPr>
              <a:t>新发表的</a:t>
            </a:r>
            <a:r>
              <a:rPr kumimoji="0" lang="zh-CN" altLang="en-US" sz="1200" b="0" i="0" u="none" strike="noStrike" kern="0" cap="none" spc="0" normalizeH="0" baseline="0" noProof="0" dirty="0">
                <a:ln>
                  <a:noFill/>
                </a:ln>
                <a:solidFill>
                  <a:srgbClr val="0098B9"/>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耐药革兰氏阴性菌感染的治疗指南中推荐，</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治疗</a:t>
            </a:r>
            <a:r>
              <a:rPr kumimoji="0" lang="en-US" altLang="zh-CN" sz="120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CRAB</a:t>
            </a:r>
            <a:r>
              <a:rPr kumimoji="0" lang="zh-CN" altLang="en-US" sz="120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引起的感染的首选方案是舒巴坦</a:t>
            </a:r>
            <a:r>
              <a:rPr kumimoji="0" lang="en-US" altLang="zh-CN" sz="120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a:t>
            </a:r>
            <a:r>
              <a:rPr kumimoji="0" lang="zh-CN" altLang="en-US" sz="1200"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度洛巴坦</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联合碳青霉烯类药物（如亚胺培南</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西司他丁或美罗培南）。如无法获得舒巴坦</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度洛巴坦，可选方案是大剂量氨苄西林</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舒巴坦（每日总剂量为</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9g</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舒巴坦成分）与至少一种其他药物联用（多粘菌素</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B</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、米诺环素 </a:t>
            </a: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&gt; </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甘氨酰环素类或头孢地尔）</a:t>
            </a:r>
            <a:endPar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灯片编号占位符 3"/>
          <p:cNvSpPr>
            <a:spLocks noGrp="1"/>
          </p:cNvSpPr>
          <p:nvPr>
            <p:ph type="sldNum" sz="quarter" idx="5"/>
          </p:nvPr>
        </p:nvSpPr>
        <p:spPr/>
        <p:txBody>
          <a:bodyPr/>
          <a:lstStyle/>
          <a:p>
            <a:fld id="{1D123D84-60A9-4B7B-949F-D3CFBE329C30}"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64158D-74E4-49A6-906F-52D8CE96EFE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64158D-74E4-49A6-906F-52D8CE96EFE2}" type="slidenum">
              <a:rPr lang="zh-CN" altLang="en-US"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基因组岛（</a:t>
            </a:r>
            <a:r>
              <a:rPr lang="en-US" altLang="zh-CN" dirty="0"/>
              <a:t>Genomic island</a:t>
            </a:r>
            <a:r>
              <a:rPr lang="zh-CN" altLang="en-US" dirty="0"/>
              <a:t>，</a:t>
            </a:r>
            <a:r>
              <a:rPr lang="en-US" altLang="zh-CN" dirty="0"/>
              <a:t>GI</a:t>
            </a:r>
            <a:r>
              <a:rPr lang="zh-CN" altLang="en-US" dirty="0"/>
              <a:t>）是指一个基因组中，有证据显示可能来源于基因水平转移的一段。这一术语通常用于描述微生物，特别是细菌的基因组。</a:t>
            </a:r>
            <a:r>
              <a:rPr lang="en-US" altLang="zh-CN" dirty="0"/>
              <a:t>GI</a:t>
            </a:r>
            <a:r>
              <a:rPr lang="zh-CN" altLang="en-US" dirty="0"/>
              <a:t>中的基因可以编码多种功能的蛋白质，可以参与细菌共生或病理过程，并且可以帮助微生物适应环境。</a:t>
            </a:r>
            <a:endParaRPr lang="zh-CN" altLang="en-US" dirty="0"/>
          </a:p>
        </p:txBody>
      </p:sp>
      <p:sp>
        <p:nvSpPr>
          <p:cNvPr id="4" name="灯片编号占位符 3"/>
          <p:cNvSpPr>
            <a:spLocks noGrp="1"/>
          </p:cNvSpPr>
          <p:nvPr>
            <p:ph type="sldNum" sz="quarter" idx="5"/>
          </p:nvPr>
        </p:nvSpPr>
        <p:spPr/>
        <p:txBody>
          <a:bodyPr/>
          <a:lstStyle/>
          <a:p>
            <a:fld id="{1D123D84-60A9-4B7B-949F-D3CFBE329C30}"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spcBef>
                <a:spcPts val="600"/>
              </a:spcBef>
              <a:buFont typeface="Arial" panose="02080604020202020204" pitchFamily="34" charset="0"/>
              <a:buChar char="•"/>
            </a:pPr>
            <a:r>
              <a:rPr lang="zh-CN" altLang="en-US" sz="1200" dirty="0"/>
              <a:t>鲍曼不动杆菌对许多常用抗生素具有耐药性，其耐药机制较复杂，主要包括产生抗菌药物灭活酶、外排泵高表达、膜孔蛋白缺失、药物作用靶标变化等</a:t>
            </a:r>
            <a:r>
              <a:rPr lang="en-US" altLang="zh-CN" sz="1200" baseline="30000" dirty="0"/>
              <a:t>1</a:t>
            </a:r>
            <a:r>
              <a:rPr lang="zh-CN" altLang="en-US" sz="1200" dirty="0"/>
              <a:t>。</a:t>
            </a:r>
            <a:endParaRPr lang="en-US" altLang="zh-CN" sz="1200" dirty="0"/>
          </a:p>
          <a:p>
            <a:pPr marL="285750" indent="-285750">
              <a:spcBef>
                <a:spcPts val="600"/>
              </a:spcBef>
              <a:buFont typeface="Arial" panose="02080604020202020204" pitchFamily="34" charset="0"/>
              <a:buChar char="•"/>
            </a:pPr>
            <a:r>
              <a:rPr lang="zh-CN" altLang="en-US" sz="1200" dirty="0"/>
              <a:t>产生灭活</a:t>
            </a:r>
            <a:r>
              <a:rPr lang="en-US" altLang="zh-CN" sz="1200" dirty="0"/>
              <a:t>β-</a:t>
            </a:r>
            <a:r>
              <a:rPr lang="zh-CN" altLang="en-US" sz="1200" dirty="0"/>
              <a:t>内酰胺类抗生素的</a:t>
            </a:r>
            <a:r>
              <a:rPr lang="en-US" altLang="zh-CN" sz="1200" b="1" dirty="0"/>
              <a:t>β-</a:t>
            </a:r>
            <a:r>
              <a:rPr lang="zh-CN" altLang="en-US" sz="1200" b="1" dirty="0"/>
              <a:t>内酰胺酶</a:t>
            </a:r>
            <a:r>
              <a:rPr lang="zh-CN" altLang="en-US" sz="1200" dirty="0"/>
              <a:t>是鲍曼不动杆菌对碳青霉烯类抗生素</a:t>
            </a:r>
            <a:r>
              <a:rPr lang="en-US" altLang="zh-CN" sz="1200" dirty="0"/>
              <a:t>*</a:t>
            </a:r>
            <a:r>
              <a:rPr lang="zh-CN" altLang="en-US" sz="1200" dirty="0"/>
              <a:t>最普遍的耐药机制。该酶根据</a:t>
            </a:r>
            <a:r>
              <a:rPr lang="en-US" altLang="zh-CN" sz="1200" dirty="0"/>
              <a:t>Ambler</a:t>
            </a:r>
            <a:r>
              <a:rPr lang="zh-CN" altLang="en-US" sz="1200" dirty="0"/>
              <a:t>分子分类法，可分为</a:t>
            </a:r>
            <a:r>
              <a:rPr lang="en-US" altLang="zh-CN" sz="1200" dirty="0"/>
              <a:t>A</a:t>
            </a:r>
            <a:r>
              <a:rPr lang="zh-CN" altLang="en-US" sz="1200" dirty="0"/>
              <a:t>、</a:t>
            </a:r>
            <a:r>
              <a:rPr lang="en-US" altLang="zh-CN" sz="1200" dirty="0"/>
              <a:t>B</a:t>
            </a:r>
            <a:r>
              <a:rPr lang="zh-CN" altLang="en-US" sz="1200" dirty="0"/>
              <a:t>、</a:t>
            </a:r>
            <a:r>
              <a:rPr lang="en-US" altLang="zh-CN" sz="1200" dirty="0"/>
              <a:t>C</a:t>
            </a:r>
            <a:r>
              <a:rPr lang="zh-CN" altLang="en-US" sz="1200" dirty="0"/>
              <a:t>、</a:t>
            </a:r>
            <a:r>
              <a:rPr lang="en-US" altLang="zh-CN" sz="1200" dirty="0"/>
              <a:t>D</a:t>
            </a:r>
            <a:r>
              <a:rPr lang="zh-CN" altLang="en-US" sz="1200" dirty="0"/>
              <a:t>四类，其中</a:t>
            </a:r>
            <a:r>
              <a:rPr lang="en-US" altLang="zh-CN" sz="1200" b="1" dirty="0"/>
              <a:t>D </a:t>
            </a:r>
            <a:r>
              <a:rPr lang="zh-CN" altLang="en-US" sz="1200" b="1" dirty="0"/>
              <a:t>类丝氨酸苯唑西林酶（</a:t>
            </a:r>
            <a:r>
              <a:rPr lang="en-US" altLang="zh-CN" sz="1200" b="1" dirty="0"/>
              <a:t>OXA </a:t>
            </a:r>
            <a:r>
              <a:rPr lang="zh-CN" altLang="en-US" sz="1200" b="1" dirty="0"/>
              <a:t>酶）是最常见的亚型，对碳青霉烯类抗生素的水解活性强</a:t>
            </a:r>
            <a:r>
              <a:rPr lang="en-US" altLang="zh-CN" sz="1200" b="1" baseline="30000" dirty="0"/>
              <a:t>2</a:t>
            </a:r>
            <a:r>
              <a:rPr lang="zh-CN" altLang="en-US" sz="1200" dirty="0"/>
              <a:t>。</a:t>
            </a:r>
            <a:endParaRPr lang="en-US" altLang="zh-CN" sz="1200" dirty="0"/>
          </a:p>
          <a:p>
            <a:pPr marL="285750" indent="-285750">
              <a:spcBef>
                <a:spcPts val="600"/>
              </a:spcBef>
              <a:buFont typeface="Arial" panose="02080604020202020204" pitchFamily="34" charset="0"/>
              <a:buChar char="•"/>
            </a:pPr>
            <a:endParaRPr lang="en-US" altLang="zh-CN" sz="1200" dirty="0"/>
          </a:p>
          <a:p>
            <a:pPr marL="0" marR="0" lvl="0" indent="0" algn="l" defTabSz="914400" rtl="0" eaLnBrk="1" fontAlgn="auto" latinLnBrk="0" hangingPunct="1">
              <a:lnSpc>
                <a:spcPct val="100000"/>
              </a:lnSpc>
              <a:spcBef>
                <a:spcPts val="600"/>
              </a:spcBef>
              <a:spcAft>
                <a:spcPts val="0"/>
              </a:spcAft>
              <a:buClrTx/>
              <a:buSzTx/>
              <a:buFont typeface="Arial" panose="02080604020202020204" pitchFamily="34" charset="0"/>
              <a:buNone/>
              <a:defRPr/>
            </a:pPr>
            <a:r>
              <a:rPr lang="en-US" altLang="zh-CN" sz="1200" dirty="0"/>
              <a:t>*</a:t>
            </a:r>
            <a:r>
              <a:rPr lang="zh-CN" altLang="en-US" sz="1200" dirty="0"/>
              <a:t>碳青霉烯类抗生素是抗菌谱最广，抗菌活性最强的非典型</a:t>
            </a:r>
            <a:r>
              <a:rPr lang="en-US" altLang="zh-CN" sz="1200" dirty="0"/>
              <a:t>β-</a:t>
            </a:r>
            <a:r>
              <a:rPr lang="zh-CN" altLang="en-US" sz="1200" dirty="0"/>
              <a:t>内酰胺类抗生素，是治疗严重细菌感染的最主要抗菌药物之一。</a:t>
            </a:r>
            <a:endParaRPr lang="zh-CN" altLang="en-US" sz="1200" dirty="0"/>
          </a:p>
          <a:p>
            <a:pPr marL="285750" indent="-285750">
              <a:spcBef>
                <a:spcPts val="600"/>
              </a:spcBef>
              <a:buFont typeface="Arial" panose="02080604020202020204" pitchFamily="34" charset="0"/>
              <a:buChar char="•"/>
            </a:pP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1D123D84-60A9-4B7B-949F-D3CFBE329C30}"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spcAft>
                <a:spcPts val="600"/>
              </a:spcAft>
              <a:buFont typeface="Arial" panose="02080604020202020204" pitchFamily="34" charset="0"/>
              <a:buChar char="•"/>
            </a:pPr>
            <a:r>
              <a:rPr lang="en-US" altLang="zh-CN" sz="1200">
                <a:latin typeface="微软雅黑" panose="020B0503020204020204" pitchFamily="34" charset="-122"/>
                <a:ea typeface="微软雅黑" panose="020B0503020204020204" pitchFamily="34" charset="-122"/>
                <a:cs typeface="+mn-ea"/>
                <a:sym typeface="微软雅黑" panose="020B0503020204020204" pitchFamily="34" charset="-122"/>
              </a:rPr>
              <a:t>ICU</a:t>
            </a:r>
            <a:r>
              <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rPr>
              <a:t>中的获得性感染发生率为</a:t>
            </a:r>
            <a:r>
              <a:rPr lang="en-US" altLang="zh-CN" sz="1200">
                <a:latin typeface="微软雅黑" panose="020B0503020204020204" pitchFamily="34" charset="-122"/>
                <a:ea typeface="微软雅黑" panose="020B0503020204020204" pitchFamily="34" charset="-122"/>
                <a:cs typeface="+mn-ea"/>
                <a:sym typeface="微软雅黑" panose="020B0503020204020204" pitchFamily="34" charset="-122"/>
              </a:rPr>
              <a:t>8.53%</a:t>
            </a:r>
            <a:r>
              <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rPr>
              <a:t>，发生感染的患者平均住院时间显著延长，死亡率也显著升高。</a:t>
            </a:r>
            <a:endPar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171450" indent="-171450">
              <a:spcAft>
                <a:spcPts val="600"/>
              </a:spcAft>
              <a:buFont typeface="Arial" panose="02080604020202020204" pitchFamily="34" charset="0"/>
              <a:buChar char="•"/>
            </a:pPr>
            <a:r>
              <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rPr>
              <a:t>如果</a:t>
            </a:r>
            <a:r>
              <a:rPr lang="en-US" altLang="zh-CN" sz="1200">
                <a:latin typeface="微软雅黑" panose="020B0503020204020204" pitchFamily="34" charset="-122"/>
                <a:ea typeface="微软雅黑" panose="020B0503020204020204" pitchFamily="34" charset="-122"/>
                <a:cs typeface="+mn-ea"/>
                <a:sym typeface="微软雅黑" panose="020B0503020204020204" pitchFamily="34" charset="-122"/>
              </a:rPr>
              <a:t>ICU</a:t>
            </a:r>
            <a:r>
              <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rPr>
              <a:t>获得性感染是由</a:t>
            </a:r>
            <a:r>
              <a:rPr lang="en-US" altLang="zh-CN" sz="1200">
                <a:latin typeface="微软雅黑" panose="020B0503020204020204" pitchFamily="34" charset="-122"/>
                <a:ea typeface="微软雅黑" panose="020B0503020204020204" pitchFamily="34" charset="-122"/>
                <a:cs typeface="+mn-ea"/>
                <a:sym typeface="微软雅黑" panose="020B0503020204020204" pitchFamily="34" charset="-122"/>
              </a:rPr>
              <a:t>CRAB</a:t>
            </a:r>
            <a:r>
              <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rPr>
              <a:t>引发的，可</a:t>
            </a:r>
            <a:r>
              <a:rPr lang="zh-CN" altLang="en-US">
                <a:sym typeface="微软雅黑" panose="020B0503020204020204" pitchFamily="34" charset="-122"/>
              </a:rPr>
              <a:t>导致患者住院时间进一步延长。一项中国台湾的多中心回顾性研究结果显示，</a:t>
            </a:r>
            <a:r>
              <a:rPr lang="en-US" altLang="zh-CN">
                <a:sym typeface="微软雅黑" panose="020B0503020204020204" pitchFamily="34" charset="-122"/>
              </a:rPr>
              <a:t>CRAB</a:t>
            </a:r>
            <a:r>
              <a:rPr lang="zh-CN" altLang="en-US">
                <a:sym typeface="微软雅黑" panose="020B0503020204020204" pitchFamily="34" charset="-122"/>
              </a:rPr>
              <a:t>致</a:t>
            </a:r>
            <a:r>
              <a:rPr lang="en-US" altLang="zh-CN">
                <a:sym typeface="微软雅黑" panose="020B0503020204020204" pitchFamily="34" charset="-122"/>
              </a:rPr>
              <a:t>ICU</a:t>
            </a:r>
            <a:r>
              <a:rPr lang="zh-CN" altLang="en-US">
                <a:sym typeface="微软雅黑" panose="020B0503020204020204" pitchFamily="34" charset="-122"/>
              </a:rPr>
              <a:t>获得性感染的</a:t>
            </a:r>
            <a:r>
              <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rPr>
              <a:t>患者中，</a:t>
            </a:r>
            <a:r>
              <a:rPr lang="en-US" altLang="zh-CN" sz="1200">
                <a:latin typeface="微软雅黑" panose="020B0503020204020204" pitchFamily="34" charset="-122"/>
                <a:ea typeface="微软雅黑" panose="020B0503020204020204" pitchFamily="34" charset="-122"/>
                <a:cs typeface="+mn-ea"/>
                <a:sym typeface="微软雅黑" panose="020B0503020204020204" pitchFamily="34" charset="-122"/>
              </a:rPr>
              <a:t>13.74%</a:t>
            </a:r>
            <a:r>
              <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rPr>
              <a:t>仅对多粘菌素</a:t>
            </a:r>
            <a:r>
              <a:rPr lang="en-US" altLang="zh-CN" sz="1200">
                <a:latin typeface="微软雅黑" panose="020B0503020204020204" pitchFamily="34" charset="-122"/>
                <a:ea typeface="微软雅黑" panose="020B0503020204020204" pitchFamily="34" charset="-122"/>
                <a:cs typeface="+mn-ea"/>
                <a:sym typeface="微软雅黑" panose="020B0503020204020204" pitchFamily="34" charset="-122"/>
              </a:rPr>
              <a:t>E</a:t>
            </a:r>
            <a:r>
              <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rPr>
              <a:t>敏感，平均住院时长超过</a:t>
            </a:r>
            <a:r>
              <a:rPr lang="en-US" altLang="zh-CN" sz="1200">
                <a:latin typeface="微软雅黑" panose="020B0503020204020204" pitchFamily="34" charset="-122"/>
                <a:ea typeface="微软雅黑" panose="020B0503020204020204" pitchFamily="34" charset="-122"/>
                <a:cs typeface="+mn-ea"/>
                <a:sym typeface="微软雅黑" panose="020B0503020204020204" pitchFamily="34" charset="-122"/>
              </a:rPr>
              <a:t>50</a:t>
            </a:r>
            <a:r>
              <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rPr>
              <a:t>天，院内死亡率接近</a:t>
            </a:r>
            <a:r>
              <a:rPr lang="en-US" altLang="zh-CN" sz="1200">
                <a:latin typeface="微软雅黑" panose="020B0503020204020204" pitchFamily="34" charset="-122"/>
                <a:ea typeface="微软雅黑" panose="020B0503020204020204" pitchFamily="34" charset="-122"/>
                <a:cs typeface="+mn-ea"/>
                <a:sym typeface="微软雅黑" panose="020B0503020204020204" pitchFamily="34" charset="-122"/>
              </a:rPr>
              <a:t>50%</a:t>
            </a:r>
            <a:r>
              <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zh-CN" altLang="en-US" sz="12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灯片编号占位符 3"/>
          <p:cNvSpPr>
            <a:spLocks noGrp="1"/>
          </p:cNvSpPr>
          <p:nvPr>
            <p:ph type="sldNum" sz="quarter" idx="5"/>
          </p:nvPr>
        </p:nvSpPr>
        <p:spPr/>
        <p:txBody>
          <a:bodyPr/>
          <a:lstStyle/>
          <a:p>
            <a:fld id="{1D123D84-60A9-4B7B-949F-D3CFBE329C30}"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864158D-74E4-49A6-906F-52D8CE96EFE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12121"/>
                </a:solidFill>
                <a:effectLst/>
                <a:latin typeface="微软雅黑" panose="020B0503020204020204" pitchFamily="34" charset="-122"/>
                <a:ea typeface="微软雅黑" panose="020B0503020204020204" pitchFamily="34" charset="-122"/>
              </a:rPr>
              <a:t>在以色列、希腊和意大利的六家医院进行了一项随机对照优势试验，纳入在 </a:t>
            </a:r>
            <a:r>
              <a:rPr lang="en-US" altLang="zh-CN" b="0" i="0" dirty="0">
                <a:solidFill>
                  <a:srgbClr val="212121"/>
                </a:solidFill>
                <a:effectLst/>
                <a:latin typeface="微软雅黑" panose="020B0503020204020204" pitchFamily="34" charset="-122"/>
                <a:ea typeface="微软雅黑" panose="020B0503020204020204" pitchFamily="34" charset="-122"/>
              </a:rPr>
              <a:t>2013 </a:t>
            </a:r>
            <a:r>
              <a:rPr lang="zh-CN" altLang="en-US" b="0" i="0" dirty="0">
                <a:solidFill>
                  <a:srgbClr val="212121"/>
                </a:solidFill>
                <a:effectLst/>
                <a:latin typeface="微软雅黑" panose="020B0503020204020204" pitchFamily="34" charset="-122"/>
                <a:ea typeface="微软雅黑" panose="020B0503020204020204" pitchFamily="34" charset="-122"/>
              </a:rPr>
              <a:t>年 </a:t>
            </a:r>
            <a:r>
              <a:rPr lang="en-US" altLang="zh-CN" b="0" i="0" dirty="0">
                <a:solidFill>
                  <a:srgbClr val="212121"/>
                </a:solidFill>
                <a:effectLst/>
                <a:latin typeface="微软雅黑" panose="020B0503020204020204" pitchFamily="34" charset="-122"/>
                <a:ea typeface="微软雅黑" panose="020B0503020204020204" pitchFamily="34" charset="-122"/>
              </a:rPr>
              <a:t>10 </a:t>
            </a:r>
            <a:r>
              <a:rPr lang="zh-CN" altLang="en-US" b="0" i="0" dirty="0">
                <a:solidFill>
                  <a:srgbClr val="212121"/>
                </a:solidFill>
                <a:effectLst/>
                <a:latin typeface="微软雅黑" panose="020B0503020204020204" pitchFamily="34" charset="-122"/>
                <a:ea typeface="微软雅黑" panose="020B0503020204020204" pitchFamily="34" charset="-122"/>
              </a:rPr>
              <a:t>月 </a:t>
            </a:r>
            <a:r>
              <a:rPr lang="en-US" altLang="zh-CN" b="0" i="0" dirty="0">
                <a:solidFill>
                  <a:srgbClr val="212121"/>
                </a:solidFill>
                <a:effectLst/>
                <a:latin typeface="微软雅黑" panose="020B0503020204020204" pitchFamily="34" charset="-122"/>
                <a:ea typeface="微软雅黑" panose="020B0503020204020204" pitchFamily="34" charset="-122"/>
              </a:rPr>
              <a:t>1 </a:t>
            </a:r>
            <a:r>
              <a:rPr lang="zh-CN" altLang="en-US" b="0" i="0" dirty="0">
                <a:solidFill>
                  <a:srgbClr val="212121"/>
                </a:solidFill>
                <a:effectLst/>
                <a:latin typeface="微软雅黑" panose="020B0503020204020204" pitchFamily="34" charset="-122"/>
                <a:ea typeface="微软雅黑" panose="020B0503020204020204" pitchFamily="34" charset="-122"/>
              </a:rPr>
              <a:t>日至 </a:t>
            </a:r>
            <a:r>
              <a:rPr lang="en-US" altLang="zh-CN" b="0" i="0" dirty="0">
                <a:solidFill>
                  <a:srgbClr val="212121"/>
                </a:solidFill>
                <a:effectLst/>
                <a:latin typeface="微软雅黑" panose="020B0503020204020204" pitchFamily="34" charset="-122"/>
                <a:ea typeface="微软雅黑" panose="020B0503020204020204" pitchFamily="34" charset="-122"/>
              </a:rPr>
              <a:t>2016 </a:t>
            </a:r>
            <a:r>
              <a:rPr lang="zh-CN" altLang="en-US" b="0" i="0" dirty="0">
                <a:solidFill>
                  <a:srgbClr val="212121"/>
                </a:solidFill>
                <a:effectLst/>
                <a:latin typeface="微软雅黑" panose="020B0503020204020204" pitchFamily="34" charset="-122"/>
                <a:ea typeface="微软雅黑" panose="020B0503020204020204" pitchFamily="34" charset="-122"/>
              </a:rPr>
              <a:t>年 </a:t>
            </a:r>
            <a:r>
              <a:rPr lang="en-US" altLang="zh-CN" b="0" i="0" dirty="0">
                <a:solidFill>
                  <a:srgbClr val="212121"/>
                </a:solidFill>
                <a:effectLst/>
                <a:latin typeface="微软雅黑" panose="020B0503020204020204" pitchFamily="34" charset="-122"/>
                <a:ea typeface="微软雅黑" panose="020B0503020204020204" pitchFamily="34" charset="-122"/>
              </a:rPr>
              <a:t>12 </a:t>
            </a:r>
            <a:r>
              <a:rPr lang="zh-CN" altLang="en-US" b="0" i="0" dirty="0">
                <a:solidFill>
                  <a:srgbClr val="212121"/>
                </a:solidFill>
                <a:effectLst/>
                <a:latin typeface="微软雅黑" panose="020B0503020204020204" pitchFamily="34" charset="-122"/>
                <a:ea typeface="微软雅黑" panose="020B0503020204020204" pitchFamily="34" charset="-122"/>
              </a:rPr>
              <a:t>月 </a:t>
            </a:r>
            <a:r>
              <a:rPr lang="en-US" altLang="zh-CN" b="0" i="0" dirty="0">
                <a:solidFill>
                  <a:srgbClr val="212121"/>
                </a:solidFill>
                <a:effectLst/>
                <a:latin typeface="微软雅黑" panose="020B0503020204020204" pitchFamily="34" charset="-122"/>
                <a:ea typeface="微软雅黑" panose="020B0503020204020204" pitchFamily="34" charset="-122"/>
              </a:rPr>
              <a:t>31 </a:t>
            </a:r>
            <a:r>
              <a:rPr lang="zh-CN" altLang="en-US" b="0" i="0" dirty="0">
                <a:solidFill>
                  <a:srgbClr val="212121"/>
                </a:solidFill>
                <a:effectLst/>
                <a:latin typeface="微软雅黑" panose="020B0503020204020204" pitchFamily="34" charset="-122"/>
                <a:ea typeface="微软雅黑" panose="020B0503020204020204" pitchFamily="34" charset="-122"/>
              </a:rPr>
              <a:t>日期间由对碳青霉烯类非敏感革兰氏阴性菌引起的菌血症、呼吸机相关性肺炎、医院获得性肺炎或尿脓毒症的</a:t>
            </a:r>
            <a:r>
              <a:rPr lang="en-US" altLang="zh-CN" b="0" i="0" dirty="0">
                <a:solidFill>
                  <a:srgbClr val="212121"/>
                </a:solidFill>
                <a:effectLst/>
                <a:latin typeface="微软雅黑" panose="020B0503020204020204" pitchFamily="34" charset="-122"/>
                <a:ea typeface="微软雅黑" panose="020B0503020204020204" pitchFamily="34" charset="-122"/>
              </a:rPr>
              <a:t>406 </a:t>
            </a:r>
            <a:r>
              <a:rPr lang="zh-CN" altLang="en-US" b="0" i="0" dirty="0">
                <a:solidFill>
                  <a:srgbClr val="212121"/>
                </a:solidFill>
                <a:effectLst/>
                <a:latin typeface="微软雅黑" panose="020B0503020204020204" pitchFamily="34" charset="-122"/>
                <a:ea typeface="微软雅黑" panose="020B0503020204020204" pitchFamily="34" charset="-122"/>
              </a:rPr>
              <a:t>名成人患者，通过计算机生成的按中心分层的排列随机分配 </a:t>
            </a:r>
            <a:r>
              <a:rPr lang="en-US" altLang="zh-CN" b="0" i="0" dirty="0">
                <a:solidFill>
                  <a:srgbClr val="212121"/>
                </a:solidFill>
                <a:effectLst/>
                <a:latin typeface="微软雅黑" panose="020B0503020204020204" pitchFamily="34" charset="-122"/>
                <a:ea typeface="微软雅黑" panose="020B0503020204020204" pitchFamily="34" charset="-122"/>
              </a:rPr>
              <a:t>(1:1)</a:t>
            </a:r>
            <a:r>
              <a:rPr lang="zh-CN" altLang="en-US" b="0" i="0" dirty="0">
                <a:solidFill>
                  <a:srgbClr val="212121"/>
                </a:solidFill>
                <a:effectLst/>
                <a:latin typeface="微软雅黑" panose="020B0503020204020204" pitchFamily="34" charset="-122"/>
                <a:ea typeface="微软雅黑" panose="020B0503020204020204" pitchFamily="34" charset="-122"/>
              </a:rPr>
              <a:t>到两个治疗组，静脉注射多粘菌素（</a:t>
            </a:r>
            <a:r>
              <a:rPr lang="en-US" altLang="zh-CN" b="0" i="0" dirty="0">
                <a:solidFill>
                  <a:srgbClr val="212121"/>
                </a:solidFill>
                <a:effectLst/>
                <a:latin typeface="微软雅黑" panose="020B0503020204020204" pitchFamily="34" charset="-122"/>
                <a:ea typeface="微软雅黑" panose="020B0503020204020204" pitchFamily="34" charset="-122"/>
              </a:rPr>
              <a:t>900 </a:t>
            </a:r>
            <a:r>
              <a:rPr lang="zh-CN" altLang="en-US" b="0" i="0" dirty="0">
                <a:solidFill>
                  <a:srgbClr val="212121"/>
                </a:solidFill>
                <a:effectLst/>
                <a:latin typeface="微软雅黑" panose="020B0503020204020204" pitchFamily="34" charset="-122"/>
                <a:ea typeface="微软雅黑" panose="020B0503020204020204" pitchFamily="34" charset="-122"/>
              </a:rPr>
              <a:t>万单位负荷剂量，然后每天两次 </a:t>
            </a:r>
            <a:r>
              <a:rPr lang="en-US" altLang="zh-CN" b="0" i="0" dirty="0">
                <a:solidFill>
                  <a:srgbClr val="212121"/>
                </a:solidFill>
                <a:effectLst/>
                <a:latin typeface="微软雅黑" panose="020B0503020204020204" pitchFamily="34" charset="-122"/>
                <a:ea typeface="微软雅黑" panose="020B0503020204020204" pitchFamily="34" charset="-122"/>
              </a:rPr>
              <a:t>4·500 </a:t>
            </a:r>
            <a:r>
              <a:rPr lang="zh-CN" altLang="en-US" b="0" i="0" dirty="0">
                <a:solidFill>
                  <a:srgbClr val="212121"/>
                </a:solidFill>
                <a:effectLst/>
                <a:latin typeface="微软雅黑" panose="020B0503020204020204" pitchFamily="34" charset="-122"/>
                <a:ea typeface="微软雅黑" panose="020B0503020204020204" pitchFamily="34" charset="-122"/>
              </a:rPr>
              <a:t>万单位）或多粘菌素与美罗培南（</a:t>
            </a:r>
            <a:r>
              <a:rPr lang="en-US" altLang="zh-CN" b="0" i="0" dirty="0">
                <a:solidFill>
                  <a:srgbClr val="212121"/>
                </a:solidFill>
                <a:effectLst/>
                <a:latin typeface="微软雅黑" panose="020B0503020204020204" pitchFamily="34" charset="-122"/>
                <a:ea typeface="微软雅黑" panose="020B0503020204020204" pitchFamily="34" charset="-122"/>
              </a:rPr>
              <a:t>2- g </a:t>
            </a:r>
            <a:r>
              <a:rPr lang="zh-CN" altLang="en-US" b="0" i="0" dirty="0">
                <a:solidFill>
                  <a:srgbClr val="212121"/>
                </a:solidFill>
                <a:effectLst/>
                <a:latin typeface="微软雅黑" panose="020B0503020204020204" pitchFamily="34" charset="-122"/>
                <a:ea typeface="微软雅黑" panose="020B0503020204020204" pitchFamily="34" charset="-122"/>
              </a:rPr>
              <a:t>每天 </a:t>
            </a:r>
            <a:r>
              <a:rPr lang="en-US" altLang="zh-CN" b="0" i="0" dirty="0">
                <a:solidFill>
                  <a:srgbClr val="212121"/>
                </a:solidFill>
                <a:effectLst/>
                <a:latin typeface="微软雅黑" panose="020B0503020204020204" pitchFamily="34" charset="-122"/>
                <a:ea typeface="微软雅黑" panose="020B0503020204020204" pitchFamily="34" charset="-122"/>
              </a:rPr>
              <a:t>3 </a:t>
            </a:r>
            <a:r>
              <a:rPr lang="zh-CN" altLang="en-US" b="0" i="0" dirty="0">
                <a:solidFill>
                  <a:srgbClr val="212121"/>
                </a:solidFill>
                <a:effectLst/>
                <a:latin typeface="微软雅黑" panose="020B0503020204020204" pitchFamily="34" charset="-122"/>
                <a:ea typeface="微软雅黑" panose="020B0503020204020204" pitchFamily="34" charset="-122"/>
              </a:rPr>
              <a:t>次延长输注）。该试验是开放标签的，采用盲法结果评估。治疗成功定义为生存率、血流动力学稳定性、序贯器官衰竭评估评分改善或稳定、肺炎患者的动脉氧分压与呼出氧分数的比值稳定或改善，菌血症患者的微生物治愈。主要结果是临床失败，定义为在随机分组后 </a:t>
            </a:r>
            <a:r>
              <a:rPr lang="en-US" altLang="zh-CN" b="0" i="0" dirty="0">
                <a:solidFill>
                  <a:srgbClr val="212121"/>
                </a:solidFill>
                <a:effectLst/>
                <a:latin typeface="微软雅黑" panose="020B0503020204020204" pitchFamily="34" charset="-122"/>
                <a:ea typeface="微软雅黑" panose="020B0503020204020204" pitchFamily="34" charset="-122"/>
              </a:rPr>
              <a:t>14 </a:t>
            </a:r>
            <a:r>
              <a:rPr lang="zh-CN" altLang="en-US" b="0" i="0" dirty="0">
                <a:solidFill>
                  <a:srgbClr val="212121"/>
                </a:solidFill>
                <a:effectLst/>
                <a:latin typeface="微软雅黑" panose="020B0503020204020204" pitchFamily="34" charset="-122"/>
                <a:ea typeface="微软雅黑" panose="020B0503020204020204" pitchFamily="34" charset="-122"/>
              </a:rPr>
              <a:t>天未通过意向治疗分析达到所有成功标准。</a:t>
            </a:r>
            <a:endParaRPr lang="en-US" altLang="zh-CN" b="0" i="0" dirty="0">
              <a:solidFill>
                <a:srgbClr val="212121"/>
              </a:solidFill>
              <a:effectLst/>
              <a:latin typeface="微软雅黑" panose="020B0503020204020204" pitchFamily="34" charset="-122"/>
              <a:ea typeface="微软雅黑" panose="020B0503020204020204" pitchFamily="34" charset="-122"/>
            </a:endParaRPr>
          </a:p>
          <a:p>
            <a:endParaRPr lang="en-US" altLang="zh-CN" b="0" i="0" dirty="0">
              <a:solidFill>
                <a:srgbClr val="212121"/>
              </a:solidFill>
              <a:effectLst/>
              <a:latin typeface="微软雅黑" panose="020B0503020204020204" pitchFamily="34" charset="-122"/>
              <a:ea typeface="微软雅黑" panose="020B0503020204020204" pitchFamily="34" charset="-122"/>
            </a:endParaRPr>
          </a:p>
          <a:p>
            <a:pPr marL="171450" indent="-171450">
              <a:buFont typeface="Arial" panose="02080604020202020204" pitchFamily="34" charset="0"/>
              <a:buChar char="•"/>
            </a:pPr>
            <a:r>
              <a:rPr lang="zh-CN" altLang="en-US" b="0" i="0" dirty="0">
                <a:solidFill>
                  <a:srgbClr val="212121"/>
                </a:solidFill>
                <a:effectLst/>
                <a:latin typeface="微软雅黑" panose="020B0503020204020204" pitchFamily="34" charset="-122"/>
                <a:ea typeface="微软雅黑" panose="020B0503020204020204" pitchFamily="34" charset="-122"/>
              </a:rPr>
              <a:t>随机分组后</a:t>
            </a:r>
            <a:r>
              <a:rPr lang="en-US" altLang="zh-CN" b="0" i="0" dirty="0">
                <a:solidFill>
                  <a:srgbClr val="212121"/>
                </a:solidFill>
                <a:effectLst/>
                <a:latin typeface="微软雅黑" panose="020B0503020204020204" pitchFamily="34" charset="-122"/>
                <a:ea typeface="微软雅黑" panose="020B0503020204020204" pitchFamily="34" charset="-122"/>
              </a:rPr>
              <a:t>14 </a:t>
            </a:r>
            <a:r>
              <a:rPr lang="zh-CN" altLang="en-US" b="0" i="0" dirty="0">
                <a:solidFill>
                  <a:srgbClr val="212121"/>
                </a:solidFill>
                <a:effectLst/>
                <a:latin typeface="微软雅黑" panose="020B0503020204020204" pitchFamily="34" charset="-122"/>
                <a:ea typeface="微软雅黑" panose="020B0503020204020204" pitchFamily="34" charset="-122"/>
              </a:rPr>
              <a:t>天，多粘菌素联合治疗 </a:t>
            </a:r>
            <a:r>
              <a:rPr lang="en-US" altLang="zh-CN" b="0" i="0" dirty="0">
                <a:solidFill>
                  <a:srgbClr val="212121"/>
                </a:solidFill>
                <a:effectLst/>
                <a:latin typeface="微软雅黑" panose="020B0503020204020204" pitchFamily="34" charset="-122"/>
                <a:ea typeface="微软雅黑" panose="020B0503020204020204" pitchFamily="34" charset="-122"/>
              </a:rPr>
              <a:t>(152/208, 73%) </a:t>
            </a:r>
            <a:r>
              <a:rPr lang="zh-CN" altLang="en-US" b="0" i="0" dirty="0">
                <a:solidFill>
                  <a:srgbClr val="212121"/>
                </a:solidFill>
                <a:effectLst/>
                <a:latin typeface="微软雅黑" panose="020B0503020204020204" pitchFamily="34" charset="-122"/>
                <a:ea typeface="微软雅黑" panose="020B0503020204020204" pitchFamily="34" charset="-122"/>
              </a:rPr>
              <a:t>的临床失败率和单药治疗 </a:t>
            </a:r>
            <a:r>
              <a:rPr lang="en-US" altLang="zh-CN" b="0" i="0" dirty="0">
                <a:solidFill>
                  <a:srgbClr val="212121"/>
                </a:solidFill>
                <a:effectLst/>
                <a:latin typeface="微软雅黑" panose="020B0503020204020204" pitchFamily="34" charset="-122"/>
                <a:ea typeface="微软雅黑" panose="020B0503020204020204" pitchFamily="34" charset="-122"/>
              </a:rPr>
              <a:t>(156/198, 79%) </a:t>
            </a:r>
            <a:r>
              <a:rPr lang="zh-CN" altLang="en-US" b="0" i="0" dirty="0">
                <a:solidFill>
                  <a:srgbClr val="212121"/>
                </a:solidFill>
                <a:effectLst/>
                <a:latin typeface="微软雅黑" panose="020B0503020204020204" pitchFamily="34" charset="-122"/>
                <a:ea typeface="微软雅黑" panose="020B0503020204020204" pitchFamily="34" charset="-122"/>
              </a:rPr>
              <a:t>无显着差异（风险差异 </a:t>
            </a:r>
            <a:r>
              <a:rPr lang="en-US" altLang="zh-CN" b="0" i="0" dirty="0">
                <a:solidFill>
                  <a:srgbClr val="212121"/>
                </a:solidFill>
                <a:effectLst/>
                <a:latin typeface="微软雅黑" panose="020B0503020204020204" pitchFamily="34" charset="-122"/>
                <a:ea typeface="微软雅黑" panose="020B0503020204020204" pitchFamily="34" charset="-122"/>
              </a:rPr>
              <a:t>-5·7%</a:t>
            </a:r>
            <a:r>
              <a:rPr lang="zh-CN" altLang="en-US" b="0" i="0" dirty="0">
                <a:solidFill>
                  <a:srgbClr val="212121"/>
                </a:solidFill>
                <a:effectLst/>
                <a:latin typeface="微软雅黑" panose="020B0503020204020204" pitchFamily="34" charset="-122"/>
                <a:ea typeface="微软雅黑" panose="020B0503020204020204" pitchFamily="34" charset="-122"/>
              </a:rPr>
              <a:t>，</a:t>
            </a:r>
            <a:r>
              <a:rPr lang="en-US" altLang="zh-CN" b="0" i="0" dirty="0">
                <a:solidFill>
                  <a:srgbClr val="212121"/>
                </a:solidFill>
                <a:effectLst/>
                <a:latin typeface="微软雅黑" panose="020B0503020204020204" pitchFamily="34" charset="-122"/>
                <a:ea typeface="微软雅黑" panose="020B0503020204020204" pitchFamily="34" charset="-122"/>
              </a:rPr>
              <a:t>95% CI -13· 9 </a:t>
            </a:r>
            <a:r>
              <a:rPr lang="zh-CN" altLang="en-US" b="0" i="0" dirty="0">
                <a:solidFill>
                  <a:srgbClr val="212121"/>
                </a:solidFill>
                <a:effectLst/>
                <a:latin typeface="微软雅黑" panose="020B0503020204020204" pitchFamily="34" charset="-122"/>
                <a:ea typeface="微软雅黑" panose="020B0503020204020204" pitchFamily="34" charset="-122"/>
              </a:rPr>
              <a:t>到 </a:t>
            </a:r>
            <a:r>
              <a:rPr lang="en-US" altLang="zh-CN" b="0" i="0" dirty="0">
                <a:solidFill>
                  <a:srgbClr val="212121"/>
                </a:solidFill>
                <a:effectLst/>
                <a:latin typeface="微软雅黑" panose="020B0503020204020204" pitchFamily="34" charset="-122"/>
                <a:ea typeface="微软雅黑" panose="020B0503020204020204" pitchFamily="34" charset="-122"/>
              </a:rPr>
              <a:t>2·4</a:t>
            </a:r>
            <a:r>
              <a:rPr lang="zh-CN" altLang="en-US" b="0" i="0" dirty="0">
                <a:solidFill>
                  <a:srgbClr val="212121"/>
                </a:solidFill>
                <a:effectLst/>
                <a:latin typeface="微软雅黑" panose="020B0503020204020204" pitchFamily="34" charset="-122"/>
                <a:ea typeface="微软雅黑" panose="020B0503020204020204" pitchFamily="34" charset="-122"/>
              </a:rPr>
              <a:t>；风险比 </a:t>
            </a:r>
            <a:r>
              <a:rPr lang="en-US" altLang="zh-CN" b="0" i="0" dirty="0">
                <a:solidFill>
                  <a:srgbClr val="212121"/>
                </a:solidFill>
                <a:effectLst/>
                <a:latin typeface="微软雅黑" panose="020B0503020204020204" pitchFamily="34" charset="-122"/>
                <a:ea typeface="微软雅黑" panose="020B0503020204020204" pitchFamily="34" charset="-122"/>
              </a:rPr>
              <a:t>[RR] 0·93, 95% CI 0·83-1·03)</a:t>
            </a:r>
            <a:r>
              <a:rPr lang="zh-CN" altLang="en-US" b="0" i="0" dirty="0">
                <a:solidFill>
                  <a:srgbClr val="212121"/>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E4841D5E-5D9F-43A0-B6FF-A67688087AA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emf"/><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microsoft.com/office/2007/relationships/hdphoto" Target="../media/image14.wdp"/><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image10.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pic>
        <p:nvPicPr>
          <p:cNvPr id="653" name="图片 652"/>
          <p:cNvPicPr>
            <a:picLocks noChangeAspect="1"/>
          </p:cNvPicPr>
          <p:nvPr userDrawn="1"/>
        </p:nvPicPr>
        <p:blipFill>
          <a:blip r:embed="rId2">
            <a:extLst>
              <a:ext uri="{BEBA8EAE-BF5A-486C-A8C5-ECC9F3942E4B}">
                <a14:imgProps xmlns:a14="http://schemas.microsoft.com/office/drawing/2010/main">
                  <a14:imgLayer r:embed="rId3">
                    <a14:imgEffect>
                      <a14:backgroundRemoval t="815" b="99049" l="7470" r="78811">
                        <a14:foregroundMark x1="11890" y1="33016" x2="21494" y2="55435"/>
                        <a14:foregroundMark x1="21494" y1="55435" x2="21418" y2="55435"/>
                        <a14:foregroundMark x1="12348" y1="41984" x2="22561" y2="66848"/>
                        <a14:foregroundMark x1="24238" y1="21467" x2="34604" y2="4620"/>
                        <a14:foregroundMark x1="34604" y1="4620" x2="34680" y2="4348"/>
                        <a14:foregroundMark x1="72866" y1="26766" x2="77210" y2="20380"/>
                        <a14:foregroundMark x1="72485" y1="29484" x2="75762" y2="19973"/>
                        <a14:foregroundMark x1="70579" y1="94973" x2="78887" y2="78397"/>
                        <a14:foregroundMark x1="7470" y1="36005" x2="10518" y2="43478"/>
                        <a14:foregroundMark x1="61204" y1="951" x2="61738" y2="5163"/>
                        <a14:foregroundMark x1="37043" y1="1902" x2="41387" y2="815"/>
                        <a14:foregroundMark x1="63491" y1="99049" x2="68902" y2="99049"/>
                        <a14:foregroundMark x1="59223" y1="1495" x2="60442" y2="4620"/>
                        <a14:foregroundMark x1="77210" y1="14674" x2="77744" y2="16304"/>
                        <a14:foregroundMark x1="76829" y1="14810" x2="77363" y2="15353"/>
                        <a14:backgroundMark x1="42835" y1="19565" x2="42835" y2="19565"/>
                        <a14:backgroundMark x1="71037" y1="48913" x2="71037" y2="48913"/>
                        <a14:backgroundMark x1="63948" y1="57880" x2="72180" y2="53804"/>
                        <a14:backgroundMark x1="55640" y1="69701" x2="74924" y2="52853"/>
                        <a14:backgroundMark x1="55183" y1="75000" x2="68902" y2="45652"/>
                        <a14:backgroundMark x1="50229" y1="88315" x2="67759" y2="65217"/>
                        <a14:backgroundMark x1="67759" y1="65217" x2="67759" y2="65217"/>
                        <a14:backgroundMark x1="36052" y1="28125" x2="46875" y2="8152"/>
                        <a14:backgroundMark x1="40244" y1="25272" x2="55335" y2="13587"/>
                        <a14:backgroundMark x1="41082" y1="2174" x2="41387" y2="136"/>
                      </a14:backgroundRemoval>
                    </a14:imgEffect>
                  </a14:imgLayer>
                </a14:imgProps>
              </a:ext>
              <a:ext uri="{28A0092B-C50C-407E-A947-70E740481C1C}">
                <a14:useLocalDpi xmlns:a14="http://schemas.microsoft.com/office/drawing/2010/main" val="0"/>
              </a:ext>
            </a:extLst>
          </a:blip>
          <a:srcRect l="22343" r="22343"/>
          <a:stretch>
            <a:fillRect/>
          </a:stretch>
        </p:blipFill>
        <p:spPr>
          <a:xfrm>
            <a:off x="5338917" y="88491"/>
            <a:ext cx="6853084" cy="6950251"/>
          </a:xfrm>
          <a:prstGeom prst="rect">
            <a:avLst/>
          </a:prstGeom>
        </p:spPr>
      </p:pic>
      <p:sp>
        <p:nvSpPr>
          <p:cNvPr id="654" name="任意多边形: 形状 653"/>
          <p:cNvSpPr/>
          <p:nvPr userDrawn="1"/>
        </p:nvSpPr>
        <p:spPr>
          <a:xfrm flipH="1">
            <a:off x="-1871" y="0"/>
            <a:ext cx="6338623" cy="6858000"/>
          </a:xfrm>
          <a:custGeom>
            <a:avLst/>
            <a:gdLst>
              <a:gd name="connsiteX0" fmla="*/ 0 w 6323937"/>
              <a:gd name="connsiteY0" fmla="*/ 0 h 6858000"/>
              <a:gd name="connsiteX1" fmla="*/ 6323937 w 6323937"/>
              <a:gd name="connsiteY1" fmla="*/ 0 h 6858000"/>
              <a:gd name="connsiteX2" fmla="*/ 6323937 w 6323937"/>
              <a:gd name="connsiteY2" fmla="*/ 6858000 h 6858000"/>
              <a:gd name="connsiteX3" fmla="*/ 0 w 6323937"/>
              <a:gd name="connsiteY3" fmla="*/ 6858000 h 6858000"/>
              <a:gd name="connsiteX4" fmla="*/ 0 w 6323937"/>
              <a:gd name="connsiteY4" fmla="*/ 0 h 6858000"/>
              <a:gd name="connsiteX0-1" fmla="*/ 0 w 6323937"/>
              <a:gd name="connsiteY0-2" fmla="*/ 0 h 6858000"/>
              <a:gd name="connsiteX1-3" fmla="*/ 6323937 w 6323937"/>
              <a:gd name="connsiteY1-4" fmla="*/ 0 h 6858000"/>
              <a:gd name="connsiteX2-5" fmla="*/ 6323937 w 6323937"/>
              <a:gd name="connsiteY2-6" fmla="*/ 6858000 h 6858000"/>
              <a:gd name="connsiteX3-7" fmla="*/ 0 w 6323937"/>
              <a:gd name="connsiteY3-8" fmla="*/ 6858000 h 6858000"/>
              <a:gd name="connsiteX4-9" fmla="*/ 0 w 6323937"/>
              <a:gd name="connsiteY4-10" fmla="*/ 0 h 6858000"/>
              <a:gd name="connsiteX0-11" fmla="*/ 0 w 6323937"/>
              <a:gd name="connsiteY0-12" fmla="*/ 0 h 6858000"/>
              <a:gd name="connsiteX1-13" fmla="*/ 6323937 w 6323937"/>
              <a:gd name="connsiteY1-14" fmla="*/ 0 h 6858000"/>
              <a:gd name="connsiteX2-15" fmla="*/ 6323937 w 6323937"/>
              <a:gd name="connsiteY2-16" fmla="*/ 6858000 h 6858000"/>
              <a:gd name="connsiteX3-17" fmla="*/ 0 w 6323937"/>
              <a:gd name="connsiteY3-18" fmla="*/ 6858000 h 6858000"/>
              <a:gd name="connsiteX4-19" fmla="*/ 0 w 6323937"/>
              <a:gd name="connsiteY4-20" fmla="*/ 0 h 6858000"/>
              <a:gd name="connsiteX0-21" fmla="*/ 0 w 6323937"/>
              <a:gd name="connsiteY0-22" fmla="*/ 0 h 6858000"/>
              <a:gd name="connsiteX1-23" fmla="*/ 6323937 w 6323937"/>
              <a:gd name="connsiteY1-24" fmla="*/ 0 h 6858000"/>
              <a:gd name="connsiteX2-25" fmla="*/ 6323937 w 6323937"/>
              <a:gd name="connsiteY2-26" fmla="*/ 6858000 h 6858000"/>
              <a:gd name="connsiteX3-27" fmla="*/ 0 w 6323937"/>
              <a:gd name="connsiteY3-28" fmla="*/ 6858000 h 6858000"/>
              <a:gd name="connsiteX4-29" fmla="*/ 0 w 6323937"/>
              <a:gd name="connsiteY4-30" fmla="*/ 0 h 6858000"/>
              <a:gd name="connsiteX0-31" fmla="*/ 4563 w 6328500"/>
              <a:gd name="connsiteY0-32" fmla="*/ 0 h 6858000"/>
              <a:gd name="connsiteX1-33" fmla="*/ 6328500 w 6328500"/>
              <a:gd name="connsiteY1-34" fmla="*/ 0 h 6858000"/>
              <a:gd name="connsiteX2-35" fmla="*/ 6328500 w 6328500"/>
              <a:gd name="connsiteY2-36" fmla="*/ 6858000 h 6858000"/>
              <a:gd name="connsiteX3-37" fmla="*/ 4563 w 6328500"/>
              <a:gd name="connsiteY3-38" fmla="*/ 6858000 h 6858000"/>
              <a:gd name="connsiteX4-39" fmla="*/ 4563 w 6328500"/>
              <a:gd name="connsiteY4-40" fmla="*/ 0 h 6858000"/>
              <a:gd name="connsiteX0-41" fmla="*/ 14686 w 6338623"/>
              <a:gd name="connsiteY0-42" fmla="*/ 0 h 6858000"/>
              <a:gd name="connsiteX1-43" fmla="*/ 6338623 w 6338623"/>
              <a:gd name="connsiteY1-44" fmla="*/ 0 h 6858000"/>
              <a:gd name="connsiteX2-45" fmla="*/ 6338623 w 6338623"/>
              <a:gd name="connsiteY2-46" fmla="*/ 6858000 h 6858000"/>
              <a:gd name="connsiteX3-47" fmla="*/ 14686 w 6338623"/>
              <a:gd name="connsiteY3-48" fmla="*/ 6858000 h 6858000"/>
              <a:gd name="connsiteX4-49" fmla="*/ 14686 w 6338623"/>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8623" h="6858000">
                <a:moveTo>
                  <a:pt x="14686" y="0"/>
                </a:moveTo>
                <a:lnTo>
                  <a:pt x="6338623" y="0"/>
                </a:lnTo>
                <a:lnTo>
                  <a:pt x="6338623" y="6858000"/>
                </a:lnTo>
                <a:lnTo>
                  <a:pt x="14686" y="6858000"/>
                </a:lnTo>
                <a:cubicBezTo>
                  <a:pt x="1883243" y="4460682"/>
                  <a:pt x="-192048" y="3876262"/>
                  <a:pt x="14686" y="0"/>
                </a:cubicBezTo>
                <a:close/>
              </a:path>
            </a:pathLst>
          </a:cu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cs typeface="Calibri" panose="020F0502020204030204" pitchFamily="34" charset="0"/>
            </a:endParaRPr>
          </a:p>
        </p:txBody>
      </p:sp>
      <p:grpSp>
        <p:nvGrpSpPr>
          <p:cNvPr id="662" name="组合 661"/>
          <p:cNvGrpSpPr/>
          <p:nvPr userDrawn="1"/>
        </p:nvGrpSpPr>
        <p:grpSpPr>
          <a:xfrm>
            <a:off x="-1381958" y="-263"/>
            <a:ext cx="7477958" cy="6990927"/>
            <a:chOff x="266598" y="970107"/>
            <a:chExt cx="7477958" cy="6990927"/>
          </a:xfrm>
          <a:noFill/>
        </p:grpSpPr>
        <p:sp>
          <p:nvSpPr>
            <p:cNvPr id="663" name="十字形 662"/>
            <p:cNvSpPr/>
            <p:nvPr/>
          </p:nvSpPr>
          <p:spPr>
            <a:xfrm>
              <a:off x="266598"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4" name="十字形 663"/>
            <p:cNvSpPr/>
            <p:nvPr/>
          </p:nvSpPr>
          <p:spPr>
            <a:xfrm>
              <a:off x="570485"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5" name="十字形 664"/>
            <p:cNvSpPr/>
            <p:nvPr/>
          </p:nvSpPr>
          <p:spPr>
            <a:xfrm>
              <a:off x="874372"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6" name="十字形 665"/>
            <p:cNvSpPr/>
            <p:nvPr/>
          </p:nvSpPr>
          <p:spPr>
            <a:xfrm>
              <a:off x="117826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7" name="十字形 666"/>
            <p:cNvSpPr/>
            <p:nvPr/>
          </p:nvSpPr>
          <p:spPr>
            <a:xfrm>
              <a:off x="148214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8" name="十字形 667"/>
            <p:cNvSpPr/>
            <p:nvPr/>
          </p:nvSpPr>
          <p:spPr>
            <a:xfrm>
              <a:off x="178603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9" name="十字形 668"/>
            <p:cNvSpPr/>
            <p:nvPr/>
          </p:nvSpPr>
          <p:spPr>
            <a:xfrm>
              <a:off x="2089921"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0" name="十字形 669"/>
            <p:cNvSpPr/>
            <p:nvPr/>
          </p:nvSpPr>
          <p:spPr>
            <a:xfrm>
              <a:off x="2393808"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1" name="十字形 670"/>
            <p:cNvSpPr/>
            <p:nvPr/>
          </p:nvSpPr>
          <p:spPr>
            <a:xfrm>
              <a:off x="269769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2" name="十字形 671"/>
            <p:cNvSpPr/>
            <p:nvPr/>
          </p:nvSpPr>
          <p:spPr>
            <a:xfrm>
              <a:off x="3001583"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3" name="十字形 672"/>
            <p:cNvSpPr/>
            <p:nvPr/>
          </p:nvSpPr>
          <p:spPr>
            <a:xfrm>
              <a:off x="330547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4" name="十字形 673"/>
            <p:cNvSpPr/>
            <p:nvPr/>
          </p:nvSpPr>
          <p:spPr>
            <a:xfrm>
              <a:off x="360935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5" name="十字形 674"/>
            <p:cNvSpPr/>
            <p:nvPr/>
          </p:nvSpPr>
          <p:spPr>
            <a:xfrm>
              <a:off x="391324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6" name="十字形 675"/>
            <p:cNvSpPr/>
            <p:nvPr/>
          </p:nvSpPr>
          <p:spPr>
            <a:xfrm>
              <a:off x="4217131"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7" name="十字形 676"/>
            <p:cNvSpPr/>
            <p:nvPr/>
          </p:nvSpPr>
          <p:spPr>
            <a:xfrm>
              <a:off x="4521019"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8" name="十字形 677"/>
            <p:cNvSpPr/>
            <p:nvPr/>
          </p:nvSpPr>
          <p:spPr>
            <a:xfrm>
              <a:off x="482490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9" name="十字形 678"/>
            <p:cNvSpPr/>
            <p:nvPr/>
          </p:nvSpPr>
          <p:spPr>
            <a:xfrm>
              <a:off x="5128793"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0" name="十字形 679"/>
            <p:cNvSpPr/>
            <p:nvPr/>
          </p:nvSpPr>
          <p:spPr>
            <a:xfrm>
              <a:off x="543268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1" name="十字形 680"/>
            <p:cNvSpPr/>
            <p:nvPr/>
          </p:nvSpPr>
          <p:spPr>
            <a:xfrm>
              <a:off x="573656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2" name="十字形 681"/>
            <p:cNvSpPr/>
            <p:nvPr/>
          </p:nvSpPr>
          <p:spPr>
            <a:xfrm>
              <a:off x="6040455"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3" name="十字形 682"/>
            <p:cNvSpPr/>
            <p:nvPr/>
          </p:nvSpPr>
          <p:spPr>
            <a:xfrm>
              <a:off x="6344342"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4" name="十字形 683"/>
            <p:cNvSpPr/>
            <p:nvPr/>
          </p:nvSpPr>
          <p:spPr>
            <a:xfrm>
              <a:off x="6648229"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5" name="十字形 684"/>
            <p:cNvSpPr/>
            <p:nvPr/>
          </p:nvSpPr>
          <p:spPr>
            <a:xfrm>
              <a:off x="695211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6" name="十字形 685"/>
            <p:cNvSpPr/>
            <p:nvPr/>
          </p:nvSpPr>
          <p:spPr>
            <a:xfrm>
              <a:off x="725600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7" name="十字形 686"/>
            <p:cNvSpPr/>
            <p:nvPr/>
          </p:nvSpPr>
          <p:spPr>
            <a:xfrm>
              <a:off x="755989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8" name="十字形 687"/>
            <p:cNvSpPr/>
            <p:nvPr/>
          </p:nvSpPr>
          <p:spPr>
            <a:xfrm>
              <a:off x="266598"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9" name="十字形 688"/>
            <p:cNvSpPr/>
            <p:nvPr/>
          </p:nvSpPr>
          <p:spPr>
            <a:xfrm>
              <a:off x="570485"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0" name="十字形 689"/>
            <p:cNvSpPr/>
            <p:nvPr/>
          </p:nvSpPr>
          <p:spPr>
            <a:xfrm>
              <a:off x="874372"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1" name="十字形 690"/>
            <p:cNvSpPr/>
            <p:nvPr/>
          </p:nvSpPr>
          <p:spPr>
            <a:xfrm>
              <a:off x="117826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2" name="十字形 691"/>
            <p:cNvSpPr/>
            <p:nvPr/>
          </p:nvSpPr>
          <p:spPr>
            <a:xfrm>
              <a:off x="148214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3" name="十字形 692"/>
            <p:cNvSpPr/>
            <p:nvPr/>
          </p:nvSpPr>
          <p:spPr>
            <a:xfrm>
              <a:off x="178603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4" name="十字形 693"/>
            <p:cNvSpPr/>
            <p:nvPr/>
          </p:nvSpPr>
          <p:spPr>
            <a:xfrm>
              <a:off x="2089921"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5" name="十字形 694"/>
            <p:cNvSpPr/>
            <p:nvPr/>
          </p:nvSpPr>
          <p:spPr>
            <a:xfrm>
              <a:off x="2393808"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6" name="十字形 695"/>
            <p:cNvSpPr/>
            <p:nvPr/>
          </p:nvSpPr>
          <p:spPr>
            <a:xfrm>
              <a:off x="269769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7" name="十字形 696"/>
            <p:cNvSpPr/>
            <p:nvPr/>
          </p:nvSpPr>
          <p:spPr>
            <a:xfrm>
              <a:off x="3001583"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8" name="十字形 697"/>
            <p:cNvSpPr/>
            <p:nvPr/>
          </p:nvSpPr>
          <p:spPr>
            <a:xfrm>
              <a:off x="330547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9" name="十字形 698"/>
            <p:cNvSpPr/>
            <p:nvPr/>
          </p:nvSpPr>
          <p:spPr>
            <a:xfrm>
              <a:off x="360935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0" name="十字形 699"/>
            <p:cNvSpPr/>
            <p:nvPr/>
          </p:nvSpPr>
          <p:spPr>
            <a:xfrm>
              <a:off x="391324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1" name="十字形 700"/>
            <p:cNvSpPr/>
            <p:nvPr/>
          </p:nvSpPr>
          <p:spPr>
            <a:xfrm>
              <a:off x="4217131"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2" name="十字形 701"/>
            <p:cNvSpPr/>
            <p:nvPr/>
          </p:nvSpPr>
          <p:spPr>
            <a:xfrm>
              <a:off x="4521019"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3" name="十字形 702"/>
            <p:cNvSpPr/>
            <p:nvPr/>
          </p:nvSpPr>
          <p:spPr>
            <a:xfrm>
              <a:off x="482490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4" name="十字形 703"/>
            <p:cNvSpPr/>
            <p:nvPr/>
          </p:nvSpPr>
          <p:spPr>
            <a:xfrm>
              <a:off x="5128793"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5" name="十字形 704"/>
            <p:cNvSpPr/>
            <p:nvPr/>
          </p:nvSpPr>
          <p:spPr>
            <a:xfrm>
              <a:off x="543268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6" name="十字形 705"/>
            <p:cNvSpPr/>
            <p:nvPr/>
          </p:nvSpPr>
          <p:spPr>
            <a:xfrm>
              <a:off x="573656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7" name="十字形 706"/>
            <p:cNvSpPr/>
            <p:nvPr/>
          </p:nvSpPr>
          <p:spPr>
            <a:xfrm>
              <a:off x="6040455"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8" name="十字形 707"/>
            <p:cNvSpPr/>
            <p:nvPr/>
          </p:nvSpPr>
          <p:spPr>
            <a:xfrm>
              <a:off x="6344342"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9" name="十字形 708"/>
            <p:cNvSpPr/>
            <p:nvPr/>
          </p:nvSpPr>
          <p:spPr>
            <a:xfrm>
              <a:off x="6648229"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0" name="十字形 709"/>
            <p:cNvSpPr/>
            <p:nvPr/>
          </p:nvSpPr>
          <p:spPr>
            <a:xfrm>
              <a:off x="695211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1" name="十字形 710"/>
            <p:cNvSpPr/>
            <p:nvPr/>
          </p:nvSpPr>
          <p:spPr>
            <a:xfrm>
              <a:off x="725600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2" name="十字形 711"/>
            <p:cNvSpPr/>
            <p:nvPr/>
          </p:nvSpPr>
          <p:spPr>
            <a:xfrm>
              <a:off x="755989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3" name="十字形 712"/>
            <p:cNvSpPr/>
            <p:nvPr/>
          </p:nvSpPr>
          <p:spPr>
            <a:xfrm>
              <a:off x="266598"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4" name="十字形 713"/>
            <p:cNvSpPr/>
            <p:nvPr/>
          </p:nvSpPr>
          <p:spPr>
            <a:xfrm>
              <a:off x="570485"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5" name="十字形 714"/>
            <p:cNvSpPr/>
            <p:nvPr/>
          </p:nvSpPr>
          <p:spPr>
            <a:xfrm>
              <a:off x="874372"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6" name="十字形 715"/>
            <p:cNvSpPr/>
            <p:nvPr/>
          </p:nvSpPr>
          <p:spPr>
            <a:xfrm>
              <a:off x="117826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7" name="十字形 716"/>
            <p:cNvSpPr/>
            <p:nvPr/>
          </p:nvSpPr>
          <p:spPr>
            <a:xfrm>
              <a:off x="148214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8" name="十字形 717"/>
            <p:cNvSpPr/>
            <p:nvPr/>
          </p:nvSpPr>
          <p:spPr>
            <a:xfrm>
              <a:off x="178603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9" name="十字形 718"/>
            <p:cNvSpPr/>
            <p:nvPr/>
          </p:nvSpPr>
          <p:spPr>
            <a:xfrm>
              <a:off x="2089921"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0" name="十字形 719"/>
            <p:cNvSpPr/>
            <p:nvPr/>
          </p:nvSpPr>
          <p:spPr>
            <a:xfrm>
              <a:off x="2393808"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1" name="十字形 720"/>
            <p:cNvSpPr/>
            <p:nvPr/>
          </p:nvSpPr>
          <p:spPr>
            <a:xfrm>
              <a:off x="269769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2" name="十字形 721"/>
            <p:cNvSpPr/>
            <p:nvPr/>
          </p:nvSpPr>
          <p:spPr>
            <a:xfrm>
              <a:off x="3001583"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3" name="十字形 722"/>
            <p:cNvSpPr/>
            <p:nvPr/>
          </p:nvSpPr>
          <p:spPr>
            <a:xfrm>
              <a:off x="330547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4" name="十字形 723"/>
            <p:cNvSpPr/>
            <p:nvPr/>
          </p:nvSpPr>
          <p:spPr>
            <a:xfrm>
              <a:off x="360935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5" name="十字形 724"/>
            <p:cNvSpPr/>
            <p:nvPr/>
          </p:nvSpPr>
          <p:spPr>
            <a:xfrm>
              <a:off x="391324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6" name="十字形 725"/>
            <p:cNvSpPr/>
            <p:nvPr/>
          </p:nvSpPr>
          <p:spPr>
            <a:xfrm>
              <a:off x="4217131"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7" name="十字形 726"/>
            <p:cNvSpPr/>
            <p:nvPr/>
          </p:nvSpPr>
          <p:spPr>
            <a:xfrm>
              <a:off x="4521019"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8" name="十字形 727"/>
            <p:cNvSpPr/>
            <p:nvPr/>
          </p:nvSpPr>
          <p:spPr>
            <a:xfrm>
              <a:off x="482490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9" name="十字形 728"/>
            <p:cNvSpPr/>
            <p:nvPr/>
          </p:nvSpPr>
          <p:spPr>
            <a:xfrm>
              <a:off x="5128793"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0" name="十字形 729"/>
            <p:cNvSpPr/>
            <p:nvPr/>
          </p:nvSpPr>
          <p:spPr>
            <a:xfrm>
              <a:off x="543268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1" name="十字形 730"/>
            <p:cNvSpPr/>
            <p:nvPr/>
          </p:nvSpPr>
          <p:spPr>
            <a:xfrm>
              <a:off x="573656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2" name="十字形 731"/>
            <p:cNvSpPr/>
            <p:nvPr/>
          </p:nvSpPr>
          <p:spPr>
            <a:xfrm>
              <a:off x="6040455"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3" name="十字形 732"/>
            <p:cNvSpPr/>
            <p:nvPr/>
          </p:nvSpPr>
          <p:spPr>
            <a:xfrm>
              <a:off x="6344342"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4" name="十字形 733"/>
            <p:cNvSpPr/>
            <p:nvPr/>
          </p:nvSpPr>
          <p:spPr>
            <a:xfrm>
              <a:off x="6648229"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5" name="十字形 734"/>
            <p:cNvSpPr/>
            <p:nvPr/>
          </p:nvSpPr>
          <p:spPr>
            <a:xfrm>
              <a:off x="695211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6" name="十字形 735"/>
            <p:cNvSpPr/>
            <p:nvPr/>
          </p:nvSpPr>
          <p:spPr>
            <a:xfrm>
              <a:off x="725600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7" name="十字形 736"/>
            <p:cNvSpPr/>
            <p:nvPr/>
          </p:nvSpPr>
          <p:spPr>
            <a:xfrm>
              <a:off x="755989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8" name="十字形 737"/>
            <p:cNvSpPr/>
            <p:nvPr/>
          </p:nvSpPr>
          <p:spPr>
            <a:xfrm>
              <a:off x="266598"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9" name="十字形 738"/>
            <p:cNvSpPr/>
            <p:nvPr/>
          </p:nvSpPr>
          <p:spPr>
            <a:xfrm>
              <a:off x="570485"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0" name="十字形 739"/>
            <p:cNvSpPr/>
            <p:nvPr/>
          </p:nvSpPr>
          <p:spPr>
            <a:xfrm>
              <a:off x="874372"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1" name="十字形 740"/>
            <p:cNvSpPr/>
            <p:nvPr/>
          </p:nvSpPr>
          <p:spPr>
            <a:xfrm>
              <a:off x="117826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2" name="十字形 741"/>
            <p:cNvSpPr/>
            <p:nvPr/>
          </p:nvSpPr>
          <p:spPr>
            <a:xfrm>
              <a:off x="148214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3" name="十字形 742"/>
            <p:cNvSpPr/>
            <p:nvPr/>
          </p:nvSpPr>
          <p:spPr>
            <a:xfrm>
              <a:off x="178603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4" name="十字形 743"/>
            <p:cNvSpPr/>
            <p:nvPr/>
          </p:nvSpPr>
          <p:spPr>
            <a:xfrm>
              <a:off x="2089921"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5" name="十字形 744"/>
            <p:cNvSpPr/>
            <p:nvPr/>
          </p:nvSpPr>
          <p:spPr>
            <a:xfrm>
              <a:off x="2393808"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6" name="十字形 745"/>
            <p:cNvSpPr/>
            <p:nvPr/>
          </p:nvSpPr>
          <p:spPr>
            <a:xfrm>
              <a:off x="269769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7" name="十字形 746"/>
            <p:cNvSpPr/>
            <p:nvPr/>
          </p:nvSpPr>
          <p:spPr>
            <a:xfrm>
              <a:off x="3001583"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8" name="十字形 747"/>
            <p:cNvSpPr/>
            <p:nvPr/>
          </p:nvSpPr>
          <p:spPr>
            <a:xfrm>
              <a:off x="330547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9" name="十字形 748"/>
            <p:cNvSpPr/>
            <p:nvPr/>
          </p:nvSpPr>
          <p:spPr>
            <a:xfrm>
              <a:off x="360935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0" name="十字形 749"/>
            <p:cNvSpPr/>
            <p:nvPr/>
          </p:nvSpPr>
          <p:spPr>
            <a:xfrm>
              <a:off x="391324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1" name="十字形 750"/>
            <p:cNvSpPr/>
            <p:nvPr/>
          </p:nvSpPr>
          <p:spPr>
            <a:xfrm>
              <a:off x="4217131"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2" name="十字形 751"/>
            <p:cNvSpPr/>
            <p:nvPr/>
          </p:nvSpPr>
          <p:spPr>
            <a:xfrm>
              <a:off x="4521019"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3" name="十字形 752"/>
            <p:cNvSpPr/>
            <p:nvPr/>
          </p:nvSpPr>
          <p:spPr>
            <a:xfrm>
              <a:off x="482490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4" name="十字形 753"/>
            <p:cNvSpPr/>
            <p:nvPr/>
          </p:nvSpPr>
          <p:spPr>
            <a:xfrm>
              <a:off x="5128793"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5" name="十字形 754"/>
            <p:cNvSpPr/>
            <p:nvPr/>
          </p:nvSpPr>
          <p:spPr>
            <a:xfrm>
              <a:off x="543268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6" name="十字形 755"/>
            <p:cNvSpPr/>
            <p:nvPr/>
          </p:nvSpPr>
          <p:spPr>
            <a:xfrm>
              <a:off x="573656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7" name="十字形 756"/>
            <p:cNvSpPr/>
            <p:nvPr/>
          </p:nvSpPr>
          <p:spPr>
            <a:xfrm>
              <a:off x="6040455"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8" name="十字形 757"/>
            <p:cNvSpPr/>
            <p:nvPr/>
          </p:nvSpPr>
          <p:spPr>
            <a:xfrm>
              <a:off x="6344342"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9" name="十字形 758"/>
            <p:cNvSpPr/>
            <p:nvPr/>
          </p:nvSpPr>
          <p:spPr>
            <a:xfrm>
              <a:off x="6648229"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0" name="十字形 759"/>
            <p:cNvSpPr/>
            <p:nvPr/>
          </p:nvSpPr>
          <p:spPr>
            <a:xfrm>
              <a:off x="695211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1" name="十字形 760"/>
            <p:cNvSpPr/>
            <p:nvPr/>
          </p:nvSpPr>
          <p:spPr>
            <a:xfrm>
              <a:off x="725600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2" name="十字形 761"/>
            <p:cNvSpPr/>
            <p:nvPr/>
          </p:nvSpPr>
          <p:spPr>
            <a:xfrm>
              <a:off x="755989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3" name="十字形 762"/>
            <p:cNvSpPr/>
            <p:nvPr/>
          </p:nvSpPr>
          <p:spPr>
            <a:xfrm>
              <a:off x="266598"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4" name="十字形 763"/>
            <p:cNvSpPr/>
            <p:nvPr/>
          </p:nvSpPr>
          <p:spPr>
            <a:xfrm>
              <a:off x="570485"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5" name="十字形 764"/>
            <p:cNvSpPr/>
            <p:nvPr/>
          </p:nvSpPr>
          <p:spPr>
            <a:xfrm>
              <a:off x="874372"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6" name="十字形 765"/>
            <p:cNvSpPr/>
            <p:nvPr/>
          </p:nvSpPr>
          <p:spPr>
            <a:xfrm>
              <a:off x="117826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7" name="十字形 766"/>
            <p:cNvSpPr/>
            <p:nvPr/>
          </p:nvSpPr>
          <p:spPr>
            <a:xfrm>
              <a:off x="148214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8" name="十字形 767"/>
            <p:cNvSpPr/>
            <p:nvPr/>
          </p:nvSpPr>
          <p:spPr>
            <a:xfrm>
              <a:off x="178603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9" name="十字形 768"/>
            <p:cNvSpPr/>
            <p:nvPr/>
          </p:nvSpPr>
          <p:spPr>
            <a:xfrm>
              <a:off x="2089921"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0" name="十字形 769"/>
            <p:cNvSpPr/>
            <p:nvPr/>
          </p:nvSpPr>
          <p:spPr>
            <a:xfrm>
              <a:off x="2393808"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1" name="十字形 770"/>
            <p:cNvSpPr/>
            <p:nvPr/>
          </p:nvSpPr>
          <p:spPr>
            <a:xfrm>
              <a:off x="269769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2" name="十字形 771"/>
            <p:cNvSpPr/>
            <p:nvPr/>
          </p:nvSpPr>
          <p:spPr>
            <a:xfrm>
              <a:off x="3001583"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3" name="十字形 772"/>
            <p:cNvSpPr/>
            <p:nvPr/>
          </p:nvSpPr>
          <p:spPr>
            <a:xfrm>
              <a:off x="330547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4" name="十字形 773"/>
            <p:cNvSpPr/>
            <p:nvPr/>
          </p:nvSpPr>
          <p:spPr>
            <a:xfrm>
              <a:off x="360935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5" name="十字形 774"/>
            <p:cNvSpPr/>
            <p:nvPr/>
          </p:nvSpPr>
          <p:spPr>
            <a:xfrm>
              <a:off x="391324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6" name="十字形 775"/>
            <p:cNvSpPr/>
            <p:nvPr/>
          </p:nvSpPr>
          <p:spPr>
            <a:xfrm>
              <a:off x="4217131"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7" name="十字形 776"/>
            <p:cNvSpPr/>
            <p:nvPr/>
          </p:nvSpPr>
          <p:spPr>
            <a:xfrm>
              <a:off x="4521019"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8" name="十字形 777"/>
            <p:cNvSpPr/>
            <p:nvPr/>
          </p:nvSpPr>
          <p:spPr>
            <a:xfrm>
              <a:off x="482490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9" name="十字形 778"/>
            <p:cNvSpPr/>
            <p:nvPr/>
          </p:nvSpPr>
          <p:spPr>
            <a:xfrm>
              <a:off x="5128793"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0" name="十字形 779"/>
            <p:cNvSpPr/>
            <p:nvPr/>
          </p:nvSpPr>
          <p:spPr>
            <a:xfrm>
              <a:off x="543268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1" name="十字形 780"/>
            <p:cNvSpPr/>
            <p:nvPr/>
          </p:nvSpPr>
          <p:spPr>
            <a:xfrm>
              <a:off x="573656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2" name="十字形 781"/>
            <p:cNvSpPr/>
            <p:nvPr/>
          </p:nvSpPr>
          <p:spPr>
            <a:xfrm>
              <a:off x="6040455"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3" name="十字形 782"/>
            <p:cNvSpPr/>
            <p:nvPr/>
          </p:nvSpPr>
          <p:spPr>
            <a:xfrm>
              <a:off x="6344342"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4" name="十字形 783"/>
            <p:cNvSpPr/>
            <p:nvPr/>
          </p:nvSpPr>
          <p:spPr>
            <a:xfrm>
              <a:off x="6648229"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5" name="十字形 784"/>
            <p:cNvSpPr/>
            <p:nvPr/>
          </p:nvSpPr>
          <p:spPr>
            <a:xfrm>
              <a:off x="695211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6" name="十字形 785"/>
            <p:cNvSpPr/>
            <p:nvPr/>
          </p:nvSpPr>
          <p:spPr>
            <a:xfrm>
              <a:off x="725600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7" name="十字形 786"/>
            <p:cNvSpPr/>
            <p:nvPr/>
          </p:nvSpPr>
          <p:spPr>
            <a:xfrm>
              <a:off x="755989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8" name="十字形 787"/>
            <p:cNvSpPr/>
            <p:nvPr/>
          </p:nvSpPr>
          <p:spPr>
            <a:xfrm>
              <a:off x="266598"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9" name="十字形 788"/>
            <p:cNvSpPr/>
            <p:nvPr/>
          </p:nvSpPr>
          <p:spPr>
            <a:xfrm>
              <a:off x="570485"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0" name="十字形 789"/>
            <p:cNvSpPr/>
            <p:nvPr/>
          </p:nvSpPr>
          <p:spPr>
            <a:xfrm>
              <a:off x="874372"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1" name="十字形 790"/>
            <p:cNvSpPr/>
            <p:nvPr/>
          </p:nvSpPr>
          <p:spPr>
            <a:xfrm>
              <a:off x="117826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2" name="十字形 791"/>
            <p:cNvSpPr/>
            <p:nvPr/>
          </p:nvSpPr>
          <p:spPr>
            <a:xfrm>
              <a:off x="148214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3" name="十字形 792"/>
            <p:cNvSpPr/>
            <p:nvPr/>
          </p:nvSpPr>
          <p:spPr>
            <a:xfrm>
              <a:off x="178603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4" name="十字形 793"/>
            <p:cNvSpPr/>
            <p:nvPr/>
          </p:nvSpPr>
          <p:spPr>
            <a:xfrm>
              <a:off x="2089921"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5" name="十字形 794"/>
            <p:cNvSpPr/>
            <p:nvPr/>
          </p:nvSpPr>
          <p:spPr>
            <a:xfrm>
              <a:off x="2393808"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6" name="十字形 795"/>
            <p:cNvSpPr/>
            <p:nvPr/>
          </p:nvSpPr>
          <p:spPr>
            <a:xfrm>
              <a:off x="269769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7" name="十字形 796"/>
            <p:cNvSpPr/>
            <p:nvPr/>
          </p:nvSpPr>
          <p:spPr>
            <a:xfrm>
              <a:off x="3001583"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8" name="十字形 797"/>
            <p:cNvSpPr/>
            <p:nvPr/>
          </p:nvSpPr>
          <p:spPr>
            <a:xfrm>
              <a:off x="330547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9" name="十字形 798"/>
            <p:cNvSpPr/>
            <p:nvPr/>
          </p:nvSpPr>
          <p:spPr>
            <a:xfrm>
              <a:off x="360935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0" name="十字形 799"/>
            <p:cNvSpPr/>
            <p:nvPr/>
          </p:nvSpPr>
          <p:spPr>
            <a:xfrm>
              <a:off x="391324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1" name="十字形 800"/>
            <p:cNvSpPr/>
            <p:nvPr/>
          </p:nvSpPr>
          <p:spPr>
            <a:xfrm>
              <a:off x="4217131"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2" name="十字形 801"/>
            <p:cNvSpPr/>
            <p:nvPr/>
          </p:nvSpPr>
          <p:spPr>
            <a:xfrm>
              <a:off x="4521019"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3" name="十字形 802"/>
            <p:cNvSpPr/>
            <p:nvPr/>
          </p:nvSpPr>
          <p:spPr>
            <a:xfrm>
              <a:off x="482490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4" name="十字形 803"/>
            <p:cNvSpPr/>
            <p:nvPr/>
          </p:nvSpPr>
          <p:spPr>
            <a:xfrm>
              <a:off x="5128793"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5" name="十字形 804"/>
            <p:cNvSpPr/>
            <p:nvPr/>
          </p:nvSpPr>
          <p:spPr>
            <a:xfrm>
              <a:off x="543268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6" name="十字形 805"/>
            <p:cNvSpPr/>
            <p:nvPr/>
          </p:nvSpPr>
          <p:spPr>
            <a:xfrm>
              <a:off x="573656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7" name="十字形 806"/>
            <p:cNvSpPr/>
            <p:nvPr/>
          </p:nvSpPr>
          <p:spPr>
            <a:xfrm>
              <a:off x="6040455"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8" name="十字形 807"/>
            <p:cNvSpPr/>
            <p:nvPr/>
          </p:nvSpPr>
          <p:spPr>
            <a:xfrm>
              <a:off x="6344342"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9" name="十字形 808"/>
            <p:cNvSpPr/>
            <p:nvPr/>
          </p:nvSpPr>
          <p:spPr>
            <a:xfrm>
              <a:off x="6648229"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0" name="十字形 809"/>
            <p:cNvSpPr/>
            <p:nvPr/>
          </p:nvSpPr>
          <p:spPr>
            <a:xfrm>
              <a:off x="695211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1" name="十字形 810"/>
            <p:cNvSpPr/>
            <p:nvPr/>
          </p:nvSpPr>
          <p:spPr>
            <a:xfrm>
              <a:off x="725600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2" name="十字形 811"/>
            <p:cNvSpPr/>
            <p:nvPr/>
          </p:nvSpPr>
          <p:spPr>
            <a:xfrm>
              <a:off x="755989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3" name="十字形 812"/>
            <p:cNvSpPr/>
            <p:nvPr/>
          </p:nvSpPr>
          <p:spPr>
            <a:xfrm>
              <a:off x="266598"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4" name="十字形 813"/>
            <p:cNvSpPr/>
            <p:nvPr/>
          </p:nvSpPr>
          <p:spPr>
            <a:xfrm>
              <a:off x="570485"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5" name="十字形 814"/>
            <p:cNvSpPr/>
            <p:nvPr/>
          </p:nvSpPr>
          <p:spPr>
            <a:xfrm>
              <a:off x="874372"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6" name="十字形 815"/>
            <p:cNvSpPr/>
            <p:nvPr/>
          </p:nvSpPr>
          <p:spPr>
            <a:xfrm>
              <a:off x="117826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7" name="十字形 816"/>
            <p:cNvSpPr/>
            <p:nvPr/>
          </p:nvSpPr>
          <p:spPr>
            <a:xfrm>
              <a:off x="148214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8" name="十字形 817"/>
            <p:cNvSpPr/>
            <p:nvPr/>
          </p:nvSpPr>
          <p:spPr>
            <a:xfrm>
              <a:off x="178603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9" name="十字形 818"/>
            <p:cNvSpPr/>
            <p:nvPr/>
          </p:nvSpPr>
          <p:spPr>
            <a:xfrm>
              <a:off x="2089921"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0" name="十字形 819"/>
            <p:cNvSpPr/>
            <p:nvPr/>
          </p:nvSpPr>
          <p:spPr>
            <a:xfrm>
              <a:off x="2393808"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1" name="十字形 820"/>
            <p:cNvSpPr/>
            <p:nvPr/>
          </p:nvSpPr>
          <p:spPr>
            <a:xfrm>
              <a:off x="269769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2" name="十字形 821"/>
            <p:cNvSpPr/>
            <p:nvPr/>
          </p:nvSpPr>
          <p:spPr>
            <a:xfrm>
              <a:off x="3001583"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3" name="十字形 822"/>
            <p:cNvSpPr/>
            <p:nvPr/>
          </p:nvSpPr>
          <p:spPr>
            <a:xfrm>
              <a:off x="330547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4" name="十字形 823"/>
            <p:cNvSpPr/>
            <p:nvPr/>
          </p:nvSpPr>
          <p:spPr>
            <a:xfrm>
              <a:off x="360935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5" name="十字形 824"/>
            <p:cNvSpPr/>
            <p:nvPr/>
          </p:nvSpPr>
          <p:spPr>
            <a:xfrm>
              <a:off x="391324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6" name="十字形 825"/>
            <p:cNvSpPr/>
            <p:nvPr/>
          </p:nvSpPr>
          <p:spPr>
            <a:xfrm>
              <a:off x="4217131"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7" name="十字形 826"/>
            <p:cNvSpPr/>
            <p:nvPr/>
          </p:nvSpPr>
          <p:spPr>
            <a:xfrm>
              <a:off x="4521019"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8" name="十字形 827"/>
            <p:cNvSpPr/>
            <p:nvPr/>
          </p:nvSpPr>
          <p:spPr>
            <a:xfrm>
              <a:off x="482490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9" name="十字形 828"/>
            <p:cNvSpPr/>
            <p:nvPr/>
          </p:nvSpPr>
          <p:spPr>
            <a:xfrm>
              <a:off x="5128793"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0" name="十字形 829"/>
            <p:cNvSpPr/>
            <p:nvPr/>
          </p:nvSpPr>
          <p:spPr>
            <a:xfrm>
              <a:off x="543268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1" name="十字形 830"/>
            <p:cNvSpPr/>
            <p:nvPr/>
          </p:nvSpPr>
          <p:spPr>
            <a:xfrm>
              <a:off x="573656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2" name="十字形 831"/>
            <p:cNvSpPr/>
            <p:nvPr/>
          </p:nvSpPr>
          <p:spPr>
            <a:xfrm>
              <a:off x="6040455"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3" name="十字形 832"/>
            <p:cNvSpPr/>
            <p:nvPr/>
          </p:nvSpPr>
          <p:spPr>
            <a:xfrm>
              <a:off x="6344342"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4" name="十字形 833"/>
            <p:cNvSpPr/>
            <p:nvPr/>
          </p:nvSpPr>
          <p:spPr>
            <a:xfrm>
              <a:off x="6648229"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5" name="十字形 834"/>
            <p:cNvSpPr/>
            <p:nvPr/>
          </p:nvSpPr>
          <p:spPr>
            <a:xfrm>
              <a:off x="695211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6" name="十字形 835"/>
            <p:cNvSpPr/>
            <p:nvPr/>
          </p:nvSpPr>
          <p:spPr>
            <a:xfrm>
              <a:off x="725600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7" name="十字形 836"/>
            <p:cNvSpPr/>
            <p:nvPr/>
          </p:nvSpPr>
          <p:spPr>
            <a:xfrm>
              <a:off x="755989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8" name="十字形 837"/>
            <p:cNvSpPr/>
            <p:nvPr/>
          </p:nvSpPr>
          <p:spPr>
            <a:xfrm>
              <a:off x="266598"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9" name="十字形 838"/>
            <p:cNvSpPr/>
            <p:nvPr/>
          </p:nvSpPr>
          <p:spPr>
            <a:xfrm>
              <a:off x="570485"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0" name="十字形 839"/>
            <p:cNvSpPr/>
            <p:nvPr/>
          </p:nvSpPr>
          <p:spPr>
            <a:xfrm>
              <a:off x="874372"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1" name="十字形 840"/>
            <p:cNvSpPr/>
            <p:nvPr/>
          </p:nvSpPr>
          <p:spPr>
            <a:xfrm>
              <a:off x="117826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2" name="十字形 841"/>
            <p:cNvSpPr/>
            <p:nvPr/>
          </p:nvSpPr>
          <p:spPr>
            <a:xfrm>
              <a:off x="148214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3" name="十字形 842"/>
            <p:cNvSpPr/>
            <p:nvPr/>
          </p:nvSpPr>
          <p:spPr>
            <a:xfrm>
              <a:off x="178603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4" name="十字形 843"/>
            <p:cNvSpPr/>
            <p:nvPr/>
          </p:nvSpPr>
          <p:spPr>
            <a:xfrm>
              <a:off x="2089921"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5" name="十字形 844"/>
            <p:cNvSpPr/>
            <p:nvPr/>
          </p:nvSpPr>
          <p:spPr>
            <a:xfrm>
              <a:off x="2393808"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6" name="十字形 845"/>
            <p:cNvSpPr/>
            <p:nvPr/>
          </p:nvSpPr>
          <p:spPr>
            <a:xfrm>
              <a:off x="269769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7" name="十字形 846"/>
            <p:cNvSpPr/>
            <p:nvPr/>
          </p:nvSpPr>
          <p:spPr>
            <a:xfrm>
              <a:off x="3001583"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8" name="十字形 847"/>
            <p:cNvSpPr/>
            <p:nvPr/>
          </p:nvSpPr>
          <p:spPr>
            <a:xfrm>
              <a:off x="330547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9" name="十字形 848"/>
            <p:cNvSpPr/>
            <p:nvPr/>
          </p:nvSpPr>
          <p:spPr>
            <a:xfrm>
              <a:off x="360935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0" name="十字形 849"/>
            <p:cNvSpPr/>
            <p:nvPr/>
          </p:nvSpPr>
          <p:spPr>
            <a:xfrm>
              <a:off x="391324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1" name="十字形 850"/>
            <p:cNvSpPr/>
            <p:nvPr/>
          </p:nvSpPr>
          <p:spPr>
            <a:xfrm>
              <a:off x="4217131"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2" name="十字形 851"/>
            <p:cNvSpPr/>
            <p:nvPr/>
          </p:nvSpPr>
          <p:spPr>
            <a:xfrm>
              <a:off x="4521019"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3" name="十字形 852"/>
            <p:cNvSpPr/>
            <p:nvPr/>
          </p:nvSpPr>
          <p:spPr>
            <a:xfrm>
              <a:off x="482490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4" name="十字形 853"/>
            <p:cNvSpPr/>
            <p:nvPr/>
          </p:nvSpPr>
          <p:spPr>
            <a:xfrm>
              <a:off x="5128793"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5" name="十字形 854"/>
            <p:cNvSpPr/>
            <p:nvPr/>
          </p:nvSpPr>
          <p:spPr>
            <a:xfrm>
              <a:off x="543268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6" name="十字形 855"/>
            <p:cNvSpPr/>
            <p:nvPr/>
          </p:nvSpPr>
          <p:spPr>
            <a:xfrm>
              <a:off x="573656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7" name="十字形 856"/>
            <p:cNvSpPr/>
            <p:nvPr/>
          </p:nvSpPr>
          <p:spPr>
            <a:xfrm>
              <a:off x="6040455"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8" name="十字形 857"/>
            <p:cNvSpPr/>
            <p:nvPr/>
          </p:nvSpPr>
          <p:spPr>
            <a:xfrm>
              <a:off x="6344342"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9" name="十字形 858"/>
            <p:cNvSpPr/>
            <p:nvPr/>
          </p:nvSpPr>
          <p:spPr>
            <a:xfrm>
              <a:off x="6648229"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0" name="十字形 859"/>
            <p:cNvSpPr/>
            <p:nvPr/>
          </p:nvSpPr>
          <p:spPr>
            <a:xfrm>
              <a:off x="695211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1" name="十字形 860"/>
            <p:cNvSpPr/>
            <p:nvPr/>
          </p:nvSpPr>
          <p:spPr>
            <a:xfrm>
              <a:off x="725600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2" name="十字形 861"/>
            <p:cNvSpPr/>
            <p:nvPr/>
          </p:nvSpPr>
          <p:spPr>
            <a:xfrm>
              <a:off x="755989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3" name="十字形 862"/>
            <p:cNvSpPr/>
            <p:nvPr/>
          </p:nvSpPr>
          <p:spPr>
            <a:xfrm>
              <a:off x="266598"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4" name="十字形 863"/>
            <p:cNvSpPr/>
            <p:nvPr/>
          </p:nvSpPr>
          <p:spPr>
            <a:xfrm>
              <a:off x="570485"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5" name="十字形 864"/>
            <p:cNvSpPr/>
            <p:nvPr/>
          </p:nvSpPr>
          <p:spPr>
            <a:xfrm>
              <a:off x="874372"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6" name="十字形 865"/>
            <p:cNvSpPr/>
            <p:nvPr/>
          </p:nvSpPr>
          <p:spPr>
            <a:xfrm>
              <a:off x="117826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7" name="十字形 866"/>
            <p:cNvSpPr/>
            <p:nvPr/>
          </p:nvSpPr>
          <p:spPr>
            <a:xfrm>
              <a:off x="148214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8" name="十字形 867"/>
            <p:cNvSpPr/>
            <p:nvPr/>
          </p:nvSpPr>
          <p:spPr>
            <a:xfrm>
              <a:off x="178603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9" name="十字形 868"/>
            <p:cNvSpPr/>
            <p:nvPr/>
          </p:nvSpPr>
          <p:spPr>
            <a:xfrm>
              <a:off x="2089921"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0" name="十字形 869"/>
            <p:cNvSpPr/>
            <p:nvPr/>
          </p:nvSpPr>
          <p:spPr>
            <a:xfrm>
              <a:off x="2393808"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1" name="十字形 870"/>
            <p:cNvSpPr/>
            <p:nvPr/>
          </p:nvSpPr>
          <p:spPr>
            <a:xfrm>
              <a:off x="269769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2" name="十字形 871"/>
            <p:cNvSpPr/>
            <p:nvPr/>
          </p:nvSpPr>
          <p:spPr>
            <a:xfrm>
              <a:off x="3001583"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3" name="十字形 872"/>
            <p:cNvSpPr/>
            <p:nvPr/>
          </p:nvSpPr>
          <p:spPr>
            <a:xfrm>
              <a:off x="330547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4" name="十字形 873"/>
            <p:cNvSpPr/>
            <p:nvPr/>
          </p:nvSpPr>
          <p:spPr>
            <a:xfrm>
              <a:off x="360935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5" name="十字形 874"/>
            <p:cNvSpPr/>
            <p:nvPr/>
          </p:nvSpPr>
          <p:spPr>
            <a:xfrm>
              <a:off x="391324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6" name="十字形 875"/>
            <p:cNvSpPr/>
            <p:nvPr/>
          </p:nvSpPr>
          <p:spPr>
            <a:xfrm>
              <a:off x="4217131"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7" name="十字形 876"/>
            <p:cNvSpPr/>
            <p:nvPr/>
          </p:nvSpPr>
          <p:spPr>
            <a:xfrm>
              <a:off x="4521019"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8" name="十字形 877"/>
            <p:cNvSpPr/>
            <p:nvPr/>
          </p:nvSpPr>
          <p:spPr>
            <a:xfrm>
              <a:off x="482490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9" name="十字形 878"/>
            <p:cNvSpPr/>
            <p:nvPr/>
          </p:nvSpPr>
          <p:spPr>
            <a:xfrm>
              <a:off x="5128793"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0" name="十字形 879"/>
            <p:cNvSpPr/>
            <p:nvPr/>
          </p:nvSpPr>
          <p:spPr>
            <a:xfrm>
              <a:off x="543268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1" name="十字形 880"/>
            <p:cNvSpPr/>
            <p:nvPr/>
          </p:nvSpPr>
          <p:spPr>
            <a:xfrm>
              <a:off x="573656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2" name="十字形 881"/>
            <p:cNvSpPr/>
            <p:nvPr/>
          </p:nvSpPr>
          <p:spPr>
            <a:xfrm>
              <a:off x="6040455"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3" name="十字形 882"/>
            <p:cNvSpPr/>
            <p:nvPr/>
          </p:nvSpPr>
          <p:spPr>
            <a:xfrm>
              <a:off x="6344342"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4" name="十字形 883"/>
            <p:cNvSpPr/>
            <p:nvPr/>
          </p:nvSpPr>
          <p:spPr>
            <a:xfrm>
              <a:off x="6648229"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5" name="十字形 884"/>
            <p:cNvSpPr/>
            <p:nvPr/>
          </p:nvSpPr>
          <p:spPr>
            <a:xfrm>
              <a:off x="695211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6" name="十字形 885"/>
            <p:cNvSpPr/>
            <p:nvPr/>
          </p:nvSpPr>
          <p:spPr>
            <a:xfrm>
              <a:off x="725600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7" name="十字形 886"/>
            <p:cNvSpPr/>
            <p:nvPr/>
          </p:nvSpPr>
          <p:spPr>
            <a:xfrm>
              <a:off x="755989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8" name="十字形 887"/>
            <p:cNvSpPr/>
            <p:nvPr/>
          </p:nvSpPr>
          <p:spPr>
            <a:xfrm>
              <a:off x="266598"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9" name="十字形 888"/>
            <p:cNvSpPr/>
            <p:nvPr/>
          </p:nvSpPr>
          <p:spPr>
            <a:xfrm>
              <a:off x="570485"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0" name="十字形 889"/>
            <p:cNvSpPr/>
            <p:nvPr/>
          </p:nvSpPr>
          <p:spPr>
            <a:xfrm>
              <a:off x="874372"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1" name="十字形 890"/>
            <p:cNvSpPr/>
            <p:nvPr/>
          </p:nvSpPr>
          <p:spPr>
            <a:xfrm>
              <a:off x="117826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2" name="十字形 891"/>
            <p:cNvSpPr/>
            <p:nvPr/>
          </p:nvSpPr>
          <p:spPr>
            <a:xfrm>
              <a:off x="148214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3" name="十字形 892"/>
            <p:cNvSpPr/>
            <p:nvPr/>
          </p:nvSpPr>
          <p:spPr>
            <a:xfrm>
              <a:off x="178603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4" name="十字形 893"/>
            <p:cNvSpPr/>
            <p:nvPr/>
          </p:nvSpPr>
          <p:spPr>
            <a:xfrm>
              <a:off x="2089921"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5" name="十字形 894"/>
            <p:cNvSpPr/>
            <p:nvPr/>
          </p:nvSpPr>
          <p:spPr>
            <a:xfrm>
              <a:off x="2393808"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6" name="十字形 895"/>
            <p:cNvSpPr/>
            <p:nvPr/>
          </p:nvSpPr>
          <p:spPr>
            <a:xfrm>
              <a:off x="269769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7" name="十字形 896"/>
            <p:cNvSpPr/>
            <p:nvPr/>
          </p:nvSpPr>
          <p:spPr>
            <a:xfrm>
              <a:off x="3001583"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8" name="十字形 897"/>
            <p:cNvSpPr/>
            <p:nvPr/>
          </p:nvSpPr>
          <p:spPr>
            <a:xfrm>
              <a:off x="330547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9" name="十字形 898"/>
            <p:cNvSpPr/>
            <p:nvPr/>
          </p:nvSpPr>
          <p:spPr>
            <a:xfrm>
              <a:off x="360935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0" name="十字形 899"/>
            <p:cNvSpPr/>
            <p:nvPr/>
          </p:nvSpPr>
          <p:spPr>
            <a:xfrm>
              <a:off x="391324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1" name="十字形 900"/>
            <p:cNvSpPr/>
            <p:nvPr/>
          </p:nvSpPr>
          <p:spPr>
            <a:xfrm>
              <a:off x="4217131"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2" name="十字形 901"/>
            <p:cNvSpPr/>
            <p:nvPr/>
          </p:nvSpPr>
          <p:spPr>
            <a:xfrm>
              <a:off x="4521019"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3" name="十字形 902"/>
            <p:cNvSpPr/>
            <p:nvPr/>
          </p:nvSpPr>
          <p:spPr>
            <a:xfrm>
              <a:off x="482490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4" name="十字形 903"/>
            <p:cNvSpPr/>
            <p:nvPr/>
          </p:nvSpPr>
          <p:spPr>
            <a:xfrm>
              <a:off x="5128793"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5" name="十字形 904"/>
            <p:cNvSpPr/>
            <p:nvPr/>
          </p:nvSpPr>
          <p:spPr>
            <a:xfrm>
              <a:off x="543268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6" name="十字形 905"/>
            <p:cNvSpPr/>
            <p:nvPr/>
          </p:nvSpPr>
          <p:spPr>
            <a:xfrm>
              <a:off x="573656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7" name="十字形 906"/>
            <p:cNvSpPr/>
            <p:nvPr/>
          </p:nvSpPr>
          <p:spPr>
            <a:xfrm>
              <a:off x="6040455"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8" name="十字形 907"/>
            <p:cNvSpPr/>
            <p:nvPr/>
          </p:nvSpPr>
          <p:spPr>
            <a:xfrm>
              <a:off x="6344342"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9" name="十字形 908"/>
            <p:cNvSpPr/>
            <p:nvPr/>
          </p:nvSpPr>
          <p:spPr>
            <a:xfrm>
              <a:off x="6648229"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0" name="十字形 909"/>
            <p:cNvSpPr/>
            <p:nvPr/>
          </p:nvSpPr>
          <p:spPr>
            <a:xfrm>
              <a:off x="695211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1" name="十字形 910"/>
            <p:cNvSpPr/>
            <p:nvPr/>
          </p:nvSpPr>
          <p:spPr>
            <a:xfrm>
              <a:off x="725600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2" name="十字形 911"/>
            <p:cNvSpPr/>
            <p:nvPr/>
          </p:nvSpPr>
          <p:spPr>
            <a:xfrm>
              <a:off x="755989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3" name="十字形 912"/>
            <p:cNvSpPr/>
            <p:nvPr/>
          </p:nvSpPr>
          <p:spPr>
            <a:xfrm>
              <a:off x="266598"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4" name="十字形 913"/>
            <p:cNvSpPr/>
            <p:nvPr/>
          </p:nvSpPr>
          <p:spPr>
            <a:xfrm>
              <a:off x="570485"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5" name="十字形 914"/>
            <p:cNvSpPr/>
            <p:nvPr/>
          </p:nvSpPr>
          <p:spPr>
            <a:xfrm>
              <a:off x="874372"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6" name="十字形 915"/>
            <p:cNvSpPr/>
            <p:nvPr/>
          </p:nvSpPr>
          <p:spPr>
            <a:xfrm>
              <a:off x="117826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7" name="十字形 916"/>
            <p:cNvSpPr/>
            <p:nvPr/>
          </p:nvSpPr>
          <p:spPr>
            <a:xfrm>
              <a:off x="148214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8" name="十字形 917"/>
            <p:cNvSpPr/>
            <p:nvPr/>
          </p:nvSpPr>
          <p:spPr>
            <a:xfrm>
              <a:off x="178603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9" name="十字形 918"/>
            <p:cNvSpPr/>
            <p:nvPr/>
          </p:nvSpPr>
          <p:spPr>
            <a:xfrm>
              <a:off x="2089921"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0" name="十字形 919"/>
            <p:cNvSpPr/>
            <p:nvPr/>
          </p:nvSpPr>
          <p:spPr>
            <a:xfrm>
              <a:off x="2393808"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1" name="十字形 920"/>
            <p:cNvSpPr/>
            <p:nvPr/>
          </p:nvSpPr>
          <p:spPr>
            <a:xfrm>
              <a:off x="269769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2" name="十字形 921"/>
            <p:cNvSpPr/>
            <p:nvPr/>
          </p:nvSpPr>
          <p:spPr>
            <a:xfrm>
              <a:off x="3001583"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3" name="十字形 922"/>
            <p:cNvSpPr/>
            <p:nvPr/>
          </p:nvSpPr>
          <p:spPr>
            <a:xfrm>
              <a:off x="330547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4" name="十字形 923"/>
            <p:cNvSpPr/>
            <p:nvPr/>
          </p:nvSpPr>
          <p:spPr>
            <a:xfrm>
              <a:off x="360935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5" name="十字形 924"/>
            <p:cNvSpPr/>
            <p:nvPr/>
          </p:nvSpPr>
          <p:spPr>
            <a:xfrm>
              <a:off x="391324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6" name="十字形 925"/>
            <p:cNvSpPr/>
            <p:nvPr/>
          </p:nvSpPr>
          <p:spPr>
            <a:xfrm>
              <a:off x="4217131"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7" name="十字形 926"/>
            <p:cNvSpPr/>
            <p:nvPr/>
          </p:nvSpPr>
          <p:spPr>
            <a:xfrm>
              <a:off x="4521019"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8" name="十字形 927"/>
            <p:cNvSpPr/>
            <p:nvPr/>
          </p:nvSpPr>
          <p:spPr>
            <a:xfrm>
              <a:off x="482490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9" name="十字形 928"/>
            <p:cNvSpPr/>
            <p:nvPr/>
          </p:nvSpPr>
          <p:spPr>
            <a:xfrm>
              <a:off x="5128793"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0" name="十字形 929"/>
            <p:cNvSpPr/>
            <p:nvPr/>
          </p:nvSpPr>
          <p:spPr>
            <a:xfrm>
              <a:off x="543268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1" name="十字形 930"/>
            <p:cNvSpPr/>
            <p:nvPr/>
          </p:nvSpPr>
          <p:spPr>
            <a:xfrm>
              <a:off x="573656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2" name="十字形 931"/>
            <p:cNvSpPr/>
            <p:nvPr/>
          </p:nvSpPr>
          <p:spPr>
            <a:xfrm>
              <a:off x="6040455"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3" name="十字形 932"/>
            <p:cNvSpPr/>
            <p:nvPr/>
          </p:nvSpPr>
          <p:spPr>
            <a:xfrm>
              <a:off x="6344342"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4" name="十字形 933"/>
            <p:cNvSpPr/>
            <p:nvPr/>
          </p:nvSpPr>
          <p:spPr>
            <a:xfrm>
              <a:off x="6648229"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5" name="十字形 934"/>
            <p:cNvSpPr/>
            <p:nvPr/>
          </p:nvSpPr>
          <p:spPr>
            <a:xfrm>
              <a:off x="695211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6" name="十字形 935"/>
            <p:cNvSpPr/>
            <p:nvPr/>
          </p:nvSpPr>
          <p:spPr>
            <a:xfrm>
              <a:off x="725600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7" name="十字形 936"/>
            <p:cNvSpPr/>
            <p:nvPr/>
          </p:nvSpPr>
          <p:spPr>
            <a:xfrm>
              <a:off x="755989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8" name="十字形 937"/>
            <p:cNvSpPr/>
            <p:nvPr/>
          </p:nvSpPr>
          <p:spPr>
            <a:xfrm>
              <a:off x="266598"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9" name="十字形 938"/>
            <p:cNvSpPr/>
            <p:nvPr/>
          </p:nvSpPr>
          <p:spPr>
            <a:xfrm>
              <a:off x="570485"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0" name="十字形 939"/>
            <p:cNvSpPr/>
            <p:nvPr/>
          </p:nvSpPr>
          <p:spPr>
            <a:xfrm>
              <a:off x="874372"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1" name="十字形 940"/>
            <p:cNvSpPr/>
            <p:nvPr/>
          </p:nvSpPr>
          <p:spPr>
            <a:xfrm>
              <a:off x="1745683" y="45157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2" name="十字形 941"/>
            <p:cNvSpPr/>
            <p:nvPr/>
          </p:nvSpPr>
          <p:spPr>
            <a:xfrm>
              <a:off x="148214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3" name="十字形 942"/>
            <p:cNvSpPr/>
            <p:nvPr/>
          </p:nvSpPr>
          <p:spPr>
            <a:xfrm>
              <a:off x="178603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4" name="十字形 943"/>
            <p:cNvSpPr/>
            <p:nvPr/>
          </p:nvSpPr>
          <p:spPr>
            <a:xfrm>
              <a:off x="2089921"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5" name="十字形 944"/>
            <p:cNvSpPr/>
            <p:nvPr/>
          </p:nvSpPr>
          <p:spPr>
            <a:xfrm>
              <a:off x="2393808"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6" name="十字形 945"/>
            <p:cNvSpPr/>
            <p:nvPr/>
          </p:nvSpPr>
          <p:spPr>
            <a:xfrm>
              <a:off x="269769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7" name="十字形 946"/>
            <p:cNvSpPr/>
            <p:nvPr/>
          </p:nvSpPr>
          <p:spPr>
            <a:xfrm>
              <a:off x="3001583"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8" name="十字形 947"/>
            <p:cNvSpPr/>
            <p:nvPr/>
          </p:nvSpPr>
          <p:spPr>
            <a:xfrm>
              <a:off x="330547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9" name="十字形 948"/>
            <p:cNvSpPr/>
            <p:nvPr/>
          </p:nvSpPr>
          <p:spPr>
            <a:xfrm>
              <a:off x="360935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0" name="十字形 949"/>
            <p:cNvSpPr/>
            <p:nvPr/>
          </p:nvSpPr>
          <p:spPr>
            <a:xfrm>
              <a:off x="391324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1" name="十字形 950"/>
            <p:cNvSpPr/>
            <p:nvPr/>
          </p:nvSpPr>
          <p:spPr>
            <a:xfrm>
              <a:off x="4217131"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2" name="十字形 951"/>
            <p:cNvSpPr/>
            <p:nvPr/>
          </p:nvSpPr>
          <p:spPr>
            <a:xfrm>
              <a:off x="4521019"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3" name="十字形 952"/>
            <p:cNvSpPr/>
            <p:nvPr/>
          </p:nvSpPr>
          <p:spPr>
            <a:xfrm>
              <a:off x="482490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4" name="十字形 953"/>
            <p:cNvSpPr/>
            <p:nvPr/>
          </p:nvSpPr>
          <p:spPr>
            <a:xfrm>
              <a:off x="5128793"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5" name="十字形 954"/>
            <p:cNvSpPr/>
            <p:nvPr/>
          </p:nvSpPr>
          <p:spPr>
            <a:xfrm>
              <a:off x="543268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6" name="十字形 955"/>
            <p:cNvSpPr/>
            <p:nvPr/>
          </p:nvSpPr>
          <p:spPr>
            <a:xfrm>
              <a:off x="573656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7" name="十字形 956"/>
            <p:cNvSpPr/>
            <p:nvPr/>
          </p:nvSpPr>
          <p:spPr>
            <a:xfrm>
              <a:off x="6040455"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8" name="十字形 957"/>
            <p:cNvSpPr/>
            <p:nvPr/>
          </p:nvSpPr>
          <p:spPr>
            <a:xfrm>
              <a:off x="6344342"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9" name="十字形 958"/>
            <p:cNvSpPr/>
            <p:nvPr/>
          </p:nvSpPr>
          <p:spPr>
            <a:xfrm>
              <a:off x="6648229"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0" name="十字形 959"/>
            <p:cNvSpPr/>
            <p:nvPr/>
          </p:nvSpPr>
          <p:spPr>
            <a:xfrm>
              <a:off x="695211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1" name="十字形 960"/>
            <p:cNvSpPr/>
            <p:nvPr/>
          </p:nvSpPr>
          <p:spPr>
            <a:xfrm>
              <a:off x="725600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2" name="十字形 961"/>
            <p:cNvSpPr/>
            <p:nvPr/>
          </p:nvSpPr>
          <p:spPr>
            <a:xfrm>
              <a:off x="755989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3" name="十字形 962"/>
            <p:cNvSpPr/>
            <p:nvPr/>
          </p:nvSpPr>
          <p:spPr>
            <a:xfrm>
              <a:off x="266598"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4" name="十字形 963"/>
            <p:cNvSpPr/>
            <p:nvPr/>
          </p:nvSpPr>
          <p:spPr>
            <a:xfrm>
              <a:off x="570485"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5" name="十字形 964"/>
            <p:cNvSpPr/>
            <p:nvPr/>
          </p:nvSpPr>
          <p:spPr>
            <a:xfrm>
              <a:off x="874372"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6" name="十字形 965"/>
            <p:cNvSpPr/>
            <p:nvPr/>
          </p:nvSpPr>
          <p:spPr>
            <a:xfrm>
              <a:off x="117826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7" name="十字形 966"/>
            <p:cNvSpPr/>
            <p:nvPr/>
          </p:nvSpPr>
          <p:spPr>
            <a:xfrm>
              <a:off x="148214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8" name="十字形 967"/>
            <p:cNvSpPr/>
            <p:nvPr/>
          </p:nvSpPr>
          <p:spPr>
            <a:xfrm>
              <a:off x="178603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9" name="十字形 968"/>
            <p:cNvSpPr/>
            <p:nvPr/>
          </p:nvSpPr>
          <p:spPr>
            <a:xfrm>
              <a:off x="2089921"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0" name="十字形 969"/>
            <p:cNvSpPr/>
            <p:nvPr/>
          </p:nvSpPr>
          <p:spPr>
            <a:xfrm>
              <a:off x="2393808"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1" name="十字形 970"/>
            <p:cNvSpPr/>
            <p:nvPr/>
          </p:nvSpPr>
          <p:spPr>
            <a:xfrm>
              <a:off x="269769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2" name="十字形 971"/>
            <p:cNvSpPr/>
            <p:nvPr/>
          </p:nvSpPr>
          <p:spPr>
            <a:xfrm>
              <a:off x="3001583"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3" name="十字形 972"/>
            <p:cNvSpPr/>
            <p:nvPr/>
          </p:nvSpPr>
          <p:spPr>
            <a:xfrm>
              <a:off x="330547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4" name="十字形 973"/>
            <p:cNvSpPr/>
            <p:nvPr/>
          </p:nvSpPr>
          <p:spPr>
            <a:xfrm>
              <a:off x="360935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5" name="十字形 974"/>
            <p:cNvSpPr/>
            <p:nvPr/>
          </p:nvSpPr>
          <p:spPr>
            <a:xfrm>
              <a:off x="391324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6" name="十字形 975"/>
            <p:cNvSpPr/>
            <p:nvPr/>
          </p:nvSpPr>
          <p:spPr>
            <a:xfrm>
              <a:off x="4217131"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7" name="十字形 976"/>
            <p:cNvSpPr/>
            <p:nvPr/>
          </p:nvSpPr>
          <p:spPr>
            <a:xfrm>
              <a:off x="4521019"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8" name="十字形 977"/>
            <p:cNvSpPr/>
            <p:nvPr/>
          </p:nvSpPr>
          <p:spPr>
            <a:xfrm>
              <a:off x="482490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9" name="十字形 978"/>
            <p:cNvSpPr/>
            <p:nvPr/>
          </p:nvSpPr>
          <p:spPr>
            <a:xfrm>
              <a:off x="5128793"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0" name="十字形 979"/>
            <p:cNvSpPr/>
            <p:nvPr/>
          </p:nvSpPr>
          <p:spPr>
            <a:xfrm>
              <a:off x="543268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1" name="十字形 980"/>
            <p:cNvSpPr/>
            <p:nvPr/>
          </p:nvSpPr>
          <p:spPr>
            <a:xfrm>
              <a:off x="573656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2" name="十字形 981"/>
            <p:cNvSpPr/>
            <p:nvPr/>
          </p:nvSpPr>
          <p:spPr>
            <a:xfrm>
              <a:off x="6040455"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3" name="十字形 982"/>
            <p:cNvSpPr/>
            <p:nvPr/>
          </p:nvSpPr>
          <p:spPr>
            <a:xfrm>
              <a:off x="6344342"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4" name="十字形 983"/>
            <p:cNvSpPr/>
            <p:nvPr/>
          </p:nvSpPr>
          <p:spPr>
            <a:xfrm>
              <a:off x="6648229"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5" name="十字形 984"/>
            <p:cNvSpPr/>
            <p:nvPr/>
          </p:nvSpPr>
          <p:spPr>
            <a:xfrm>
              <a:off x="695211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6" name="十字形 985"/>
            <p:cNvSpPr/>
            <p:nvPr/>
          </p:nvSpPr>
          <p:spPr>
            <a:xfrm>
              <a:off x="725600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7" name="十字形 986"/>
            <p:cNvSpPr/>
            <p:nvPr/>
          </p:nvSpPr>
          <p:spPr>
            <a:xfrm>
              <a:off x="755989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8" name="十字形 987"/>
            <p:cNvSpPr/>
            <p:nvPr/>
          </p:nvSpPr>
          <p:spPr>
            <a:xfrm>
              <a:off x="266598"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9" name="十字形 988"/>
            <p:cNvSpPr/>
            <p:nvPr/>
          </p:nvSpPr>
          <p:spPr>
            <a:xfrm>
              <a:off x="570485"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0" name="十字形 989"/>
            <p:cNvSpPr/>
            <p:nvPr/>
          </p:nvSpPr>
          <p:spPr>
            <a:xfrm>
              <a:off x="874372"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1" name="十字形 990"/>
            <p:cNvSpPr/>
            <p:nvPr/>
          </p:nvSpPr>
          <p:spPr>
            <a:xfrm>
              <a:off x="117826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2" name="十字形 991"/>
            <p:cNvSpPr/>
            <p:nvPr/>
          </p:nvSpPr>
          <p:spPr>
            <a:xfrm>
              <a:off x="148214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3" name="十字形 992"/>
            <p:cNvSpPr/>
            <p:nvPr/>
          </p:nvSpPr>
          <p:spPr>
            <a:xfrm>
              <a:off x="178603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4" name="十字形 993"/>
            <p:cNvSpPr/>
            <p:nvPr/>
          </p:nvSpPr>
          <p:spPr>
            <a:xfrm>
              <a:off x="2089921"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5" name="十字形 994"/>
            <p:cNvSpPr/>
            <p:nvPr/>
          </p:nvSpPr>
          <p:spPr>
            <a:xfrm>
              <a:off x="2393808"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6" name="十字形 995"/>
            <p:cNvSpPr/>
            <p:nvPr/>
          </p:nvSpPr>
          <p:spPr>
            <a:xfrm>
              <a:off x="269769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7" name="十字形 996"/>
            <p:cNvSpPr/>
            <p:nvPr/>
          </p:nvSpPr>
          <p:spPr>
            <a:xfrm>
              <a:off x="3001583"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8" name="十字形 997"/>
            <p:cNvSpPr/>
            <p:nvPr/>
          </p:nvSpPr>
          <p:spPr>
            <a:xfrm>
              <a:off x="330547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9" name="十字形 998"/>
            <p:cNvSpPr/>
            <p:nvPr/>
          </p:nvSpPr>
          <p:spPr>
            <a:xfrm>
              <a:off x="360935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0" name="十字形 999"/>
            <p:cNvSpPr/>
            <p:nvPr/>
          </p:nvSpPr>
          <p:spPr>
            <a:xfrm>
              <a:off x="391324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1" name="十字形 1000"/>
            <p:cNvSpPr/>
            <p:nvPr/>
          </p:nvSpPr>
          <p:spPr>
            <a:xfrm>
              <a:off x="4217131"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2" name="十字形 1001"/>
            <p:cNvSpPr/>
            <p:nvPr/>
          </p:nvSpPr>
          <p:spPr>
            <a:xfrm>
              <a:off x="4521019"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3" name="十字形 1002"/>
            <p:cNvSpPr/>
            <p:nvPr/>
          </p:nvSpPr>
          <p:spPr>
            <a:xfrm>
              <a:off x="482490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4" name="十字形 1003"/>
            <p:cNvSpPr/>
            <p:nvPr/>
          </p:nvSpPr>
          <p:spPr>
            <a:xfrm>
              <a:off x="5128793"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5" name="十字形 1004"/>
            <p:cNvSpPr/>
            <p:nvPr/>
          </p:nvSpPr>
          <p:spPr>
            <a:xfrm>
              <a:off x="543268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6" name="十字形 1005"/>
            <p:cNvSpPr/>
            <p:nvPr/>
          </p:nvSpPr>
          <p:spPr>
            <a:xfrm>
              <a:off x="573656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7" name="十字形 1006"/>
            <p:cNvSpPr/>
            <p:nvPr/>
          </p:nvSpPr>
          <p:spPr>
            <a:xfrm>
              <a:off x="6040455"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8" name="十字形 1007"/>
            <p:cNvSpPr/>
            <p:nvPr/>
          </p:nvSpPr>
          <p:spPr>
            <a:xfrm>
              <a:off x="6344342"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9" name="十字形 1008"/>
            <p:cNvSpPr/>
            <p:nvPr/>
          </p:nvSpPr>
          <p:spPr>
            <a:xfrm>
              <a:off x="6648229"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0" name="十字形 1009"/>
            <p:cNvSpPr/>
            <p:nvPr/>
          </p:nvSpPr>
          <p:spPr>
            <a:xfrm>
              <a:off x="695211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1" name="十字形 1010"/>
            <p:cNvSpPr/>
            <p:nvPr/>
          </p:nvSpPr>
          <p:spPr>
            <a:xfrm>
              <a:off x="725600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2" name="十字形 1011"/>
            <p:cNvSpPr/>
            <p:nvPr/>
          </p:nvSpPr>
          <p:spPr>
            <a:xfrm>
              <a:off x="755989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3" name="十字形 1012"/>
            <p:cNvSpPr/>
            <p:nvPr/>
          </p:nvSpPr>
          <p:spPr>
            <a:xfrm>
              <a:off x="266598"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4" name="十字形 1013"/>
            <p:cNvSpPr/>
            <p:nvPr/>
          </p:nvSpPr>
          <p:spPr>
            <a:xfrm>
              <a:off x="570485"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5" name="十字形 1014"/>
            <p:cNvSpPr/>
            <p:nvPr/>
          </p:nvSpPr>
          <p:spPr>
            <a:xfrm>
              <a:off x="874372"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6" name="十字形 1015"/>
            <p:cNvSpPr/>
            <p:nvPr/>
          </p:nvSpPr>
          <p:spPr>
            <a:xfrm>
              <a:off x="117826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7" name="十字形 1016"/>
            <p:cNvSpPr/>
            <p:nvPr/>
          </p:nvSpPr>
          <p:spPr>
            <a:xfrm>
              <a:off x="148214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8" name="十字形 1017"/>
            <p:cNvSpPr/>
            <p:nvPr/>
          </p:nvSpPr>
          <p:spPr>
            <a:xfrm>
              <a:off x="178603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9" name="十字形 1018"/>
            <p:cNvSpPr/>
            <p:nvPr/>
          </p:nvSpPr>
          <p:spPr>
            <a:xfrm>
              <a:off x="2089921"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0" name="十字形 1019"/>
            <p:cNvSpPr/>
            <p:nvPr/>
          </p:nvSpPr>
          <p:spPr>
            <a:xfrm>
              <a:off x="2393808"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1" name="十字形 1020"/>
            <p:cNvSpPr/>
            <p:nvPr/>
          </p:nvSpPr>
          <p:spPr>
            <a:xfrm>
              <a:off x="269769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2" name="十字形 1021"/>
            <p:cNvSpPr/>
            <p:nvPr/>
          </p:nvSpPr>
          <p:spPr>
            <a:xfrm>
              <a:off x="3001583"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3" name="十字形 1022"/>
            <p:cNvSpPr/>
            <p:nvPr/>
          </p:nvSpPr>
          <p:spPr>
            <a:xfrm>
              <a:off x="330547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4" name="十字形 1023"/>
            <p:cNvSpPr/>
            <p:nvPr/>
          </p:nvSpPr>
          <p:spPr>
            <a:xfrm>
              <a:off x="360935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5" name="十字形 1024"/>
            <p:cNvSpPr/>
            <p:nvPr/>
          </p:nvSpPr>
          <p:spPr>
            <a:xfrm>
              <a:off x="391324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6" name="十字形 1025"/>
            <p:cNvSpPr/>
            <p:nvPr/>
          </p:nvSpPr>
          <p:spPr>
            <a:xfrm>
              <a:off x="4217131"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7" name="十字形 1026"/>
            <p:cNvSpPr/>
            <p:nvPr/>
          </p:nvSpPr>
          <p:spPr>
            <a:xfrm>
              <a:off x="4521019"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8" name="十字形 1027"/>
            <p:cNvSpPr/>
            <p:nvPr/>
          </p:nvSpPr>
          <p:spPr>
            <a:xfrm>
              <a:off x="482490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9" name="十字形 1028"/>
            <p:cNvSpPr/>
            <p:nvPr/>
          </p:nvSpPr>
          <p:spPr>
            <a:xfrm>
              <a:off x="5128793"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0" name="十字形 1029"/>
            <p:cNvSpPr/>
            <p:nvPr/>
          </p:nvSpPr>
          <p:spPr>
            <a:xfrm>
              <a:off x="543268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1" name="十字形 1030"/>
            <p:cNvSpPr/>
            <p:nvPr/>
          </p:nvSpPr>
          <p:spPr>
            <a:xfrm>
              <a:off x="573656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2" name="十字形 1031"/>
            <p:cNvSpPr/>
            <p:nvPr/>
          </p:nvSpPr>
          <p:spPr>
            <a:xfrm>
              <a:off x="6040455"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3" name="十字形 1032"/>
            <p:cNvSpPr/>
            <p:nvPr/>
          </p:nvSpPr>
          <p:spPr>
            <a:xfrm>
              <a:off x="6344342"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4" name="十字形 1033"/>
            <p:cNvSpPr/>
            <p:nvPr/>
          </p:nvSpPr>
          <p:spPr>
            <a:xfrm>
              <a:off x="6648229"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5" name="十字形 1034"/>
            <p:cNvSpPr/>
            <p:nvPr/>
          </p:nvSpPr>
          <p:spPr>
            <a:xfrm>
              <a:off x="695211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6" name="十字形 1035"/>
            <p:cNvSpPr/>
            <p:nvPr/>
          </p:nvSpPr>
          <p:spPr>
            <a:xfrm>
              <a:off x="725600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7" name="十字形 1036"/>
            <p:cNvSpPr/>
            <p:nvPr/>
          </p:nvSpPr>
          <p:spPr>
            <a:xfrm>
              <a:off x="755989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8" name="十字形 1037"/>
            <p:cNvSpPr/>
            <p:nvPr/>
          </p:nvSpPr>
          <p:spPr>
            <a:xfrm>
              <a:off x="266598"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9" name="十字形 1038"/>
            <p:cNvSpPr/>
            <p:nvPr/>
          </p:nvSpPr>
          <p:spPr>
            <a:xfrm>
              <a:off x="570485"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0" name="十字形 1039"/>
            <p:cNvSpPr/>
            <p:nvPr/>
          </p:nvSpPr>
          <p:spPr>
            <a:xfrm>
              <a:off x="874372"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1" name="十字形 1040"/>
            <p:cNvSpPr/>
            <p:nvPr/>
          </p:nvSpPr>
          <p:spPr>
            <a:xfrm>
              <a:off x="117826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2" name="十字形 1041"/>
            <p:cNvSpPr/>
            <p:nvPr/>
          </p:nvSpPr>
          <p:spPr>
            <a:xfrm>
              <a:off x="148214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3" name="十字形 1042"/>
            <p:cNvSpPr/>
            <p:nvPr/>
          </p:nvSpPr>
          <p:spPr>
            <a:xfrm>
              <a:off x="178603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4" name="十字形 1043"/>
            <p:cNvSpPr/>
            <p:nvPr/>
          </p:nvSpPr>
          <p:spPr>
            <a:xfrm>
              <a:off x="2089921"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5" name="十字形 1044"/>
            <p:cNvSpPr/>
            <p:nvPr/>
          </p:nvSpPr>
          <p:spPr>
            <a:xfrm>
              <a:off x="2961231" y="56500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6" name="十字形 1045"/>
            <p:cNvSpPr/>
            <p:nvPr/>
          </p:nvSpPr>
          <p:spPr>
            <a:xfrm>
              <a:off x="269769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7" name="十字形 1046"/>
            <p:cNvSpPr/>
            <p:nvPr/>
          </p:nvSpPr>
          <p:spPr>
            <a:xfrm>
              <a:off x="3001583"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8" name="十字形 1047"/>
            <p:cNvSpPr/>
            <p:nvPr/>
          </p:nvSpPr>
          <p:spPr>
            <a:xfrm>
              <a:off x="330547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9" name="十字形 1048"/>
            <p:cNvSpPr/>
            <p:nvPr/>
          </p:nvSpPr>
          <p:spPr>
            <a:xfrm>
              <a:off x="360935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0" name="十字形 1049"/>
            <p:cNvSpPr/>
            <p:nvPr/>
          </p:nvSpPr>
          <p:spPr>
            <a:xfrm>
              <a:off x="391324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1" name="十字形 1050"/>
            <p:cNvSpPr/>
            <p:nvPr/>
          </p:nvSpPr>
          <p:spPr>
            <a:xfrm>
              <a:off x="4217131"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2" name="十字形 1051"/>
            <p:cNvSpPr/>
            <p:nvPr/>
          </p:nvSpPr>
          <p:spPr>
            <a:xfrm>
              <a:off x="4521019"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3" name="十字形 1052"/>
            <p:cNvSpPr/>
            <p:nvPr/>
          </p:nvSpPr>
          <p:spPr>
            <a:xfrm>
              <a:off x="482490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4" name="十字形 1053"/>
            <p:cNvSpPr/>
            <p:nvPr/>
          </p:nvSpPr>
          <p:spPr>
            <a:xfrm>
              <a:off x="5128793"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5" name="十字形 1054"/>
            <p:cNvSpPr/>
            <p:nvPr/>
          </p:nvSpPr>
          <p:spPr>
            <a:xfrm>
              <a:off x="543268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6" name="十字形 1055"/>
            <p:cNvSpPr/>
            <p:nvPr/>
          </p:nvSpPr>
          <p:spPr>
            <a:xfrm>
              <a:off x="573656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7" name="十字形 1056"/>
            <p:cNvSpPr/>
            <p:nvPr/>
          </p:nvSpPr>
          <p:spPr>
            <a:xfrm>
              <a:off x="6040455"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8" name="十字形 1057"/>
            <p:cNvSpPr/>
            <p:nvPr/>
          </p:nvSpPr>
          <p:spPr>
            <a:xfrm>
              <a:off x="6344342"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9" name="十字形 1058"/>
            <p:cNvSpPr/>
            <p:nvPr/>
          </p:nvSpPr>
          <p:spPr>
            <a:xfrm>
              <a:off x="6648229"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0" name="十字形 1059"/>
            <p:cNvSpPr/>
            <p:nvPr/>
          </p:nvSpPr>
          <p:spPr>
            <a:xfrm>
              <a:off x="695211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1" name="十字形 1060"/>
            <p:cNvSpPr/>
            <p:nvPr/>
          </p:nvSpPr>
          <p:spPr>
            <a:xfrm>
              <a:off x="725600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2" name="十字形 1061"/>
            <p:cNvSpPr/>
            <p:nvPr/>
          </p:nvSpPr>
          <p:spPr>
            <a:xfrm>
              <a:off x="755989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3" name="十字形 1062"/>
            <p:cNvSpPr/>
            <p:nvPr/>
          </p:nvSpPr>
          <p:spPr>
            <a:xfrm>
              <a:off x="266598"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4" name="十字形 1063"/>
            <p:cNvSpPr/>
            <p:nvPr/>
          </p:nvSpPr>
          <p:spPr>
            <a:xfrm>
              <a:off x="570485"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5" name="十字形 1064"/>
            <p:cNvSpPr/>
            <p:nvPr/>
          </p:nvSpPr>
          <p:spPr>
            <a:xfrm>
              <a:off x="874372"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6" name="十字形 1065"/>
            <p:cNvSpPr/>
            <p:nvPr/>
          </p:nvSpPr>
          <p:spPr>
            <a:xfrm>
              <a:off x="117826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7" name="十字形 1066"/>
            <p:cNvSpPr/>
            <p:nvPr/>
          </p:nvSpPr>
          <p:spPr>
            <a:xfrm>
              <a:off x="148214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8" name="十字形 1067"/>
            <p:cNvSpPr/>
            <p:nvPr/>
          </p:nvSpPr>
          <p:spPr>
            <a:xfrm>
              <a:off x="178603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9" name="十字形 1068"/>
            <p:cNvSpPr/>
            <p:nvPr/>
          </p:nvSpPr>
          <p:spPr>
            <a:xfrm>
              <a:off x="2089921"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0" name="十字形 1069"/>
            <p:cNvSpPr/>
            <p:nvPr/>
          </p:nvSpPr>
          <p:spPr>
            <a:xfrm>
              <a:off x="2393808"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1" name="十字形 1070"/>
            <p:cNvSpPr/>
            <p:nvPr/>
          </p:nvSpPr>
          <p:spPr>
            <a:xfrm>
              <a:off x="269769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2" name="十字形 1071"/>
            <p:cNvSpPr/>
            <p:nvPr/>
          </p:nvSpPr>
          <p:spPr>
            <a:xfrm>
              <a:off x="3001583"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3" name="十字形 1072"/>
            <p:cNvSpPr/>
            <p:nvPr/>
          </p:nvSpPr>
          <p:spPr>
            <a:xfrm>
              <a:off x="330547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4" name="十字形 1073"/>
            <p:cNvSpPr/>
            <p:nvPr/>
          </p:nvSpPr>
          <p:spPr>
            <a:xfrm>
              <a:off x="360935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5" name="十字形 1074"/>
            <p:cNvSpPr/>
            <p:nvPr/>
          </p:nvSpPr>
          <p:spPr>
            <a:xfrm>
              <a:off x="391324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6" name="十字形 1075"/>
            <p:cNvSpPr/>
            <p:nvPr/>
          </p:nvSpPr>
          <p:spPr>
            <a:xfrm>
              <a:off x="4217131"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7" name="十字形 1076"/>
            <p:cNvSpPr/>
            <p:nvPr/>
          </p:nvSpPr>
          <p:spPr>
            <a:xfrm>
              <a:off x="4521019"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8" name="十字形 1077"/>
            <p:cNvSpPr/>
            <p:nvPr/>
          </p:nvSpPr>
          <p:spPr>
            <a:xfrm>
              <a:off x="482490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9" name="十字形 1078"/>
            <p:cNvSpPr/>
            <p:nvPr/>
          </p:nvSpPr>
          <p:spPr>
            <a:xfrm>
              <a:off x="5128793"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0" name="十字形 1079"/>
            <p:cNvSpPr/>
            <p:nvPr/>
          </p:nvSpPr>
          <p:spPr>
            <a:xfrm>
              <a:off x="543268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1" name="十字形 1080"/>
            <p:cNvSpPr/>
            <p:nvPr/>
          </p:nvSpPr>
          <p:spPr>
            <a:xfrm>
              <a:off x="573656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2" name="十字形 1081"/>
            <p:cNvSpPr/>
            <p:nvPr/>
          </p:nvSpPr>
          <p:spPr>
            <a:xfrm>
              <a:off x="6040455"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3" name="十字形 1082"/>
            <p:cNvSpPr/>
            <p:nvPr/>
          </p:nvSpPr>
          <p:spPr>
            <a:xfrm>
              <a:off x="6344342"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4" name="十字形 1083"/>
            <p:cNvSpPr/>
            <p:nvPr/>
          </p:nvSpPr>
          <p:spPr>
            <a:xfrm>
              <a:off x="6648229"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5" name="十字形 1084"/>
            <p:cNvSpPr/>
            <p:nvPr/>
          </p:nvSpPr>
          <p:spPr>
            <a:xfrm>
              <a:off x="695211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6" name="十字形 1085"/>
            <p:cNvSpPr/>
            <p:nvPr/>
          </p:nvSpPr>
          <p:spPr>
            <a:xfrm>
              <a:off x="725600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7" name="十字形 1086"/>
            <p:cNvSpPr/>
            <p:nvPr/>
          </p:nvSpPr>
          <p:spPr>
            <a:xfrm>
              <a:off x="755989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8" name="十字形 1087"/>
            <p:cNvSpPr/>
            <p:nvPr/>
          </p:nvSpPr>
          <p:spPr>
            <a:xfrm>
              <a:off x="266598"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9" name="十字形 1088"/>
            <p:cNvSpPr/>
            <p:nvPr/>
          </p:nvSpPr>
          <p:spPr>
            <a:xfrm>
              <a:off x="570485"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0" name="十字形 1089"/>
            <p:cNvSpPr/>
            <p:nvPr/>
          </p:nvSpPr>
          <p:spPr>
            <a:xfrm>
              <a:off x="874372"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1" name="十字形 1090"/>
            <p:cNvSpPr/>
            <p:nvPr/>
          </p:nvSpPr>
          <p:spPr>
            <a:xfrm>
              <a:off x="117826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2" name="十字形 1091"/>
            <p:cNvSpPr/>
            <p:nvPr/>
          </p:nvSpPr>
          <p:spPr>
            <a:xfrm>
              <a:off x="148214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3" name="十字形 1092"/>
            <p:cNvSpPr/>
            <p:nvPr/>
          </p:nvSpPr>
          <p:spPr>
            <a:xfrm>
              <a:off x="178603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4" name="十字形 1093"/>
            <p:cNvSpPr/>
            <p:nvPr/>
          </p:nvSpPr>
          <p:spPr>
            <a:xfrm>
              <a:off x="2089921"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5" name="十字形 1094"/>
            <p:cNvSpPr/>
            <p:nvPr/>
          </p:nvSpPr>
          <p:spPr>
            <a:xfrm>
              <a:off x="2393808"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6" name="十字形 1095"/>
            <p:cNvSpPr/>
            <p:nvPr/>
          </p:nvSpPr>
          <p:spPr>
            <a:xfrm>
              <a:off x="269769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7" name="十字形 1096"/>
            <p:cNvSpPr/>
            <p:nvPr/>
          </p:nvSpPr>
          <p:spPr>
            <a:xfrm>
              <a:off x="3001583"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8" name="十字形 1097"/>
            <p:cNvSpPr/>
            <p:nvPr/>
          </p:nvSpPr>
          <p:spPr>
            <a:xfrm>
              <a:off x="330547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9" name="十字形 1098"/>
            <p:cNvSpPr/>
            <p:nvPr/>
          </p:nvSpPr>
          <p:spPr>
            <a:xfrm>
              <a:off x="360935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0" name="十字形 1099"/>
            <p:cNvSpPr/>
            <p:nvPr/>
          </p:nvSpPr>
          <p:spPr>
            <a:xfrm>
              <a:off x="391324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1" name="十字形 1100"/>
            <p:cNvSpPr/>
            <p:nvPr/>
          </p:nvSpPr>
          <p:spPr>
            <a:xfrm>
              <a:off x="4217131"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2" name="十字形 1101"/>
            <p:cNvSpPr/>
            <p:nvPr/>
          </p:nvSpPr>
          <p:spPr>
            <a:xfrm>
              <a:off x="4521019"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3" name="十字形 1102"/>
            <p:cNvSpPr/>
            <p:nvPr/>
          </p:nvSpPr>
          <p:spPr>
            <a:xfrm>
              <a:off x="482490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4" name="十字形 1103"/>
            <p:cNvSpPr/>
            <p:nvPr/>
          </p:nvSpPr>
          <p:spPr>
            <a:xfrm>
              <a:off x="5128793"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5" name="十字形 1104"/>
            <p:cNvSpPr/>
            <p:nvPr/>
          </p:nvSpPr>
          <p:spPr>
            <a:xfrm>
              <a:off x="543268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6" name="十字形 1105"/>
            <p:cNvSpPr/>
            <p:nvPr/>
          </p:nvSpPr>
          <p:spPr>
            <a:xfrm>
              <a:off x="573656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7" name="十字形 1106"/>
            <p:cNvSpPr/>
            <p:nvPr/>
          </p:nvSpPr>
          <p:spPr>
            <a:xfrm>
              <a:off x="6040455"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8" name="十字形 1107"/>
            <p:cNvSpPr/>
            <p:nvPr/>
          </p:nvSpPr>
          <p:spPr>
            <a:xfrm>
              <a:off x="6344342"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9" name="十字形 1108"/>
            <p:cNvSpPr/>
            <p:nvPr/>
          </p:nvSpPr>
          <p:spPr>
            <a:xfrm>
              <a:off x="6648229"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0" name="十字形 1109"/>
            <p:cNvSpPr/>
            <p:nvPr/>
          </p:nvSpPr>
          <p:spPr>
            <a:xfrm>
              <a:off x="695211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1" name="十字形 1110"/>
            <p:cNvSpPr/>
            <p:nvPr/>
          </p:nvSpPr>
          <p:spPr>
            <a:xfrm>
              <a:off x="725600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2" name="十字形 1111"/>
            <p:cNvSpPr/>
            <p:nvPr/>
          </p:nvSpPr>
          <p:spPr>
            <a:xfrm>
              <a:off x="755989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3" name="十字形 1112"/>
            <p:cNvSpPr/>
            <p:nvPr/>
          </p:nvSpPr>
          <p:spPr>
            <a:xfrm>
              <a:off x="266598"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4" name="十字形 1113"/>
            <p:cNvSpPr/>
            <p:nvPr/>
          </p:nvSpPr>
          <p:spPr>
            <a:xfrm>
              <a:off x="570485"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5" name="十字形 1114"/>
            <p:cNvSpPr/>
            <p:nvPr/>
          </p:nvSpPr>
          <p:spPr>
            <a:xfrm>
              <a:off x="874372"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6" name="十字形 1115"/>
            <p:cNvSpPr/>
            <p:nvPr/>
          </p:nvSpPr>
          <p:spPr>
            <a:xfrm>
              <a:off x="117826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7" name="十字形 1116"/>
            <p:cNvSpPr/>
            <p:nvPr/>
          </p:nvSpPr>
          <p:spPr>
            <a:xfrm>
              <a:off x="148214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8" name="十字形 1117"/>
            <p:cNvSpPr/>
            <p:nvPr/>
          </p:nvSpPr>
          <p:spPr>
            <a:xfrm>
              <a:off x="178603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9" name="十字形 1118"/>
            <p:cNvSpPr/>
            <p:nvPr/>
          </p:nvSpPr>
          <p:spPr>
            <a:xfrm>
              <a:off x="2089921"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0" name="十字形 1119"/>
            <p:cNvSpPr/>
            <p:nvPr/>
          </p:nvSpPr>
          <p:spPr>
            <a:xfrm>
              <a:off x="2393808"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1" name="十字形 1120"/>
            <p:cNvSpPr/>
            <p:nvPr/>
          </p:nvSpPr>
          <p:spPr>
            <a:xfrm>
              <a:off x="269769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2" name="十字形 1121"/>
            <p:cNvSpPr/>
            <p:nvPr/>
          </p:nvSpPr>
          <p:spPr>
            <a:xfrm>
              <a:off x="3001583"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3" name="十字形 1122"/>
            <p:cNvSpPr/>
            <p:nvPr/>
          </p:nvSpPr>
          <p:spPr>
            <a:xfrm>
              <a:off x="330547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4" name="十字形 1123"/>
            <p:cNvSpPr/>
            <p:nvPr/>
          </p:nvSpPr>
          <p:spPr>
            <a:xfrm>
              <a:off x="360935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5" name="十字形 1124"/>
            <p:cNvSpPr/>
            <p:nvPr/>
          </p:nvSpPr>
          <p:spPr>
            <a:xfrm>
              <a:off x="391324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6" name="十字形 1125"/>
            <p:cNvSpPr/>
            <p:nvPr/>
          </p:nvSpPr>
          <p:spPr>
            <a:xfrm>
              <a:off x="4217131"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7" name="十字形 1126"/>
            <p:cNvSpPr/>
            <p:nvPr/>
          </p:nvSpPr>
          <p:spPr>
            <a:xfrm>
              <a:off x="4521019"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8" name="十字形 1127"/>
            <p:cNvSpPr/>
            <p:nvPr/>
          </p:nvSpPr>
          <p:spPr>
            <a:xfrm>
              <a:off x="482490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9" name="十字形 1128"/>
            <p:cNvSpPr/>
            <p:nvPr/>
          </p:nvSpPr>
          <p:spPr>
            <a:xfrm>
              <a:off x="5128793"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0" name="十字形 1129"/>
            <p:cNvSpPr/>
            <p:nvPr/>
          </p:nvSpPr>
          <p:spPr>
            <a:xfrm>
              <a:off x="543268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1" name="十字形 1130"/>
            <p:cNvSpPr/>
            <p:nvPr/>
          </p:nvSpPr>
          <p:spPr>
            <a:xfrm>
              <a:off x="573656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2" name="十字形 1131"/>
            <p:cNvSpPr/>
            <p:nvPr/>
          </p:nvSpPr>
          <p:spPr>
            <a:xfrm>
              <a:off x="6040455"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3" name="十字形 1132"/>
            <p:cNvSpPr/>
            <p:nvPr/>
          </p:nvSpPr>
          <p:spPr>
            <a:xfrm>
              <a:off x="6344342"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4" name="十字形 1133"/>
            <p:cNvSpPr/>
            <p:nvPr/>
          </p:nvSpPr>
          <p:spPr>
            <a:xfrm>
              <a:off x="6648229"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5" name="十字形 1134"/>
            <p:cNvSpPr/>
            <p:nvPr/>
          </p:nvSpPr>
          <p:spPr>
            <a:xfrm>
              <a:off x="695211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6" name="十字形 1135"/>
            <p:cNvSpPr/>
            <p:nvPr/>
          </p:nvSpPr>
          <p:spPr>
            <a:xfrm>
              <a:off x="725600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7" name="十字形 1136"/>
            <p:cNvSpPr/>
            <p:nvPr/>
          </p:nvSpPr>
          <p:spPr>
            <a:xfrm>
              <a:off x="755989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8" name="十字形 1137"/>
            <p:cNvSpPr/>
            <p:nvPr/>
          </p:nvSpPr>
          <p:spPr>
            <a:xfrm>
              <a:off x="266598"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9" name="十字形 1138"/>
            <p:cNvSpPr/>
            <p:nvPr/>
          </p:nvSpPr>
          <p:spPr>
            <a:xfrm>
              <a:off x="570485"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0" name="十字形 1139"/>
            <p:cNvSpPr/>
            <p:nvPr/>
          </p:nvSpPr>
          <p:spPr>
            <a:xfrm>
              <a:off x="874372"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1" name="十字形 1140"/>
            <p:cNvSpPr/>
            <p:nvPr/>
          </p:nvSpPr>
          <p:spPr>
            <a:xfrm>
              <a:off x="117826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2" name="十字形 1141"/>
            <p:cNvSpPr/>
            <p:nvPr/>
          </p:nvSpPr>
          <p:spPr>
            <a:xfrm>
              <a:off x="148214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3" name="十字形 1142"/>
            <p:cNvSpPr/>
            <p:nvPr/>
          </p:nvSpPr>
          <p:spPr>
            <a:xfrm>
              <a:off x="178603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4" name="十字形 1143"/>
            <p:cNvSpPr/>
            <p:nvPr/>
          </p:nvSpPr>
          <p:spPr>
            <a:xfrm>
              <a:off x="2089921"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5" name="十字形 1144"/>
            <p:cNvSpPr/>
            <p:nvPr/>
          </p:nvSpPr>
          <p:spPr>
            <a:xfrm>
              <a:off x="2393808"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6" name="十字形 1145"/>
            <p:cNvSpPr/>
            <p:nvPr/>
          </p:nvSpPr>
          <p:spPr>
            <a:xfrm>
              <a:off x="269769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7" name="十字形 1146"/>
            <p:cNvSpPr/>
            <p:nvPr/>
          </p:nvSpPr>
          <p:spPr>
            <a:xfrm>
              <a:off x="3001583"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8" name="十字形 1147"/>
            <p:cNvSpPr/>
            <p:nvPr/>
          </p:nvSpPr>
          <p:spPr>
            <a:xfrm>
              <a:off x="330547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9" name="十字形 1148"/>
            <p:cNvSpPr/>
            <p:nvPr/>
          </p:nvSpPr>
          <p:spPr>
            <a:xfrm>
              <a:off x="360935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0" name="十字形 1149"/>
            <p:cNvSpPr/>
            <p:nvPr/>
          </p:nvSpPr>
          <p:spPr>
            <a:xfrm>
              <a:off x="391324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1" name="十字形 1150"/>
            <p:cNvSpPr/>
            <p:nvPr/>
          </p:nvSpPr>
          <p:spPr>
            <a:xfrm>
              <a:off x="4217131"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2" name="十字形 1151"/>
            <p:cNvSpPr/>
            <p:nvPr/>
          </p:nvSpPr>
          <p:spPr>
            <a:xfrm>
              <a:off x="4521019"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3" name="十字形 1152"/>
            <p:cNvSpPr/>
            <p:nvPr/>
          </p:nvSpPr>
          <p:spPr>
            <a:xfrm>
              <a:off x="482490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4" name="十字形 1153"/>
            <p:cNvSpPr/>
            <p:nvPr/>
          </p:nvSpPr>
          <p:spPr>
            <a:xfrm>
              <a:off x="5128793"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5" name="十字形 1154"/>
            <p:cNvSpPr/>
            <p:nvPr/>
          </p:nvSpPr>
          <p:spPr>
            <a:xfrm>
              <a:off x="543268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6" name="十字形 1155"/>
            <p:cNvSpPr/>
            <p:nvPr/>
          </p:nvSpPr>
          <p:spPr>
            <a:xfrm>
              <a:off x="573656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7" name="十字形 1156"/>
            <p:cNvSpPr/>
            <p:nvPr/>
          </p:nvSpPr>
          <p:spPr>
            <a:xfrm>
              <a:off x="6040455"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8" name="十字形 1157"/>
            <p:cNvSpPr/>
            <p:nvPr/>
          </p:nvSpPr>
          <p:spPr>
            <a:xfrm>
              <a:off x="6344342"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9" name="十字形 1158"/>
            <p:cNvSpPr/>
            <p:nvPr/>
          </p:nvSpPr>
          <p:spPr>
            <a:xfrm>
              <a:off x="6648229"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0" name="十字形 1159"/>
            <p:cNvSpPr/>
            <p:nvPr/>
          </p:nvSpPr>
          <p:spPr>
            <a:xfrm>
              <a:off x="695211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1" name="十字形 1160"/>
            <p:cNvSpPr/>
            <p:nvPr/>
          </p:nvSpPr>
          <p:spPr>
            <a:xfrm>
              <a:off x="725600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2" name="十字形 1161"/>
            <p:cNvSpPr/>
            <p:nvPr/>
          </p:nvSpPr>
          <p:spPr>
            <a:xfrm>
              <a:off x="755989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3" name="十字形 1162"/>
            <p:cNvSpPr/>
            <p:nvPr/>
          </p:nvSpPr>
          <p:spPr>
            <a:xfrm>
              <a:off x="266598"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4" name="十字形 1163"/>
            <p:cNvSpPr/>
            <p:nvPr/>
          </p:nvSpPr>
          <p:spPr>
            <a:xfrm>
              <a:off x="570485"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5" name="十字形 1164"/>
            <p:cNvSpPr/>
            <p:nvPr/>
          </p:nvSpPr>
          <p:spPr>
            <a:xfrm>
              <a:off x="874372"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6" name="十字形 1165"/>
            <p:cNvSpPr/>
            <p:nvPr/>
          </p:nvSpPr>
          <p:spPr>
            <a:xfrm>
              <a:off x="117826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7" name="十字形 1166"/>
            <p:cNvSpPr/>
            <p:nvPr/>
          </p:nvSpPr>
          <p:spPr>
            <a:xfrm>
              <a:off x="148214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8" name="十字形 1167"/>
            <p:cNvSpPr/>
            <p:nvPr/>
          </p:nvSpPr>
          <p:spPr>
            <a:xfrm>
              <a:off x="178603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9" name="十字形 1168"/>
            <p:cNvSpPr/>
            <p:nvPr/>
          </p:nvSpPr>
          <p:spPr>
            <a:xfrm>
              <a:off x="2089921"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0" name="十字形 1169"/>
            <p:cNvSpPr/>
            <p:nvPr/>
          </p:nvSpPr>
          <p:spPr>
            <a:xfrm>
              <a:off x="2393808"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1" name="十字形 1170"/>
            <p:cNvSpPr/>
            <p:nvPr/>
          </p:nvSpPr>
          <p:spPr>
            <a:xfrm>
              <a:off x="269769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2" name="十字形 1171"/>
            <p:cNvSpPr/>
            <p:nvPr/>
          </p:nvSpPr>
          <p:spPr>
            <a:xfrm>
              <a:off x="3001583"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3" name="十字形 1172"/>
            <p:cNvSpPr/>
            <p:nvPr/>
          </p:nvSpPr>
          <p:spPr>
            <a:xfrm>
              <a:off x="330547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4" name="十字形 1173"/>
            <p:cNvSpPr/>
            <p:nvPr/>
          </p:nvSpPr>
          <p:spPr>
            <a:xfrm>
              <a:off x="360935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5" name="十字形 1174"/>
            <p:cNvSpPr/>
            <p:nvPr/>
          </p:nvSpPr>
          <p:spPr>
            <a:xfrm>
              <a:off x="391324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6" name="十字形 1175"/>
            <p:cNvSpPr/>
            <p:nvPr/>
          </p:nvSpPr>
          <p:spPr>
            <a:xfrm>
              <a:off x="4217131"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7" name="十字形 1176"/>
            <p:cNvSpPr/>
            <p:nvPr/>
          </p:nvSpPr>
          <p:spPr>
            <a:xfrm>
              <a:off x="4521019"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8" name="十字形 1177"/>
            <p:cNvSpPr/>
            <p:nvPr/>
          </p:nvSpPr>
          <p:spPr>
            <a:xfrm>
              <a:off x="482490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9" name="十字形 1178"/>
            <p:cNvSpPr/>
            <p:nvPr/>
          </p:nvSpPr>
          <p:spPr>
            <a:xfrm>
              <a:off x="5128793"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0" name="十字形 1179"/>
            <p:cNvSpPr/>
            <p:nvPr/>
          </p:nvSpPr>
          <p:spPr>
            <a:xfrm>
              <a:off x="543268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1" name="十字形 1180"/>
            <p:cNvSpPr/>
            <p:nvPr/>
          </p:nvSpPr>
          <p:spPr>
            <a:xfrm>
              <a:off x="573656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2" name="十字形 1181"/>
            <p:cNvSpPr/>
            <p:nvPr/>
          </p:nvSpPr>
          <p:spPr>
            <a:xfrm>
              <a:off x="6040455"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3" name="十字形 1182"/>
            <p:cNvSpPr/>
            <p:nvPr/>
          </p:nvSpPr>
          <p:spPr>
            <a:xfrm>
              <a:off x="6344342"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4" name="十字形 1183"/>
            <p:cNvSpPr/>
            <p:nvPr/>
          </p:nvSpPr>
          <p:spPr>
            <a:xfrm>
              <a:off x="6648229"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5" name="十字形 1184"/>
            <p:cNvSpPr/>
            <p:nvPr/>
          </p:nvSpPr>
          <p:spPr>
            <a:xfrm>
              <a:off x="695211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6" name="十字形 1185"/>
            <p:cNvSpPr/>
            <p:nvPr/>
          </p:nvSpPr>
          <p:spPr>
            <a:xfrm>
              <a:off x="725600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7" name="十字形 1186"/>
            <p:cNvSpPr/>
            <p:nvPr/>
          </p:nvSpPr>
          <p:spPr>
            <a:xfrm>
              <a:off x="755989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8" name="十字形 1187"/>
            <p:cNvSpPr/>
            <p:nvPr/>
          </p:nvSpPr>
          <p:spPr>
            <a:xfrm>
              <a:off x="266598"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9" name="十字形 1188"/>
            <p:cNvSpPr/>
            <p:nvPr/>
          </p:nvSpPr>
          <p:spPr>
            <a:xfrm>
              <a:off x="570485"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0" name="十字形 1189"/>
            <p:cNvSpPr/>
            <p:nvPr/>
          </p:nvSpPr>
          <p:spPr>
            <a:xfrm>
              <a:off x="874372"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1" name="十字形 1190"/>
            <p:cNvSpPr/>
            <p:nvPr/>
          </p:nvSpPr>
          <p:spPr>
            <a:xfrm>
              <a:off x="117826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2" name="十字形 1191"/>
            <p:cNvSpPr/>
            <p:nvPr/>
          </p:nvSpPr>
          <p:spPr>
            <a:xfrm>
              <a:off x="148214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3" name="十字形 1192"/>
            <p:cNvSpPr/>
            <p:nvPr/>
          </p:nvSpPr>
          <p:spPr>
            <a:xfrm>
              <a:off x="178603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4" name="十字形 1193"/>
            <p:cNvSpPr/>
            <p:nvPr/>
          </p:nvSpPr>
          <p:spPr>
            <a:xfrm>
              <a:off x="2089921"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5" name="十字形 1194"/>
            <p:cNvSpPr/>
            <p:nvPr/>
          </p:nvSpPr>
          <p:spPr>
            <a:xfrm>
              <a:off x="2393808"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6" name="十字形 1195"/>
            <p:cNvSpPr/>
            <p:nvPr/>
          </p:nvSpPr>
          <p:spPr>
            <a:xfrm>
              <a:off x="269769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7" name="十字形 1196"/>
            <p:cNvSpPr/>
            <p:nvPr/>
          </p:nvSpPr>
          <p:spPr>
            <a:xfrm>
              <a:off x="3001583"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8" name="十字形 1197"/>
            <p:cNvSpPr/>
            <p:nvPr/>
          </p:nvSpPr>
          <p:spPr>
            <a:xfrm>
              <a:off x="330547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9" name="十字形 1198"/>
            <p:cNvSpPr/>
            <p:nvPr/>
          </p:nvSpPr>
          <p:spPr>
            <a:xfrm>
              <a:off x="360935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0" name="十字形 1199"/>
            <p:cNvSpPr/>
            <p:nvPr/>
          </p:nvSpPr>
          <p:spPr>
            <a:xfrm>
              <a:off x="391324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1" name="十字形 1200"/>
            <p:cNvSpPr/>
            <p:nvPr/>
          </p:nvSpPr>
          <p:spPr>
            <a:xfrm>
              <a:off x="4217131"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2" name="十字形 1201"/>
            <p:cNvSpPr/>
            <p:nvPr/>
          </p:nvSpPr>
          <p:spPr>
            <a:xfrm>
              <a:off x="4521019"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3" name="十字形 1202"/>
            <p:cNvSpPr/>
            <p:nvPr/>
          </p:nvSpPr>
          <p:spPr>
            <a:xfrm>
              <a:off x="482490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4" name="十字形 1203"/>
            <p:cNvSpPr/>
            <p:nvPr/>
          </p:nvSpPr>
          <p:spPr>
            <a:xfrm>
              <a:off x="5128793"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5" name="十字形 1204"/>
            <p:cNvSpPr/>
            <p:nvPr/>
          </p:nvSpPr>
          <p:spPr>
            <a:xfrm>
              <a:off x="543268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6" name="十字形 1205"/>
            <p:cNvSpPr/>
            <p:nvPr/>
          </p:nvSpPr>
          <p:spPr>
            <a:xfrm>
              <a:off x="573656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7" name="十字形 1206"/>
            <p:cNvSpPr/>
            <p:nvPr/>
          </p:nvSpPr>
          <p:spPr>
            <a:xfrm>
              <a:off x="6040455"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8" name="十字形 1207"/>
            <p:cNvSpPr/>
            <p:nvPr/>
          </p:nvSpPr>
          <p:spPr>
            <a:xfrm>
              <a:off x="6344342"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9" name="十字形 1208"/>
            <p:cNvSpPr/>
            <p:nvPr/>
          </p:nvSpPr>
          <p:spPr>
            <a:xfrm>
              <a:off x="6648229"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0" name="十字形 1209"/>
            <p:cNvSpPr/>
            <p:nvPr/>
          </p:nvSpPr>
          <p:spPr>
            <a:xfrm>
              <a:off x="695211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1" name="十字形 1210"/>
            <p:cNvSpPr/>
            <p:nvPr/>
          </p:nvSpPr>
          <p:spPr>
            <a:xfrm>
              <a:off x="725600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2" name="十字形 1211"/>
            <p:cNvSpPr/>
            <p:nvPr/>
          </p:nvSpPr>
          <p:spPr>
            <a:xfrm>
              <a:off x="755989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3" name="十字形 1212"/>
            <p:cNvSpPr/>
            <p:nvPr/>
          </p:nvSpPr>
          <p:spPr>
            <a:xfrm>
              <a:off x="266598"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4" name="十字形 1213"/>
            <p:cNvSpPr/>
            <p:nvPr/>
          </p:nvSpPr>
          <p:spPr>
            <a:xfrm>
              <a:off x="570485"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5" name="十字形 1214"/>
            <p:cNvSpPr/>
            <p:nvPr/>
          </p:nvSpPr>
          <p:spPr>
            <a:xfrm>
              <a:off x="874372"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6" name="十字形 1215"/>
            <p:cNvSpPr/>
            <p:nvPr/>
          </p:nvSpPr>
          <p:spPr>
            <a:xfrm>
              <a:off x="117826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7" name="十字形 1216"/>
            <p:cNvSpPr/>
            <p:nvPr/>
          </p:nvSpPr>
          <p:spPr>
            <a:xfrm>
              <a:off x="148214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8" name="十字形 1217"/>
            <p:cNvSpPr/>
            <p:nvPr/>
          </p:nvSpPr>
          <p:spPr>
            <a:xfrm>
              <a:off x="178603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9" name="十字形 1218"/>
            <p:cNvSpPr/>
            <p:nvPr/>
          </p:nvSpPr>
          <p:spPr>
            <a:xfrm>
              <a:off x="2089921"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0" name="十字形 1219"/>
            <p:cNvSpPr/>
            <p:nvPr/>
          </p:nvSpPr>
          <p:spPr>
            <a:xfrm>
              <a:off x="2393808"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1" name="十字形 1220"/>
            <p:cNvSpPr/>
            <p:nvPr/>
          </p:nvSpPr>
          <p:spPr>
            <a:xfrm>
              <a:off x="269769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2" name="十字形 1221"/>
            <p:cNvSpPr/>
            <p:nvPr/>
          </p:nvSpPr>
          <p:spPr>
            <a:xfrm>
              <a:off x="3001583"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3" name="十字形 1222"/>
            <p:cNvSpPr/>
            <p:nvPr/>
          </p:nvSpPr>
          <p:spPr>
            <a:xfrm>
              <a:off x="330547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4" name="十字形 1223"/>
            <p:cNvSpPr/>
            <p:nvPr/>
          </p:nvSpPr>
          <p:spPr>
            <a:xfrm>
              <a:off x="360935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5" name="十字形 1224"/>
            <p:cNvSpPr/>
            <p:nvPr/>
          </p:nvSpPr>
          <p:spPr>
            <a:xfrm>
              <a:off x="391324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6" name="十字形 1225"/>
            <p:cNvSpPr/>
            <p:nvPr/>
          </p:nvSpPr>
          <p:spPr>
            <a:xfrm>
              <a:off x="4217131"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7" name="十字形 1226"/>
            <p:cNvSpPr/>
            <p:nvPr/>
          </p:nvSpPr>
          <p:spPr>
            <a:xfrm>
              <a:off x="4521019"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8" name="十字形 1227"/>
            <p:cNvSpPr/>
            <p:nvPr/>
          </p:nvSpPr>
          <p:spPr>
            <a:xfrm>
              <a:off x="482490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9" name="十字形 1228"/>
            <p:cNvSpPr/>
            <p:nvPr/>
          </p:nvSpPr>
          <p:spPr>
            <a:xfrm>
              <a:off x="5128793"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0" name="十字形 1229"/>
            <p:cNvSpPr/>
            <p:nvPr/>
          </p:nvSpPr>
          <p:spPr>
            <a:xfrm>
              <a:off x="543268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1" name="十字形 1230"/>
            <p:cNvSpPr/>
            <p:nvPr/>
          </p:nvSpPr>
          <p:spPr>
            <a:xfrm>
              <a:off x="573656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2" name="十字形 1231"/>
            <p:cNvSpPr/>
            <p:nvPr/>
          </p:nvSpPr>
          <p:spPr>
            <a:xfrm>
              <a:off x="6040455"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3" name="十字形 1232"/>
            <p:cNvSpPr/>
            <p:nvPr/>
          </p:nvSpPr>
          <p:spPr>
            <a:xfrm>
              <a:off x="6344342"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4" name="十字形 1233"/>
            <p:cNvSpPr/>
            <p:nvPr/>
          </p:nvSpPr>
          <p:spPr>
            <a:xfrm>
              <a:off x="6648229"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5" name="十字形 1234"/>
            <p:cNvSpPr/>
            <p:nvPr/>
          </p:nvSpPr>
          <p:spPr>
            <a:xfrm>
              <a:off x="695211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6" name="十字形 1235"/>
            <p:cNvSpPr/>
            <p:nvPr/>
          </p:nvSpPr>
          <p:spPr>
            <a:xfrm>
              <a:off x="725600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7" name="十字形 1236"/>
            <p:cNvSpPr/>
            <p:nvPr/>
          </p:nvSpPr>
          <p:spPr>
            <a:xfrm>
              <a:off x="755989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8" name="十字形 1237"/>
            <p:cNvSpPr/>
            <p:nvPr/>
          </p:nvSpPr>
          <p:spPr>
            <a:xfrm>
              <a:off x="266598"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9" name="十字形 1238"/>
            <p:cNvSpPr/>
            <p:nvPr/>
          </p:nvSpPr>
          <p:spPr>
            <a:xfrm>
              <a:off x="570485"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0" name="十字形 1239"/>
            <p:cNvSpPr/>
            <p:nvPr/>
          </p:nvSpPr>
          <p:spPr>
            <a:xfrm>
              <a:off x="874372"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1" name="十字形 1240"/>
            <p:cNvSpPr/>
            <p:nvPr/>
          </p:nvSpPr>
          <p:spPr>
            <a:xfrm>
              <a:off x="117826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2" name="十字形 1241"/>
            <p:cNvSpPr/>
            <p:nvPr/>
          </p:nvSpPr>
          <p:spPr>
            <a:xfrm>
              <a:off x="148214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3" name="十字形 1242"/>
            <p:cNvSpPr/>
            <p:nvPr/>
          </p:nvSpPr>
          <p:spPr>
            <a:xfrm>
              <a:off x="178603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4" name="十字形 1243"/>
            <p:cNvSpPr/>
            <p:nvPr/>
          </p:nvSpPr>
          <p:spPr>
            <a:xfrm>
              <a:off x="2089921"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5" name="十字形 1244"/>
            <p:cNvSpPr/>
            <p:nvPr/>
          </p:nvSpPr>
          <p:spPr>
            <a:xfrm>
              <a:off x="2393808"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6" name="十字形 1245"/>
            <p:cNvSpPr/>
            <p:nvPr/>
          </p:nvSpPr>
          <p:spPr>
            <a:xfrm>
              <a:off x="269769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7" name="十字形 1246"/>
            <p:cNvSpPr/>
            <p:nvPr/>
          </p:nvSpPr>
          <p:spPr>
            <a:xfrm>
              <a:off x="3001583"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8" name="十字形 1247"/>
            <p:cNvSpPr/>
            <p:nvPr/>
          </p:nvSpPr>
          <p:spPr>
            <a:xfrm>
              <a:off x="330547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9" name="十字形 1248"/>
            <p:cNvSpPr/>
            <p:nvPr/>
          </p:nvSpPr>
          <p:spPr>
            <a:xfrm>
              <a:off x="360935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0" name="十字形 1249"/>
            <p:cNvSpPr/>
            <p:nvPr/>
          </p:nvSpPr>
          <p:spPr>
            <a:xfrm>
              <a:off x="391324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1" name="十字形 1250"/>
            <p:cNvSpPr/>
            <p:nvPr/>
          </p:nvSpPr>
          <p:spPr>
            <a:xfrm>
              <a:off x="4217131"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2" name="十字形 1251"/>
            <p:cNvSpPr/>
            <p:nvPr/>
          </p:nvSpPr>
          <p:spPr>
            <a:xfrm>
              <a:off x="4521019"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3" name="十字形 1252"/>
            <p:cNvSpPr/>
            <p:nvPr/>
          </p:nvSpPr>
          <p:spPr>
            <a:xfrm>
              <a:off x="482490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4" name="十字形 1253"/>
            <p:cNvSpPr/>
            <p:nvPr/>
          </p:nvSpPr>
          <p:spPr>
            <a:xfrm>
              <a:off x="5128793"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5" name="十字形 1254"/>
            <p:cNvSpPr/>
            <p:nvPr/>
          </p:nvSpPr>
          <p:spPr>
            <a:xfrm>
              <a:off x="543268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6" name="十字形 1255"/>
            <p:cNvSpPr/>
            <p:nvPr/>
          </p:nvSpPr>
          <p:spPr>
            <a:xfrm>
              <a:off x="573656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7" name="十字形 1256"/>
            <p:cNvSpPr/>
            <p:nvPr/>
          </p:nvSpPr>
          <p:spPr>
            <a:xfrm>
              <a:off x="6040455"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8" name="十字形 1257"/>
            <p:cNvSpPr/>
            <p:nvPr/>
          </p:nvSpPr>
          <p:spPr>
            <a:xfrm>
              <a:off x="6344342"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9" name="十字形 1258"/>
            <p:cNvSpPr/>
            <p:nvPr/>
          </p:nvSpPr>
          <p:spPr>
            <a:xfrm>
              <a:off x="6648229"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0" name="十字形 1259"/>
            <p:cNvSpPr/>
            <p:nvPr/>
          </p:nvSpPr>
          <p:spPr>
            <a:xfrm>
              <a:off x="695211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1" name="十字形 1260"/>
            <p:cNvSpPr/>
            <p:nvPr/>
          </p:nvSpPr>
          <p:spPr>
            <a:xfrm>
              <a:off x="725600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2" name="十字形 1261"/>
            <p:cNvSpPr/>
            <p:nvPr/>
          </p:nvSpPr>
          <p:spPr>
            <a:xfrm>
              <a:off x="755989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3" name="十字形 1262"/>
            <p:cNvSpPr/>
            <p:nvPr/>
          </p:nvSpPr>
          <p:spPr>
            <a:xfrm>
              <a:off x="266598"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4" name="十字形 1263"/>
            <p:cNvSpPr/>
            <p:nvPr/>
          </p:nvSpPr>
          <p:spPr>
            <a:xfrm>
              <a:off x="570485"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5" name="十字形 1264"/>
            <p:cNvSpPr/>
            <p:nvPr/>
          </p:nvSpPr>
          <p:spPr>
            <a:xfrm>
              <a:off x="874372"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6" name="十字形 1265"/>
            <p:cNvSpPr/>
            <p:nvPr/>
          </p:nvSpPr>
          <p:spPr>
            <a:xfrm>
              <a:off x="117826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7" name="十字形 1266"/>
            <p:cNvSpPr/>
            <p:nvPr/>
          </p:nvSpPr>
          <p:spPr>
            <a:xfrm>
              <a:off x="148214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8" name="十字形 1267"/>
            <p:cNvSpPr/>
            <p:nvPr/>
          </p:nvSpPr>
          <p:spPr>
            <a:xfrm>
              <a:off x="178603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9" name="十字形 1268"/>
            <p:cNvSpPr/>
            <p:nvPr/>
          </p:nvSpPr>
          <p:spPr>
            <a:xfrm>
              <a:off x="2089921"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0" name="十字形 1269"/>
            <p:cNvSpPr/>
            <p:nvPr/>
          </p:nvSpPr>
          <p:spPr>
            <a:xfrm>
              <a:off x="2393808"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1" name="十字形 1270"/>
            <p:cNvSpPr/>
            <p:nvPr/>
          </p:nvSpPr>
          <p:spPr>
            <a:xfrm>
              <a:off x="269769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2" name="十字形 1271"/>
            <p:cNvSpPr/>
            <p:nvPr/>
          </p:nvSpPr>
          <p:spPr>
            <a:xfrm>
              <a:off x="3001583"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3" name="十字形 1272"/>
            <p:cNvSpPr/>
            <p:nvPr/>
          </p:nvSpPr>
          <p:spPr>
            <a:xfrm>
              <a:off x="330547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4" name="十字形 1273"/>
            <p:cNvSpPr/>
            <p:nvPr/>
          </p:nvSpPr>
          <p:spPr>
            <a:xfrm>
              <a:off x="360935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5" name="十字形 1274"/>
            <p:cNvSpPr/>
            <p:nvPr/>
          </p:nvSpPr>
          <p:spPr>
            <a:xfrm>
              <a:off x="391324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6" name="十字形 1275"/>
            <p:cNvSpPr/>
            <p:nvPr/>
          </p:nvSpPr>
          <p:spPr>
            <a:xfrm>
              <a:off x="4217131"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7" name="十字形 1276"/>
            <p:cNvSpPr/>
            <p:nvPr/>
          </p:nvSpPr>
          <p:spPr>
            <a:xfrm>
              <a:off x="4521019"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8" name="十字形 1277"/>
            <p:cNvSpPr/>
            <p:nvPr/>
          </p:nvSpPr>
          <p:spPr>
            <a:xfrm>
              <a:off x="482490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9" name="十字形 1278"/>
            <p:cNvSpPr/>
            <p:nvPr/>
          </p:nvSpPr>
          <p:spPr>
            <a:xfrm>
              <a:off x="5128793"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0" name="十字形 1279"/>
            <p:cNvSpPr/>
            <p:nvPr/>
          </p:nvSpPr>
          <p:spPr>
            <a:xfrm>
              <a:off x="543268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1" name="十字形 1280"/>
            <p:cNvSpPr/>
            <p:nvPr/>
          </p:nvSpPr>
          <p:spPr>
            <a:xfrm>
              <a:off x="573656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2" name="十字形 1281"/>
            <p:cNvSpPr/>
            <p:nvPr/>
          </p:nvSpPr>
          <p:spPr>
            <a:xfrm>
              <a:off x="6040455"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3" name="十字形 1282"/>
            <p:cNvSpPr/>
            <p:nvPr/>
          </p:nvSpPr>
          <p:spPr>
            <a:xfrm>
              <a:off x="6344342"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4" name="十字形 1283"/>
            <p:cNvSpPr/>
            <p:nvPr/>
          </p:nvSpPr>
          <p:spPr>
            <a:xfrm>
              <a:off x="6648229"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5" name="十字形 1284"/>
            <p:cNvSpPr/>
            <p:nvPr/>
          </p:nvSpPr>
          <p:spPr>
            <a:xfrm>
              <a:off x="695211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6" name="十字形 1285"/>
            <p:cNvSpPr/>
            <p:nvPr/>
          </p:nvSpPr>
          <p:spPr>
            <a:xfrm>
              <a:off x="725600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7" name="十字形 1286"/>
            <p:cNvSpPr/>
            <p:nvPr/>
          </p:nvSpPr>
          <p:spPr>
            <a:xfrm>
              <a:off x="755989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grpSp>
      <p:grpSp>
        <p:nvGrpSpPr>
          <p:cNvPr id="1290" name="组合 1289"/>
          <p:cNvGrpSpPr/>
          <p:nvPr userDrawn="1"/>
        </p:nvGrpSpPr>
        <p:grpSpPr>
          <a:xfrm>
            <a:off x="451695" y="6237288"/>
            <a:ext cx="225772" cy="166478"/>
            <a:chOff x="451694" y="6237287"/>
            <a:chExt cx="429246" cy="316515"/>
          </a:xfrm>
        </p:grpSpPr>
        <p:sp>
          <p:nvSpPr>
            <p:cNvPr id="1291" name="任意多边形: 形状 1290"/>
            <p:cNvSpPr/>
            <p:nvPr/>
          </p:nvSpPr>
          <p:spPr>
            <a:xfrm>
              <a:off x="45169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2" name="任意多边形: 形状 1291"/>
            <p:cNvSpPr/>
            <p:nvPr/>
          </p:nvSpPr>
          <p:spPr>
            <a:xfrm>
              <a:off x="56387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3" name="任意多边形: 形状 1292"/>
            <p:cNvSpPr/>
            <p:nvPr/>
          </p:nvSpPr>
          <p:spPr>
            <a:xfrm>
              <a:off x="67605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4" name="任意多边形: 形状 1293"/>
            <p:cNvSpPr/>
            <p:nvPr/>
          </p:nvSpPr>
          <p:spPr>
            <a:xfrm>
              <a:off x="78823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5" name="任意多边形: 形状 1294"/>
            <p:cNvSpPr/>
            <p:nvPr/>
          </p:nvSpPr>
          <p:spPr>
            <a:xfrm>
              <a:off x="45169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6" name="任意多边形: 形状 1295"/>
            <p:cNvSpPr/>
            <p:nvPr/>
          </p:nvSpPr>
          <p:spPr>
            <a:xfrm>
              <a:off x="56387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7" name="任意多边形: 形状 1296"/>
            <p:cNvSpPr/>
            <p:nvPr/>
          </p:nvSpPr>
          <p:spPr>
            <a:xfrm>
              <a:off x="67605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8" name="任意多边形: 形状 1297"/>
            <p:cNvSpPr/>
            <p:nvPr/>
          </p:nvSpPr>
          <p:spPr>
            <a:xfrm>
              <a:off x="78823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9" name="任意多边形: 形状 1298"/>
            <p:cNvSpPr/>
            <p:nvPr/>
          </p:nvSpPr>
          <p:spPr>
            <a:xfrm>
              <a:off x="45169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0" name="任意多边形: 形状 1299"/>
            <p:cNvSpPr/>
            <p:nvPr/>
          </p:nvSpPr>
          <p:spPr>
            <a:xfrm>
              <a:off x="56387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1" name="任意多边形: 形状 1300"/>
            <p:cNvSpPr/>
            <p:nvPr/>
          </p:nvSpPr>
          <p:spPr>
            <a:xfrm>
              <a:off x="67605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2" name="任意多边形: 形状 1301"/>
            <p:cNvSpPr/>
            <p:nvPr/>
          </p:nvSpPr>
          <p:spPr>
            <a:xfrm>
              <a:off x="78823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grpSp>
      <p:pic>
        <p:nvPicPr>
          <p:cNvPr id="2" name="Picture 4"/>
          <p:cNvPicPr>
            <a:picLocks noChangeAspect="1"/>
          </p:cNvPicPr>
          <p:nvPr userDrawn="1"/>
        </p:nvPicPr>
        <p:blipFill>
          <a:blip r:embed="rId4"/>
          <a:stretch>
            <a:fillRect/>
          </a:stretch>
        </p:blipFill>
        <p:spPr>
          <a:xfrm>
            <a:off x="10985990" y="200973"/>
            <a:ext cx="1002109" cy="40968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0632" y="6357393"/>
            <a:ext cx="2845381" cy="365950"/>
          </a:xfrm>
          <a:prstGeom prst="rect">
            <a:avLst/>
          </a:prstGeom>
        </p:spPr>
        <p:txBody>
          <a:bodyPr/>
          <a:lstStyle>
            <a:lvl1pPr eaLnBrk="1" hangingPunct="1">
              <a:defRPr noProof="1"/>
            </a:lvl1pPr>
          </a:lstStyle>
          <a:p>
            <a:pPr>
              <a:defRPr/>
            </a:pPr>
            <a:fld id="{C39E51E0-8226-4588-B11D-AEDEC8896D22}" type="datetimeFigureOut">
              <a:rPr lang="zh-CN" altLang="en-US"/>
            </a:fld>
            <a:endParaRPr lang="zh-CN" altLang="en-US"/>
          </a:p>
        </p:txBody>
      </p:sp>
      <p:sp>
        <p:nvSpPr>
          <p:cNvPr id="3" name="页脚占位符 2"/>
          <p:cNvSpPr>
            <a:spLocks noGrp="1"/>
          </p:cNvSpPr>
          <p:nvPr>
            <p:ph type="ftr" sz="quarter" idx="11"/>
          </p:nvPr>
        </p:nvSpPr>
        <p:spPr>
          <a:xfrm>
            <a:off x="4166565" y="6357393"/>
            <a:ext cx="3862042" cy="365950"/>
          </a:xfrm>
          <a:prstGeom prst="rect">
            <a:avLst/>
          </a:prstGeom>
        </p:spPr>
        <p:txBody>
          <a:bodyPr/>
          <a:lstStyle>
            <a:lvl1pPr eaLnBrk="1" hangingPunct="1">
              <a:defRPr noProof="1"/>
            </a:lvl1pPr>
          </a:lstStyle>
          <a:p>
            <a:pPr>
              <a:defRPr/>
            </a:pPr>
            <a:endParaRPr lang="zh-CN" altLang="en-US"/>
          </a:p>
        </p:txBody>
      </p:sp>
      <p:sp>
        <p:nvSpPr>
          <p:cNvPr id="4" name="灯片编号占位符 3"/>
          <p:cNvSpPr>
            <a:spLocks noGrp="1"/>
          </p:cNvSpPr>
          <p:nvPr>
            <p:ph type="sldNum" sz="quarter" idx="12"/>
          </p:nvPr>
        </p:nvSpPr>
        <p:spPr>
          <a:xfrm>
            <a:off x="8739160" y="6357393"/>
            <a:ext cx="2845381" cy="365950"/>
          </a:xfrm>
          <a:prstGeom prst="rect">
            <a:avLst/>
          </a:prstGeom>
        </p:spPr>
        <p:txBody>
          <a:bodyPr vert="horz" wrap="square" lIns="91440" tIns="45720" rIns="91440" bIns="45720" numCol="1" anchor="t" anchorCtr="0" compatLnSpc="1"/>
          <a:lstStyle>
            <a:lvl1pPr eaLnBrk="1" hangingPunct="1">
              <a:defRPr noProof="1"/>
            </a:lvl1pPr>
          </a:lstStyle>
          <a:p>
            <a:fld id="{F460D890-DB32-44EE-AB61-A4D262426910}" type="slidenum">
              <a:rPr altLang="en-US"/>
            </a:fld>
            <a:endParaRPr lang="zh-CN" altLang="en-US"/>
          </a:p>
        </p:txBody>
      </p:sp>
      <p:sp>
        <p:nvSpPr>
          <p:cNvPr id="5" name="矩形 4"/>
          <p:cNvSpPr/>
          <p:nvPr userDrawn="1"/>
        </p:nvSpPr>
        <p:spPr>
          <a:xfrm flipH="1">
            <a:off x="72958" y="365144"/>
            <a:ext cx="853297" cy="504536"/>
          </a:xfrm>
          <a:prstGeom prst="rect">
            <a:avLst/>
          </a:prstGeom>
          <a:solidFill>
            <a:srgbClr val="951935"/>
          </a:solidFill>
          <a:ln>
            <a:noFill/>
          </a:ln>
        </p:spPr>
        <p:style>
          <a:lnRef idx="2">
            <a:schemeClr val="accent1">
              <a:shade val="50000"/>
            </a:schemeClr>
          </a:lnRef>
          <a:fillRef idx="1">
            <a:schemeClr val="accent1"/>
          </a:fillRef>
          <a:effectRef idx="0">
            <a:schemeClr val="accent1"/>
          </a:effectRef>
          <a:fontRef idx="minor">
            <a:schemeClr val="lt1"/>
          </a:fontRef>
        </p:style>
        <p:txBody>
          <a:bodyPr lIns="121231" tIns="60625" rIns="121231" bIns="60625" anchor="ctr"/>
          <a:lstStyle/>
          <a:p>
            <a:pPr algn="ctr" eaLnBrk="1" fontAlgn="auto" hangingPunct="1">
              <a:defRPr/>
            </a:pPr>
            <a:endParaRPr lang="zh-CN" altLang="en-US" sz="2400" noProof="1"/>
          </a:p>
        </p:txBody>
      </p:sp>
      <p:pic>
        <p:nvPicPr>
          <p:cNvPr id="14" name="图片 13" descr="徽标&#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4667" b="83556" l="11556" r="87778">
                        <a14:foregroundMark x1="13111" y1="65778" x2="17333" y2="64667"/>
                        <a14:foregroundMark x1="13556" y1="65333" x2="12444" y2="63111"/>
                        <a14:foregroundMark x1="12889" y1="60444" x2="16444" y2="62222"/>
                        <a14:foregroundMark x1="14000" y1="60000" x2="16444" y2="58889"/>
                        <a14:foregroundMark x1="14000" y1="60889" x2="15111" y2="61556"/>
                        <a14:foregroundMark x1="12667" y1="58889" x2="15778" y2="56889"/>
                        <a14:foregroundMark x1="12667" y1="57333" x2="14444" y2="54667"/>
                        <a14:foregroundMark x1="11556" y1="57111" x2="14889" y2="55556"/>
                        <a14:foregroundMark x1="12444" y1="55333" x2="13778" y2="55333"/>
                        <a14:foregroundMark x1="12444" y1="52444" x2="14667" y2="52667"/>
                        <a14:foregroundMark x1="12889" y1="53111" x2="15778" y2="54000"/>
                        <a14:foregroundMark x1="12000" y1="51556" x2="14667" y2="52444"/>
                        <a14:foregroundMark x1="13333" y1="49556" x2="16222" y2="50222"/>
                        <a14:foregroundMark x1="14000" y1="50889" x2="16222" y2="50667"/>
                        <a14:foregroundMark x1="13333" y1="49778" x2="15556" y2="48889"/>
                        <a14:foregroundMark x1="13778" y1="48667" x2="15333" y2="47556"/>
                        <a14:foregroundMark x1="13333" y1="45778" x2="16444" y2="46444"/>
                        <a14:foregroundMark x1="13333" y1="47556" x2="16222" y2="47333"/>
                        <a14:foregroundMark x1="14000" y1="45778" x2="16444" y2="45111"/>
                        <a14:foregroundMark x1="15111" y1="42222" x2="17778" y2="42444"/>
                        <a14:foregroundMark x1="15556" y1="43111" x2="18222" y2="42667"/>
                        <a14:foregroundMark x1="15556" y1="41333" x2="18222" y2="41333"/>
                        <a14:foregroundMark x1="18444" y1="36667" x2="20889" y2="37111"/>
                        <a14:foregroundMark x1="18000" y1="38667" x2="20000" y2="38889"/>
                        <a14:foregroundMark x1="17111" y1="37778" x2="20000" y2="38222"/>
                        <a14:foregroundMark x1="16667" y1="38222" x2="19556" y2="38222"/>
                        <a14:foregroundMark x1="17331" y1="34887" x2="20667" y2="38222"/>
                        <a14:foregroundMark x1="17111" y1="34667" x2="17056" y2="34612"/>
                        <a14:foregroundMark x1="20444" y1="33111" x2="24000" y2="33111"/>
                        <a14:foregroundMark x1="20444" y1="34222" x2="22444" y2="34000"/>
                        <a14:foregroundMark x1="21333" y1="31778" x2="21778" y2="33333"/>
                        <a14:foregroundMark x1="19556" y1="32667" x2="22000" y2="34889"/>
                        <a14:foregroundMark x1="24667" y1="30667" x2="25556" y2="31111"/>
                        <a14:foregroundMark x1="22667" y1="29111" x2="25111" y2="31111"/>
                        <a14:foregroundMark x1="22667" y1="29333" x2="23778" y2="31111"/>
                        <a14:foregroundMark x1="25333" y1="27778" x2="27778" y2="29556"/>
                        <a14:foregroundMark x1="27556" y1="25556" x2="29052" y2="28049"/>
                        <a14:foregroundMark x1="28222" y1="25556" x2="28667" y2="27556"/>
                        <a14:foregroundMark x1="24444" y1="26444" x2="28222" y2="27333"/>
                        <a14:foregroundMark x1="31333" y1="22667" x2="31556" y2="25556"/>
                        <a14:foregroundMark x1="29111" y1="23333" x2="30889" y2="25556"/>
                        <a14:foregroundMark x1="38727" y1="22550" x2="39556" y2="22444"/>
                        <a14:foregroundMark x1="38465" y1="22584" x2="38484" y2="22582"/>
                        <a14:foregroundMark x1="37898" y1="22657" x2="38343" y2="22600"/>
                        <a14:foregroundMark x1="30889" y1="23556" x2="36979" y2="22775"/>
                        <a14:foregroundMark x1="38544" y1="22021" x2="43556" y2="19778"/>
                        <a14:foregroundMark x1="38304" y1="22128" x2="38324" y2="22119"/>
                        <a14:foregroundMark x1="37741" y1="22379" x2="38194" y2="22177"/>
                        <a14:foregroundMark x1="35111" y1="23556" x2="36955" y2="22731"/>
                        <a14:foregroundMark x1="32667" y1="23333" x2="36444" y2="21778"/>
                        <a14:foregroundMark x1="30667" y1="23111" x2="36000" y2="21778"/>
                        <a14:foregroundMark x1="37319" y1="21632" x2="37778" y2="21333"/>
                        <a14:foregroundMark x1="32667" y1="24667" x2="36599" y2="22102"/>
                        <a14:foregroundMark x1="32667" y1="22000" x2="34667" y2="21111"/>
                        <a14:foregroundMark x1="38204" y1="21035" x2="39556" y2="20444"/>
                        <a14:foregroundMark x1="37958" y1="21143" x2="37983" y2="21132"/>
                        <a14:foregroundMark x1="37224" y1="21465" x2="37847" y2="21192"/>
                        <a14:foregroundMark x1="28889" y1="25111" x2="36434" y2="21810"/>
                        <a14:foregroundMark x1="42000" y1="18889" x2="46889" y2="18000"/>
                        <a14:foregroundMark x1="39333" y1="20667" x2="50222" y2="17333"/>
                        <a14:foregroundMark x1="43333" y1="19778" x2="51111" y2="18889"/>
                        <a14:foregroundMark x1="44000" y1="21778" x2="52667" y2="18889"/>
                        <a14:foregroundMark x1="53980" y1="18717" x2="55333" y2="18667"/>
                        <a14:foregroundMark x1="49333" y1="18889" x2="53236" y2="18745"/>
                        <a14:foregroundMark x1="57430" y1="21116" x2="61111" y2="20667"/>
                        <a14:foregroundMark x1="52821" y1="21678" x2="53029" y2="21653"/>
                        <a14:foregroundMark x1="61111" y1="20667" x2="62889" y2="20667"/>
                        <a14:foregroundMark x1="58444" y1="20444" x2="65111" y2="22889"/>
                        <a14:foregroundMark x1="65111" y1="22889" x2="64889" y2="22889"/>
                        <a14:foregroundMark x1="59111" y1="18889" x2="69556" y2="22667"/>
                        <a14:foregroundMark x1="69556" y1="22667" x2="70444" y2="23778"/>
                        <a14:foregroundMark x1="61778" y1="21111" x2="72222" y2="27556"/>
                        <a14:foregroundMark x1="67778" y1="25556" x2="74222" y2="28889"/>
                        <a14:foregroundMark x1="74222" y1="28889" x2="75556" y2="30222"/>
                        <a14:foregroundMark x1="71778" y1="26889" x2="79111" y2="34000"/>
                        <a14:foregroundMark x1="79111" y1="34000" x2="79333" y2="34889"/>
                        <a14:foregroundMark x1="76889" y1="32222" x2="82889" y2="37111"/>
                        <a14:foregroundMark x1="82889" y1="37111" x2="81778" y2="36667"/>
                        <a14:foregroundMark x1="78444" y1="32000" x2="82222" y2="39111"/>
                        <a14:foregroundMark x1="82222" y1="39111" x2="81111" y2="39778"/>
                        <a14:foregroundMark x1="79111" y1="33333" x2="80889" y2="35333"/>
                        <a14:foregroundMark x1="78000" y1="31333" x2="81778" y2="36889"/>
                        <a14:foregroundMark x1="79333" y1="35556" x2="83778" y2="41556"/>
                        <a14:foregroundMark x1="83778" y1="41556" x2="82889" y2="42222"/>
                        <a14:foregroundMark x1="81556" y1="37333" x2="84000" y2="44000"/>
                        <a14:foregroundMark x1="84000" y1="44000" x2="83556" y2="45111"/>
                        <a14:foregroundMark x1="84000" y1="40889" x2="85778" y2="48222"/>
                        <a14:foregroundMark x1="85778" y1="48222" x2="84667" y2="48667"/>
                        <a14:foregroundMark x1="82889" y1="44889" x2="86222" y2="52000"/>
                        <a14:foregroundMark x1="86222" y1="52000" x2="85111" y2="51778"/>
                        <a14:foregroundMark x1="84889" y1="46889" x2="86889" y2="54444"/>
                        <a14:foregroundMark x1="86889" y1="54444" x2="86667" y2="54444"/>
                        <a14:foregroundMark x1="87333" y1="48889" x2="86444" y2="57778"/>
                        <a14:foregroundMark x1="86444" y1="57778" x2="84889" y2="56222"/>
                        <a14:foregroundMark x1="84222" y1="48889" x2="85556" y2="57778"/>
                        <a14:foregroundMark x1="85556" y1="57778" x2="83778" y2="56889"/>
                        <a14:foregroundMark x1="84000" y1="51333" x2="85556" y2="60444"/>
                        <a14:foregroundMark x1="85556" y1="60444" x2="86222" y2="60889"/>
                        <a14:foregroundMark x1="87778" y1="55111" x2="86222" y2="62444"/>
                        <a14:foregroundMark x1="86222" y1="62444" x2="84222" y2="62667"/>
                        <a14:foregroundMark x1="83333" y1="58444" x2="84667" y2="62889"/>
                        <a14:foregroundMark x1="87556" y1="60667" x2="85333" y2="64222"/>
                        <a14:foregroundMark x1="84667" y1="64000" x2="86000" y2="64444"/>
                        <a14:foregroundMark x1="13333" y1="62222" x2="12000" y2="59556"/>
                        <a14:foregroundMark x1="26370" y1="80000" x2="26444" y2="80889"/>
                        <a14:foregroundMark x1="26352" y1="79778" x2="26370" y2="80000"/>
                        <a14:foregroundMark x1="26325" y1="79449" x2="26352" y2="79778"/>
                        <a14:foregroundMark x1="26993" y1="80000" x2="28000" y2="80889"/>
                        <a14:foregroundMark x1="26741" y1="79778" x2="26993" y2="80000"/>
                        <a14:foregroundMark x1="24222" y1="77556" x2="26266" y2="79359"/>
                        <a14:foregroundMark x1="22889" y1="80222" x2="26222" y2="83333"/>
                        <a14:foregroundMark x1="28232" y1="79009" x2="28444" y2="78667"/>
                        <a14:foregroundMark x1="27068" y1="80889" x2="27550" y2="80111"/>
                        <a14:foregroundMark x1="26931" y1="81111" x2="27068" y2="80889"/>
                        <a14:foregroundMark x1="26381" y1="82000" x2="26931" y2="81111"/>
                        <a14:foregroundMark x1="25556" y1="83333" x2="26381" y2="82000"/>
                        <a14:foregroundMark x1="32349" y1="79556" x2="32491" y2="79308"/>
                        <a14:foregroundMark x1="32222" y1="79778" x2="32349" y2="79556"/>
                        <a14:foregroundMark x1="32095" y1="80000" x2="32222" y2="79778"/>
                        <a14:foregroundMark x1="31587" y1="80889" x2="32095" y2="80000"/>
                        <a14:foregroundMark x1="30963" y1="79556" x2="31323" y2="79016"/>
                        <a14:foregroundMark x1="30815" y1="79778" x2="30963" y2="79556"/>
                        <a14:foregroundMark x1="30667" y1="80000" x2="30815" y2="79778"/>
                        <a14:foregroundMark x1="30508" y1="80239" x2="30667" y2="80000"/>
                        <a14:foregroundMark x1="35153" y1="78447" x2="35333" y2="78222"/>
                        <a14:foregroundMark x1="34266" y1="79556" x2="35102" y2="78511"/>
                        <a14:foregroundMark x1="34089" y1="79778" x2="34266" y2="79556"/>
                        <a14:foregroundMark x1="33911" y1="80000" x2="34089" y2="79778"/>
                        <a14:foregroundMark x1="33200" y1="80889" x2="33911" y2="80000"/>
                        <a14:foregroundMark x1="33023" y1="81111" x2="33200" y2="80889"/>
                        <a14:foregroundMark x1="32751" y1="81451" x2="33023" y2="81111"/>
                        <a14:foregroundMark x1="31778" y1="82667" x2="31929" y2="82478"/>
                        <a14:foregroundMark x1="33738" y1="79556" x2="34322" y2="77412"/>
                        <a14:foregroundMark x1="33677" y1="79778" x2="33738" y2="79556"/>
                        <a14:foregroundMark x1="33616" y1="80000" x2="33677" y2="79778"/>
                        <a14:foregroundMark x1="33374" y1="80889" x2="33616" y2="80000"/>
                        <a14:foregroundMark x1="33313" y1="81111" x2="33374" y2="80889"/>
                        <a14:foregroundMark x1="33160" y1="81672" x2="33313" y2="81111"/>
                        <a14:foregroundMark x1="33319" y1="80000" x2="33556" y2="80889"/>
                        <a14:foregroundMark x1="33260" y1="79778" x2="33319" y2="80000"/>
                        <a14:foregroundMark x1="33201" y1="79556" x2="33260" y2="79778"/>
                        <a14:foregroundMark x1="33071" y1="79071" x2="33201" y2="79556"/>
                        <a14:foregroundMark x1="32000" y1="77111" x2="32279" y2="77320"/>
                        <a14:foregroundMark x1="37778" y1="80667" x2="42000" y2="76889"/>
                        <a14:foregroundMark x1="36444" y1="82000" x2="41333" y2="77111"/>
                        <a14:foregroundMark x1="46222" y1="80222" x2="46222" y2="80222"/>
                        <a14:foregroundMark x1="48889" y1="80444" x2="48889" y2="78444"/>
                        <a14:foregroundMark x1="48889" y1="81111" x2="48889" y2="80444"/>
                        <a14:foregroundMark x1="43235" y1="82889" x2="46000" y2="77556"/>
                        <a14:foregroundMark x1="43120" y1="83111" x2="43235" y2="82889"/>
                        <a14:foregroundMark x1="42889" y1="83556" x2="43120" y2="83111"/>
                        <a14:foregroundMark x1="47347" y1="80444" x2="49111" y2="78444"/>
                        <a14:foregroundMark x1="45778" y1="82222" x2="47347" y2="80444"/>
                        <a14:foregroundMark x1="45333" y1="82222" x2="49778" y2="81778"/>
                        <a14:foregroundMark x1="52444" y1="79778" x2="56000" y2="76667"/>
                        <a14:foregroundMark x1="53577" y1="80444" x2="55778" y2="77556"/>
                        <a14:foregroundMark x1="52222" y1="82222" x2="53577" y2="80444"/>
                        <a14:foregroundMark x1="51333" y1="79111" x2="53556" y2="76444"/>
                        <a14:foregroundMark x1="53333" y1="82667" x2="56667" y2="81333"/>
                        <a14:foregroundMark x1="58667" y1="79556" x2="62222" y2="77556"/>
                        <a14:foregroundMark x1="60620" y1="80444" x2="62444" y2="77556"/>
                        <a14:foregroundMark x1="60339" y1="80889" x2="60620" y2="80444"/>
                        <a14:foregroundMark x1="59778" y1="81778" x2="60339" y2="80889"/>
                        <a14:foregroundMark x1="64444" y1="79778" x2="69111" y2="76667"/>
                        <a14:foregroundMark x1="66571" y1="80889" x2="69111" y2="78222"/>
                        <a14:foregroundMark x1="64667" y1="82889" x2="66571" y2="80889"/>
                        <a14:foregroundMark x1="66000" y1="82889" x2="69556" y2="81333"/>
                        <a14:foregroundMark x1="64444" y1="81556" x2="67333" y2="80889"/>
                        <a14:foregroundMark x1="72000" y1="78667" x2="74222" y2="77778"/>
                        <a14:foregroundMark x1="74545" y1="80444" x2="76000" y2="78444"/>
                        <a14:foregroundMark x1="72444" y1="83333" x2="74545" y2="80444"/>
                        <a14:foregroundMark x1="72667" y1="79778" x2="74444" y2="77111"/>
                        <a14:foregroundMark x1="76889" y1="80444" x2="77333" y2="80000"/>
                        <a14:foregroundMark x1="74667" y1="82667" x2="76889" y2="80444"/>
                        <a14:foregroundMark x1="50000" y1="52444" x2="50000" y2="52444"/>
                        <a14:foregroundMark x1="52222" y1="50889" x2="52222" y2="50889"/>
                        <a14:foregroundMark x1="48000" y1="52000" x2="53111" y2="50889"/>
                        <a14:foregroundMark x1="66667" y1="50000" x2="73778" y2="50444"/>
                        <a14:foregroundMark x1="73778" y1="50444" x2="73778" y2="50889"/>
                        <a14:foregroundMark x1="22889" y1="61333" x2="28444" y2="58889"/>
                        <a14:backgroundMark x1="46889" y1="57556" x2="46889" y2="57556"/>
                        <a14:backgroundMark x1="27333" y1="64000" x2="27333" y2="64000"/>
                        <a14:backgroundMark x1="39556" y1="41111" x2="39556" y2="41111"/>
                        <a14:backgroundMark x1="64667" y1="46222" x2="64667" y2="46667"/>
                        <a14:backgroundMark x1="42444" y1="51778" x2="42444" y2="51778"/>
                        <a14:backgroundMark x1="38889" y1="60444" x2="38889" y2="60444"/>
                        <a14:backgroundMark x1="34444" y1="76444" x2="34444" y2="76222"/>
                        <a14:backgroundMark x1="35333" y1="76667" x2="35333" y2="76667"/>
                        <a14:backgroundMark x1="34889" y1="75556" x2="34889" y2="75556"/>
                        <a14:backgroundMark x1="35111" y1="76000" x2="35111" y2="76000"/>
                        <a14:backgroundMark x1="33778" y1="75333" x2="35556" y2="75778"/>
                        <a14:backgroundMark x1="29556" y1="79778" x2="29556" y2="79778"/>
                        <a14:backgroundMark x1="42444" y1="83111" x2="42444" y2="83111"/>
                        <a14:backgroundMark x1="42889" y1="83556" x2="42889" y2="83556"/>
                        <a14:backgroundMark x1="42667" y1="83111" x2="42667" y2="83111"/>
                        <a14:backgroundMark x1="43333" y1="82889" x2="43333" y2="82889"/>
                        <a14:backgroundMark x1="50222" y1="80444" x2="50222" y2="80444"/>
                        <a14:backgroundMark x1="57111" y1="80444" x2="57111" y2="80444"/>
                        <a14:backgroundMark x1="63333" y1="80889" x2="63333" y2="80889"/>
                        <a14:backgroundMark x1="65556" y1="83111" x2="65556" y2="83111"/>
                        <a14:backgroundMark x1="66444" y1="84000" x2="66444" y2="84000"/>
                        <a14:backgroundMark x1="64444" y1="83556" x2="64444" y2="83556"/>
                        <a14:backgroundMark x1="71778" y1="83333" x2="71778" y2="83333"/>
                        <a14:backgroundMark x1="74222" y1="83333" x2="74222" y2="83333"/>
                        <a14:backgroundMark x1="77333" y1="80444" x2="77333" y2="80444"/>
                        <a14:backgroundMark x1="32667" y1="82889" x2="32667" y2="82889"/>
                        <a14:backgroundMark x1="32000" y1="82889" x2="32000" y2="82889"/>
                        <a14:backgroundMark x1="31556" y1="82889" x2="31556" y2="82889"/>
                        <a14:backgroundMark x1="29778" y1="81111" x2="29778" y2="81111"/>
                        <a14:backgroundMark x1="30889" y1="79556" x2="30889" y2="79556"/>
                        <a14:backgroundMark x1="30667" y1="80000" x2="30667" y2="80000"/>
                        <a14:backgroundMark x1="30222" y1="80889" x2="30222" y2="80889"/>
                        <a14:backgroundMark x1="30222" y1="82000" x2="30222" y2="82000"/>
                        <a14:backgroundMark x1="31556" y1="82889" x2="31556" y2="82889"/>
                        <a14:backgroundMark x1="30000" y1="80889" x2="30000" y2="80889"/>
                        <a14:backgroundMark x1="30889" y1="80444" x2="30222" y2="81556"/>
                        <a14:backgroundMark x1="16889" y1="36222" x2="17111" y2="34444"/>
                        <a14:backgroundMark x1="28222" y1="29556" x2="30889" y2="28889"/>
                        <a14:backgroundMark x1="38444" y1="22889" x2="37556" y2="20000"/>
                        <a14:backgroundMark x1="38667" y1="23111" x2="38000" y2="20444"/>
                        <a14:backgroundMark x1="37778" y1="22444" x2="36667" y2="22222"/>
                        <a14:backgroundMark x1="52222" y1="21333" x2="54000" y2="18667"/>
                        <a14:backgroundMark x1="54889" y1="21111" x2="56000" y2="18000"/>
                        <a14:backgroundMark x1="54667" y1="22444" x2="54222" y2="18889"/>
                        <a14:backgroundMark x1="52667" y1="22000" x2="54889" y2="23556"/>
                      </a14:backgroundRemoval>
                    </a14:imgEffect>
                  </a14:imgLayer>
                </a14:imgProps>
              </a:ext>
              <a:ext uri="{28A0092B-C50C-407E-A947-70E740481C1C}">
                <a14:useLocalDpi xmlns:a14="http://schemas.microsoft.com/office/drawing/2010/main" val="0"/>
              </a:ext>
            </a:extLst>
          </a:blip>
          <a:srcRect l="5000" t="6668" r="5000" b="11596"/>
          <a:stretch>
            <a:fillRect/>
          </a:stretch>
        </p:blipFill>
        <p:spPr>
          <a:xfrm>
            <a:off x="11272948" y="-21672"/>
            <a:ext cx="919052" cy="891352"/>
          </a:xfrm>
          <a:prstGeom prst="rect">
            <a:avLst/>
          </a:prstGeom>
        </p:spPr>
      </p:pic>
      <p:pic>
        <p:nvPicPr>
          <p:cNvPr id="15" name="图片 14"/>
          <p:cNvPicPr>
            <a:picLocks noChangeAspect="1"/>
          </p:cNvPicPr>
          <p:nvPr userDrawn="1"/>
        </p:nvPicPr>
        <p:blipFill>
          <a:blip r:embed="rId4" cstate="print">
            <a:extLst>
              <a:ext uri="{BEBA8EAE-BF5A-486C-A8C5-ECC9F3942E4B}">
                <a14:imgProps xmlns:a14="http://schemas.microsoft.com/office/drawing/2010/main">
                  <a14:imgLayer r:embed="rId5">
                    <a14:imgEffect>
                      <a14:backgroundRemoval t="1154" b="99231" l="3077" r="99231">
                        <a14:foregroundMark x1="10769" y1="26538" x2="20385" y2="16923"/>
                        <a14:foregroundMark x1="27692" y1="17692" x2="40385" y2="5769"/>
                        <a14:foregroundMark x1="19231" y1="16154" x2="28462" y2="10769"/>
                        <a14:foregroundMark x1="28462" y1="10769" x2="35385" y2="8846"/>
                        <a14:foregroundMark x1="25385" y1="16538" x2="44615" y2="3462"/>
                        <a14:foregroundMark x1="36154" y1="7692" x2="48846" y2="4615"/>
                        <a14:foregroundMark x1="48846" y1="4615" x2="52308" y2="6154"/>
                        <a14:foregroundMark x1="58077" y1="5385" x2="77308" y2="12692"/>
                        <a14:foregroundMark x1="77308" y1="12692" x2="80000" y2="15385"/>
                        <a14:foregroundMark x1="68077" y1="8462" x2="83462" y2="22308"/>
                        <a14:foregroundMark x1="83462" y1="22308" x2="85769" y2="25385"/>
                        <a14:foregroundMark x1="85000" y1="24231" x2="98462" y2="45000"/>
                        <a14:foregroundMark x1="92692" y1="26923" x2="99231" y2="45385"/>
                        <a14:foregroundMark x1="95000" y1="38077" x2="92308" y2="65000"/>
                        <a14:foregroundMark x1="92308" y1="65000" x2="89615" y2="70385"/>
                        <a14:foregroundMark x1="98462" y1="59231" x2="80769" y2="79615"/>
                        <a14:foregroundMark x1="74231" y1="92308" x2="45769" y2="99615"/>
                        <a14:foregroundMark x1="71154" y1="90385" x2="27692" y2="91538"/>
                        <a14:foregroundMark x1="41923" y1="95769" x2="23846" y2="85000"/>
                        <a14:foregroundMark x1="42692" y1="1923" x2="34231" y2="5769"/>
                        <a14:foregroundMark x1="34231" y1="5769" x2="30385" y2="9231"/>
                        <a14:foregroundMark x1="26538" y1="9231" x2="18462" y2="13077"/>
                        <a14:foregroundMark x1="18462" y1="13077" x2="5385" y2="38846"/>
                        <a14:foregroundMark x1="7308" y1="36538" x2="3846" y2="45385"/>
                        <a14:foregroundMark x1="3846" y1="45385" x2="3462" y2="56923"/>
                        <a14:foregroundMark x1="3462" y1="56923" x2="4615" y2="60769"/>
                        <a14:foregroundMark x1="3077" y1="56923" x2="7308" y2="65000"/>
                        <a14:foregroundMark x1="7308" y1="65000" x2="15000" y2="73462"/>
                        <a14:foregroundMark x1="20385" y1="79615" x2="28077" y2="86923"/>
                        <a14:foregroundMark x1="30000" y1="44615" x2="33846" y2="44615"/>
                      </a14:backgroundRemoval>
                    </a14:imgEffect>
                  </a14:imgLayer>
                </a14:imgProps>
              </a:ext>
              <a:ext uri="{28A0092B-C50C-407E-A947-70E740481C1C}">
                <a14:useLocalDpi xmlns:a14="http://schemas.microsoft.com/office/drawing/2010/main" val="0"/>
              </a:ext>
            </a:extLst>
          </a:blip>
          <a:stretch>
            <a:fillRect/>
          </a:stretch>
        </p:blipFill>
        <p:spPr>
          <a:xfrm>
            <a:off x="10471692" y="68424"/>
            <a:ext cx="801256" cy="801256"/>
          </a:xfrm>
          <a:prstGeom prst="rect">
            <a:avLst/>
          </a:prstGeom>
        </p:spPr>
      </p:pic>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空白页">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日期占位符 1"/>
          <p:cNvSpPr>
            <a:spLocks noGrp="1"/>
          </p:cNvSpPr>
          <p:nvPr>
            <p:ph type="dt" sz="half" idx="10"/>
          </p:nvPr>
        </p:nvSpPr>
        <p:spPr>
          <a:xfrm>
            <a:off x="122583" y="6356350"/>
            <a:ext cx="2743200" cy="365125"/>
          </a:xfrm>
        </p:spPr>
        <p:txBody>
          <a:bodyPr/>
          <a:lstStyle/>
          <a:p>
            <a:fld id="{9B2B4012-2673-C940-BDD0-B113E16341EB}" type="datetimeFigureOut">
              <a:rPr kumimoji="1" lang="zh-CN" altLang="en-US" smtClean="0"/>
            </a:fld>
            <a:endParaRPr kumimoji="1" lang="zh-CN" altLang="en-US"/>
          </a:p>
        </p:txBody>
      </p:sp>
      <p:sp>
        <p:nvSpPr>
          <p:cNvPr id="4" name="页脚占位符 3"/>
          <p:cNvSpPr>
            <a:spLocks noGrp="1"/>
          </p:cNvSpPr>
          <p:nvPr>
            <p:ph type="ftr" sz="quarter" idx="11"/>
          </p:nvPr>
        </p:nvSpPr>
        <p:spPr>
          <a:xfrm>
            <a:off x="8288866" y="6356349"/>
            <a:ext cx="4114800" cy="365125"/>
          </a:xfrm>
        </p:spPr>
        <p:txBody>
          <a:bodyPr/>
          <a:lstStyle>
            <a:lvl1pPr>
              <a:defRPr sz="1050"/>
            </a:lvl1pPr>
          </a:lstStyle>
          <a:p>
            <a:r>
              <a:rPr lang="en-US" altLang="zh-CN" dirty="0">
                <a:solidFill>
                  <a:srgbClr val="1D1D1D"/>
                </a:solidFill>
                <a:latin typeface="Arial" panose="02080604020202020204" pitchFamily="34" charset="0"/>
              </a:rPr>
              <a:t>PP-XAD-CHN-0062 </a:t>
            </a:r>
            <a:r>
              <a:rPr lang="zh-CN" altLang="en-US" dirty="0">
                <a:solidFill>
                  <a:srgbClr val="1D1D1D"/>
                </a:solidFill>
                <a:latin typeface="Arial" panose="02080604020202020204" pitchFamily="34" charset="0"/>
              </a:rPr>
              <a:t>到期日：</a:t>
            </a:r>
            <a:r>
              <a:rPr lang="en-US" altLang="zh-CN" dirty="0">
                <a:solidFill>
                  <a:srgbClr val="1D1D1D"/>
                </a:solidFill>
                <a:latin typeface="Arial" panose="02080604020202020204" pitchFamily="34" charset="0"/>
              </a:rPr>
              <a:t>2025-8-25</a:t>
            </a:r>
            <a:endParaRPr kumimoji="1" lang="zh-CN" altLang="en-US" dirty="0"/>
          </a:p>
        </p:txBody>
      </p:sp>
      <p:sp>
        <p:nvSpPr>
          <p:cNvPr id="5" name="灯片编号占位符 4"/>
          <p:cNvSpPr>
            <a:spLocks noGrp="1"/>
          </p:cNvSpPr>
          <p:nvPr>
            <p:ph type="sldNum" sz="quarter" idx="12"/>
          </p:nvPr>
        </p:nvSpPr>
        <p:spPr>
          <a:xfrm>
            <a:off x="9246705" y="6356350"/>
            <a:ext cx="2743200" cy="365125"/>
          </a:xfrm>
        </p:spPr>
        <p:txBody>
          <a:bodyPr/>
          <a:lstStyle/>
          <a:p>
            <a:fld id="{3662F27F-0AFE-5E47-B111-0F5C0BB9CF3E}" type="slidenum">
              <a:rPr kumimoji="1" lang="zh-CN" altLang="en-US" smtClean="0"/>
            </a:fld>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bg>
      <p:bgPr>
        <a:solidFill>
          <a:schemeClr val="bg1"/>
        </a:solidFill>
        <a:effectLst/>
      </p:bgPr>
    </p:bg>
    <p:spTree>
      <p:nvGrpSpPr>
        <p:cNvPr id="1" name=""/>
        <p:cNvGrpSpPr/>
        <p:nvPr/>
      </p:nvGrpSpPr>
      <p:grpSpPr>
        <a:xfrm>
          <a:off x="0" y="0"/>
          <a:ext cx="0" cy="0"/>
          <a:chOff x="0" y="0"/>
          <a:chExt cx="0" cy="0"/>
        </a:xfrm>
      </p:grpSpPr>
      <p:pic>
        <p:nvPicPr>
          <p:cNvPr id="653" name="图片 652"/>
          <p:cNvPicPr>
            <a:picLocks noChangeAspect="1"/>
          </p:cNvPicPr>
          <p:nvPr userDrawn="1"/>
        </p:nvPicPr>
        <p:blipFill>
          <a:blip r:embed="rId2">
            <a:alphaModFix amt="71000"/>
            <a:extLst>
              <a:ext uri="{28A0092B-C50C-407E-A947-70E740481C1C}">
                <a14:useLocalDpi xmlns:a14="http://schemas.microsoft.com/office/drawing/2010/main" val="0"/>
              </a:ext>
            </a:extLst>
          </a:blip>
          <a:srcRect l="22268" r="22268"/>
          <a:stretch>
            <a:fillRect/>
          </a:stretch>
        </p:blipFill>
        <p:spPr>
          <a:xfrm>
            <a:off x="5429879" y="0"/>
            <a:ext cx="6762122" cy="6858000"/>
          </a:xfrm>
          <a:prstGeom prst="rect">
            <a:avLst/>
          </a:prstGeom>
        </p:spPr>
      </p:pic>
      <p:sp>
        <p:nvSpPr>
          <p:cNvPr id="654" name="任意多边形: 形状 653"/>
          <p:cNvSpPr/>
          <p:nvPr userDrawn="1"/>
        </p:nvSpPr>
        <p:spPr>
          <a:xfrm flipH="1">
            <a:off x="-1871" y="0"/>
            <a:ext cx="6338623" cy="6858000"/>
          </a:xfrm>
          <a:custGeom>
            <a:avLst/>
            <a:gdLst>
              <a:gd name="connsiteX0" fmla="*/ 0 w 6323937"/>
              <a:gd name="connsiteY0" fmla="*/ 0 h 6858000"/>
              <a:gd name="connsiteX1" fmla="*/ 6323937 w 6323937"/>
              <a:gd name="connsiteY1" fmla="*/ 0 h 6858000"/>
              <a:gd name="connsiteX2" fmla="*/ 6323937 w 6323937"/>
              <a:gd name="connsiteY2" fmla="*/ 6858000 h 6858000"/>
              <a:gd name="connsiteX3" fmla="*/ 0 w 6323937"/>
              <a:gd name="connsiteY3" fmla="*/ 6858000 h 6858000"/>
              <a:gd name="connsiteX4" fmla="*/ 0 w 6323937"/>
              <a:gd name="connsiteY4" fmla="*/ 0 h 6858000"/>
              <a:gd name="connsiteX0-1" fmla="*/ 0 w 6323937"/>
              <a:gd name="connsiteY0-2" fmla="*/ 0 h 6858000"/>
              <a:gd name="connsiteX1-3" fmla="*/ 6323937 w 6323937"/>
              <a:gd name="connsiteY1-4" fmla="*/ 0 h 6858000"/>
              <a:gd name="connsiteX2-5" fmla="*/ 6323937 w 6323937"/>
              <a:gd name="connsiteY2-6" fmla="*/ 6858000 h 6858000"/>
              <a:gd name="connsiteX3-7" fmla="*/ 0 w 6323937"/>
              <a:gd name="connsiteY3-8" fmla="*/ 6858000 h 6858000"/>
              <a:gd name="connsiteX4-9" fmla="*/ 0 w 6323937"/>
              <a:gd name="connsiteY4-10" fmla="*/ 0 h 6858000"/>
              <a:gd name="connsiteX0-11" fmla="*/ 0 w 6323937"/>
              <a:gd name="connsiteY0-12" fmla="*/ 0 h 6858000"/>
              <a:gd name="connsiteX1-13" fmla="*/ 6323937 w 6323937"/>
              <a:gd name="connsiteY1-14" fmla="*/ 0 h 6858000"/>
              <a:gd name="connsiteX2-15" fmla="*/ 6323937 w 6323937"/>
              <a:gd name="connsiteY2-16" fmla="*/ 6858000 h 6858000"/>
              <a:gd name="connsiteX3-17" fmla="*/ 0 w 6323937"/>
              <a:gd name="connsiteY3-18" fmla="*/ 6858000 h 6858000"/>
              <a:gd name="connsiteX4-19" fmla="*/ 0 w 6323937"/>
              <a:gd name="connsiteY4-20" fmla="*/ 0 h 6858000"/>
              <a:gd name="connsiteX0-21" fmla="*/ 0 w 6323937"/>
              <a:gd name="connsiteY0-22" fmla="*/ 0 h 6858000"/>
              <a:gd name="connsiteX1-23" fmla="*/ 6323937 w 6323937"/>
              <a:gd name="connsiteY1-24" fmla="*/ 0 h 6858000"/>
              <a:gd name="connsiteX2-25" fmla="*/ 6323937 w 6323937"/>
              <a:gd name="connsiteY2-26" fmla="*/ 6858000 h 6858000"/>
              <a:gd name="connsiteX3-27" fmla="*/ 0 w 6323937"/>
              <a:gd name="connsiteY3-28" fmla="*/ 6858000 h 6858000"/>
              <a:gd name="connsiteX4-29" fmla="*/ 0 w 6323937"/>
              <a:gd name="connsiteY4-30" fmla="*/ 0 h 6858000"/>
              <a:gd name="connsiteX0-31" fmla="*/ 4563 w 6328500"/>
              <a:gd name="connsiteY0-32" fmla="*/ 0 h 6858000"/>
              <a:gd name="connsiteX1-33" fmla="*/ 6328500 w 6328500"/>
              <a:gd name="connsiteY1-34" fmla="*/ 0 h 6858000"/>
              <a:gd name="connsiteX2-35" fmla="*/ 6328500 w 6328500"/>
              <a:gd name="connsiteY2-36" fmla="*/ 6858000 h 6858000"/>
              <a:gd name="connsiteX3-37" fmla="*/ 4563 w 6328500"/>
              <a:gd name="connsiteY3-38" fmla="*/ 6858000 h 6858000"/>
              <a:gd name="connsiteX4-39" fmla="*/ 4563 w 6328500"/>
              <a:gd name="connsiteY4-40" fmla="*/ 0 h 6858000"/>
              <a:gd name="connsiteX0-41" fmla="*/ 14686 w 6338623"/>
              <a:gd name="connsiteY0-42" fmla="*/ 0 h 6858000"/>
              <a:gd name="connsiteX1-43" fmla="*/ 6338623 w 6338623"/>
              <a:gd name="connsiteY1-44" fmla="*/ 0 h 6858000"/>
              <a:gd name="connsiteX2-45" fmla="*/ 6338623 w 6338623"/>
              <a:gd name="connsiteY2-46" fmla="*/ 6858000 h 6858000"/>
              <a:gd name="connsiteX3-47" fmla="*/ 14686 w 6338623"/>
              <a:gd name="connsiteY3-48" fmla="*/ 6858000 h 6858000"/>
              <a:gd name="connsiteX4-49" fmla="*/ 14686 w 6338623"/>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8623" h="6858000">
                <a:moveTo>
                  <a:pt x="14686" y="0"/>
                </a:moveTo>
                <a:lnTo>
                  <a:pt x="6338623" y="0"/>
                </a:lnTo>
                <a:lnTo>
                  <a:pt x="6338623" y="6858000"/>
                </a:lnTo>
                <a:lnTo>
                  <a:pt x="14686" y="6858000"/>
                </a:lnTo>
                <a:cubicBezTo>
                  <a:pt x="1883243" y="4460682"/>
                  <a:pt x="-192048" y="3876262"/>
                  <a:pt x="14686" y="0"/>
                </a:cubicBezTo>
                <a:close/>
              </a:path>
            </a:pathLst>
          </a:custGeom>
          <a:solidFill>
            <a:schemeClr val="accent5">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cs typeface="Calibri" panose="020F0502020204030204" pitchFamily="34" charset="0"/>
            </a:endParaRPr>
          </a:p>
        </p:txBody>
      </p:sp>
      <p:grpSp>
        <p:nvGrpSpPr>
          <p:cNvPr id="662" name="组合 661"/>
          <p:cNvGrpSpPr/>
          <p:nvPr userDrawn="1"/>
        </p:nvGrpSpPr>
        <p:grpSpPr>
          <a:xfrm>
            <a:off x="-1381958" y="-263"/>
            <a:ext cx="7477958" cy="6990927"/>
            <a:chOff x="266598" y="970107"/>
            <a:chExt cx="7477958" cy="6990927"/>
          </a:xfrm>
          <a:noFill/>
        </p:grpSpPr>
        <p:sp>
          <p:nvSpPr>
            <p:cNvPr id="663" name="十字形 662"/>
            <p:cNvSpPr/>
            <p:nvPr/>
          </p:nvSpPr>
          <p:spPr>
            <a:xfrm>
              <a:off x="266598"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4" name="十字形 663"/>
            <p:cNvSpPr/>
            <p:nvPr/>
          </p:nvSpPr>
          <p:spPr>
            <a:xfrm>
              <a:off x="570485"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5" name="十字形 664"/>
            <p:cNvSpPr/>
            <p:nvPr/>
          </p:nvSpPr>
          <p:spPr>
            <a:xfrm>
              <a:off x="874372"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6" name="十字形 665"/>
            <p:cNvSpPr/>
            <p:nvPr/>
          </p:nvSpPr>
          <p:spPr>
            <a:xfrm>
              <a:off x="117826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7" name="十字形 666"/>
            <p:cNvSpPr/>
            <p:nvPr/>
          </p:nvSpPr>
          <p:spPr>
            <a:xfrm>
              <a:off x="148214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8" name="十字形 667"/>
            <p:cNvSpPr/>
            <p:nvPr/>
          </p:nvSpPr>
          <p:spPr>
            <a:xfrm>
              <a:off x="178603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9" name="十字形 668"/>
            <p:cNvSpPr/>
            <p:nvPr/>
          </p:nvSpPr>
          <p:spPr>
            <a:xfrm>
              <a:off x="2089921"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0" name="十字形 669"/>
            <p:cNvSpPr/>
            <p:nvPr/>
          </p:nvSpPr>
          <p:spPr>
            <a:xfrm>
              <a:off x="2393808"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1" name="十字形 670"/>
            <p:cNvSpPr/>
            <p:nvPr/>
          </p:nvSpPr>
          <p:spPr>
            <a:xfrm>
              <a:off x="269769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2" name="十字形 671"/>
            <p:cNvSpPr/>
            <p:nvPr/>
          </p:nvSpPr>
          <p:spPr>
            <a:xfrm>
              <a:off x="3001583"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3" name="十字形 672"/>
            <p:cNvSpPr/>
            <p:nvPr/>
          </p:nvSpPr>
          <p:spPr>
            <a:xfrm>
              <a:off x="330547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4" name="十字形 673"/>
            <p:cNvSpPr/>
            <p:nvPr/>
          </p:nvSpPr>
          <p:spPr>
            <a:xfrm>
              <a:off x="360935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5" name="十字形 674"/>
            <p:cNvSpPr/>
            <p:nvPr/>
          </p:nvSpPr>
          <p:spPr>
            <a:xfrm>
              <a:off x="391324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6" name="十字形 675"/>
            <p:cNvSpPr/>
            <p:nvPr/>
          </p:nvSpPr>
          <p:spPr>
            <a:xfrm>
              <a:off x="4217131"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7" name="十字形 676"/>
            <p:cNvSpPr/>
            <p:nvPr/>
          </p:nvSpPr>
          <p:spPr>
            <a:xfrm>
              <a:off x="4521019"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8" name="十字形 677"/>
            <p:cNvSpPr/>
            <p:nvPr/>
          </p:nvSpPr>
          <p:spPr>
            <a:xfrm>
              <a:off x="482490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9" name="十字形 678"/>
            <p:cNvSpPr/>
            <p:nvPr/>
          </p:nvSpPr>
          <p:spPr>
            <a:xfrm>
              <a:off x="5128793"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0" name="十字形 679"/>
            <p:cNvSpPr/>
            <p:nvPr/>
          </p:nvSpPr>
          <p:spPr>
            <a:xfrm>
              <a:off x="543268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1" name="十字形 680"/>
            <p:cNvSpPr/>
            <p:nvPr/>
          </p:nvSpPr>
          <p:spPr>
            <a:xfrm>
              <a:off x="573656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2" name="十字形 681"/>
            <p:cNvSpPr/>
            <p:nvPr/>
          </p:nvSpPr>
          <p:spPr>
            <a:xfrm>
              <a:off x="6040455"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3" name="十字形 682"/>
            <p:cNvSpPr/>
            <p:nvPr/>
          </p:nvSpPr>
          <p:spPr>
            <a:xfrm>
              <a:off x="6344342"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4" name="十字形 683"/>
            <p:cNvSpPr/>
            <p:nvPr/>
          </p:nvSpPr>
          <p:spPr>
            <a:xfrm>
              <a:off x="6648229"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5" name="十字形 684"/>
            <p:cNvSpPr/>
            <p:nvPr/>
          </p:nvSpPr>
          <p:spPr>
            <a:xfrm>
              <a:off x="695211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6" name="十字形 685"/>
            <p:cNvSpPr/>
            <p:nvPr/>
          </p:nvSpPr>
          <p:spPr>
            <a:xfrm>
              <a:off x="725600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7" name="十字形 686"/>
            <p:cNvSpPr/>
            <p:nvPr/>
          </p:nvSpPr>
          <p:spPr>
            <a:xfrm>
              <a:off x="755989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8" name="十字形 687"/>
            <p:cNvSpPr/>
            <p:nvPr/>
          </p:nvSpPr>
          <p:spPr>
            <a:xfrm>
              <a:off x="266598"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9" name="十字形 688"/>
            <p:cNvSpPr/>
            <p:nvPr/>
          </p:nvSpPr>
          <p:spPr>
            <a:xfrm>
              <a:off x="570485"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0" name="十字形 689"/>
            <p:cNvSpPr/>
            <p:nvPr/>
          </p:nvSpPr>
          <p:spPr>
            <a:xfrm>
              <a:off x="874372"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1" name="十字形 690"/>
            <p:cNvSpPr/>
            <p:nvPr/>
          </p:nvSpPr>
          <p:spPr>
            <a:xfrm>
              <a:off x="117826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2" name="十字形 691"/>
            <p:cNvSpPr/>
            <p:nvPr/>
          </p:nvSpPr>
          <p:spPr>
            <a:xfrm>
              <a:off x="148214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3" name="十字形 692"/>
            <p:cNvSpPr/>
            <p:nvPr/>
          </p:nvSpPr>
          <p:spPr>
            <a:xfrm>
              <a:off x="178603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4" name="十字形 693"/>
            <p:cNvSpPr/>
            <p:nvPr/>
          </p:nvSpPr>
          <p:spPr>
            <a:xfrm>
              <a:off x="2089921"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5" name="十字形 694"/>
            <p:cNvSpPr/>
            <p:nvPr/>
          </p:nvSpPr>
          <p:spPr>
            <a:xfrm>
              <a:off x="2393808"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6" name="十字形 695"/>
            <p:cNvSpPr/>
            <p:nvPr/>
          </p:nvSpPr>
          <p:spPr>
            <a:xfrm>
              <a:off x="269769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7" name="十字形 696"/>
            <p:cNvSpPr/>
            <p:nvPr/>
          </p:nvSpPr>
          <p:spPr>
            <a:xfrm>
              <a:off x="3001583"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8" name="十字形 697"/>
            <p:cNvSpPr/>
            <p:nvPr/>
          </p:nvSpPr>
          <p:spPr>
            <a:xfrm>
              <a:off x="330547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9" name="十字形 698"/>
            <p:cNvSpPr/>
            <p:nvPr/>
          </p:nvSpPr>
          <p:spPr>
            <a:xfrm>
              <a:off x="360935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0" name="十字形 699"/>
            <p:cNvSpPr/>
            <p:nvPr/>
          </p:nvSpPr>
          <p:spPr>
            <a:xfrm>
              <a:off x="391324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1" name="十字形 700"/>
            <p:cNvSpPr/>
            <p:nvPr/>
          </p:nvSpPr>
          <p:spPr>
            <a:xfrm>
              <a:off x="4217131"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2" name="十字形 701"/>
            <p:cNvSpPr/>
            <p:nvPr/>
          </p:nvSpPr>
          <p:spPr>
            <a:xfrm>
              <a:off x="4521019"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3" name="十字形 702"/>
            <p:cNvSpPr/>
            <p:nvPr/>
          </p:nvSpPr>
          <p:spPr>
            <a:xfrm>
              <a:off x="482490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4" name="十字形 703"/>
            <p:cNvSpPr/>
            <p:nvPr/>
          </p:nvSpPr>
          <p:spPr>
            <a:xfrm>
              <a:off x="5128793"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5" name="十字形 704"/>
            <p:cNvSpPr/>
            <p:nvPr/>
          </p:nvSpPr>
          <p:spPr>
            <a:xfrm>
              <a:off x="543268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6" name="十字形 705"/>
            <p:cNvSpPr/>
            <p:nvPr/>
          </p:nvSpPr>
          <p:spPr>
            <a:xfrm>
              <a:off x="573656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7" name="十字形 706"/>
            <p:cNvSpPr/>
            <p:nvPr/>
          </p:nvSpPr>
          <p:spPr>
            <a:xfrm>
              <a:off x="6040455"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8" name="十字形 707"/>
            <p:cNvSpPr/>
            <p:nvPr/>
          </p:nvSpPr>
          <p:spPr>
            <a:xfrm>
              <a:off x="6344342"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9" name="十字形 708"/>
            <p:cNvSpPr/>
            <p:nvPr/>
          </p:nvSpPr>
          <p:spPr>
            <a:xfrm>
              <a:off x="6648229"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0" name="十字形 709"/>
            <p:cNvSpPr/>
            <p:nvPr/>
          </p:nvSpPr>
          <p:spPr>
            <a:xfrm>
              <a:off x="695211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1" name="十字形 710"/>
            <p:cNvSpPr/>
            <p:nvPr/>
          </p:nvSpPr>
          <p:spPr>
            <a:xfrm>
              <a:off x="725600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2" name="十字形 711"/>
            <p:cNvSpPr/>
            <p:nvPr/>
          </p:nvSpPr>
          <p:spPr>
            <a:xfrm>
              <a:off x="755989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3" name="十字形 712"/>
            <p:cNvSpPr/>
            <p:nvPr/>
          </p:nvSpPr>
          <p:spPr>
            <a:xfrm>
              <a:off x="266598"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4" name="十字形 713"/>
            <p:cNvSpPr/>
            <p:nvPr/>
          </p:nvSpPr>
          <p:spPr>
            <a:xfrm>
              <a:off x="570485"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5" name="十字形 714"/>
            <p:cNvSpPr/>
            <p:nvPr/>
          </p:nvSpPr>
          <p:spPr>
            <a:xfrm>
              <a:off x="874372"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6" name="十字形 715"/>
            <p:cNvSpPr/>
            <p:nvPr/>
          </p:nvSpPr>
          <p:spPr>
            <a:xfrm>
              <a:off x="117826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7" name="十字形 716"/>
            <p:cNvSpPr/>
            <p:nvPr/>
          </p:nvSpPr>
          <p:spPr>
            <a:xfrm>
              <a:off x="148214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8" name="十字形 717"/>
            <p:cNvSpPr/>
            <p:nvPr/>
          </p:nvSpPr>
          <p:spPr>
            <a:xfrm>
              <a:off x="178603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9" name="十字形 718"/>
            <p:cNvSpPr/>
            <p:nvPr/>
          </p:nvSpPr>
          <p:spPr>
            <a:xfrm>
              <a:off x="2089921"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0" name="十字形 719"/>
            <p:cNvSpPr/>
            <p:nvPr/>
          </p:nvSpPr>
          <p:spPr>
            <a:xfrm>
              <a:off x="2393808"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1" name="十字形 720"/>
            <p:cNvSpPr/>
            <p:nvPr/>
          </p:nvSpPr>
          <p:spPr>
            <a:xfrm>
              <a:off x="269769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2" name="十字形 721"/>
            <p:cNvSpPr/>
            <p:nvPr/>
          </p:nvSpPr>
          <p:spPr>
            <a:xfrm>
              <a:off x="3001583"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3" name="十字形 722"/>
            <p:cNvSpPr/>
            <p:nvPr/>
          </p:nvSpPr>
          <p:spPr>
            <a:xfrm>
              <a:off x="330547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4" name="十字形 723"/>
            <p:cNvSpPr/>
            <p:nvPr/>
          </p:nvSpPr>
          <p:spPr>
            <a:xfrm>
              <a:off x="360935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5" name="十字形 724"/>
            <p:cNvSpPr/>
            <p:nvPr/>
          </p:nvSpPr>
          <p:spPr>
            <a:xfrm>
              <a:off x="391324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6" name="十字形 725"/>
            <p:cNvSpPr/>
            <p:nvPr/>
          </p:nvSpPr>
          <p:spPr>
            <a:xfrm>
              <a:off x="4217131"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7" name="十字形 726"/>
            <p:cNvSpPr/>
            <p:nvPr/>
          </p:nvSpPr>
          <p:spPr>
            <a:xfrm>
              <a:off x="4521019"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8" name="十字形 727"/>
            <p:cNvSpPr/>
            <p:nvPr/>
          </p:nvSpPr>
          <p:spPr>
            <a:xfrm>
              <a:off x="482490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9" name="十字形 728"/>
            <p:cNvSpPr/>
            <p:nvPr/>
          </p:nvSpPr>
          <p:spPr>
            <a:xfrm>
              <a:off x="5128793"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0" name="十字形 729"/>
            <p:cNvSpPr/>
            <p:nvPr/>
          </p:nvSpPr>
          <p:spPr>
            <a:xfrm>
              <a:off x="543268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1" name="十字形 730"/>
            <p:cNvSpPr/>
            <p:nvPr/>
          </p:nvSpPr>
          <p:spPr>
            <a:xfrm>
              <a:off x="573656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2" name="十字形 731"/>
            <p:cNvSpPr/>
            <p:nvPr/>
          </p:nvSpPr>
          <p:spPr>
            <a:xfrm>
              <a:off x="6040455"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3" name="十字形 732"/>
            <p:cNvSpPr/>
            <p:nvPr/>
          </p:nvSpPr>
          <p:spPr>
            <a:xfrm>
              <a:off x="6344342"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4" name="十字形 733"/>
            <p:cNvSpPr/>
            <p:nvPr/>
          </p:nvSpPr>
          <p:spPr>
            <a:xfrm>
              <a:off x="6648229"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5" name="十字形 734"/>
            <p:cNvSpPr/>
            <p:nvPr/>
          </p:nvSpPr>
          <p:spPr>
            <a:xfrm>
              <a:off x="695211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6" name="十字形 735"/>
            <p:cNvSpPr/>
            <p:nvPr/>
          </p:nvSpPr>
          <p:spPr>
            <a:xfrm>
              <a:off x="725600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7" name="十字形 736"/>
            <p:cNvSpPr/>
            <p:nvPr/>
          </p:nvSpPr>
          <p:spPr>
            <a:xfrm>
              <a:off x="755989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8" name="十字形 737"/>
            <p:cNvSpPr/>
            <p:nvPr/>
          </p:nvSpPr>
          <p:spPr>
            <a:xfrm>
              <a:off x="266598"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9" name="十字形 738"/>
            <p:cNvSpPr/>
            <p:nvPr/>
          </p:nvSpPr>
          <p:spPr>
            <a:xfrm>
              <a:off x="570485"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0" name="十字形 739"/>
            <p:cNvSpPr/>
            <p:nvPr/>
          </p:nvSpPr>
          <p:spPr>
            <a:xfrm>
              <a:off x="874372"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1" name="十字形 740"/>
            <p:cNvSpPr/>
            <p:nvPr/>
          </p:nvSpPr>
          <p:spPr>
            <a:xfrm>
              <a:off x="117826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2" name="十字形 741"/>
            <p:cNvSpPr/>
            <p:nvPr/>
          </p:nvSpPr>
          <p:spPr>
            <a:xfrm>
              <a:off x="148214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3" name="十字形 742"/>
            <p:cNvSpPr/>
            <p:nvPr/>
          </p:nvSpPr>
          <p:spPr>
            <a:xfrm>
              <a:off x="178603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4" name="十字形 743"/>
            <p:cNvSpPr/>
            <p:nvPr/>
          </p:nvSpPr>
          <p:spPr>
            <a:xfrm>
              <a:off x="2089921"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5" name="十字形 744"/>
            <p:cNvSpPr/>
            <p:nvPr/>
          </p:nvSpPr>
          <p:spPr>
            <a:xfrm>
              <a:off x="2393808"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6" name="十字形 745"/>
            <p:cNvSpPr/>
            <p:nvPr/>
          </p:nvSpPr>
          <p:spPr>
            <a:xfrm>
              <a:off x="269769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7" name="十字形 746"/>
            <p:cNvSpPr/>
            <p:nvPr/>
          </p:nvSpPr>
          <p:spPr>
            <a:xfrm>
              <a:off x="3001583"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8" name="十字形 747"/>
            <p:cNvSpPr/>
            <p:nvPr/>
          </p:nvSpPr>
          <p:spPr>
            <a:xfrm>
              <a:off x="330547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9" name="十字形 748"/>
            <p:cNvSpPr/>
            <p:nvPr/>
          </p:nvSpPr>
          <p:spPr>
            <a:xfrm>
              <a:off x="360935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0" name="十字形 749"/>
            <p:cNvSpPr/>
            <p:nvPr/>
          </p:nvSpPr>
          <p:spPr>
            <a:xfrm>
              <a:off x="391324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1" name="十字形 750"/>
            <p:cNvSpPr/>
            <p:nvPr/>
          </p:nvSpPr>
          <p:spPr>
            <a:xfrm>
              <a:off x="4217131"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2" name="十字形 751"/>
            <p:cNvSpPr/>
            <p:nvPr/>
          </p:nvSpPr>
          <p:spPr>
            <a:xfrm>
              <a:off x="4521019"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3" name="十字形 752"/>
            <p:cNvSpPr/>
            <p:nvPr/>
          </p:nvSpPr>
          <p:spPr>
            <a:xfrm>
              <a:off x="482490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4" name="十字形 753"/>
            <p:cNvSpPr/>
            <p:nvPr/>
          </p:nvSpPr>
          <p:spPr>
            <a:xfrm>
              <a:off x="5128793"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5" name="十字形 754"/>
            <p:cNvSpPr/>
            <p:nvPr/>
          </p:nvSpPr>
          <p:spPr>
            <a:xfrm>
              <a:off x="543268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6" name="十字形 755"/>
            <p:cNvSpPr/>
            <p:nvPr/>
          </p:nvSpPr>
          <p:spPr>
            <a:xfrm>
              <a:off x="573656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7" name="十字形 756"/>
            <p:cNvSpPr/>
            <p:nvPr/>
          </p:nvSpPr>
          <p:spPr>
            <a:xfrm>
              <a:off x="6040455"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8" name="十字形 757"/>
            <p:cNvSpPr/>
            <p:nvPr/>
          </p:nvSpPr>
          <p:spPr>
            <a:xfrm>
              <a:off x="6344342"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9" name="十字形 758"/>
            <p:cNvSpPr/>
            <p:nvPr/>
          </p:nvSpPr>
          <p:spPr>
            <a:xfrm>
              <a:off x="6648229"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0" name="十字形 759"/>
            <p:cNvSpPr/>
            <p:nvPr/>
          </p:nvSpPr>
          <p:spPr>
            <a:xfrm>
              <a:off x="695211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1" name="十字形 760"/>
            <p:cNvSpPr/>
            <p:nvPr/>
          </p:nvSpPr>
          <p:spPr>
            <a:xfrm>
              <a:off x="725600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2" name="十字形 761"/>
            <p:cNvSpPr/>
            <p:nvPr/>
          </p:nvSpPr>
          <p:spPr>
            <a:xfrm>
              <a:off x="755989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3" name="十字形 762"/>
            <p:cNvSpPr/>
            <p:nvPr/>
          </p:nvSpPr>
          <p:spPr>
            <a:xfrm>
              <a:off x="266598"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4" name="十字形 763"/>
            <p:cNvSpPr/>
            <p:nvPr/>
          </p:nvSpPr>
          <p:spPr>
            <a:xfrm>
              <a:off x="570485"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5" name="十字形 764"/>
            <p:cNvSpPr/>
            <p:nvPr/>
          </p:nvSpPr>
          <p:spPr>
            <a:xfrm>
              <a:off x="874372"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6" name="十字形 765"/>
            <p:cNvSpPr/>
            <p:nvPr/>
          </p:nvSpPr>
          <p:spPr>
            <a:xfrm>
              <a:off x="117826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7" name="十字形 766"/>
            <p:cNvSpPr/>
            <p:nvPr/>
          </p:nvSpPr>
          <p:spPr>
            <a:xfrm>
              <a:off x="148214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8" name="十字形 767"/>
            <p:cNvSpPr/>
            <p:nvPr/>
          </p:nvSpPr>
          <p:spPr>
            <a:xfrm>
              <a:off x="178603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9" name="十字形 768"/>
            <p:cNvSpPr/>
            <p:nvPr/>
          </p:nvSpPr>
          <p:spPr>
            <a:xfrm>
              <a:off x="2089921"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0" name="十字形 769"/>
            <p:cNvSpPr/>
            <p:nvPr/>
          </p:nvSpPr>
          <p:spPr>
            <a:xfrm>
              <a:off x="2393808"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1" name="十字形 770"/>
            <p:cNvSpPr/>
            <p:nvPr/>
          </p:nvSpPr>
          <p:spPr>
            <a:xfrm>
              <a:off x="269769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2" name="十字形 771"/>
            <p:cNvSpPr/>
            <p:nvPr/>
          </p:nvSpPr>
          <p:spPr>
            <a:xfrm>
              <a:off x="3001583"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3" name="十字形 772"/>
            <p:cNvSpPr/>
            <p:nvPr/>
          </p:nvSpPr>
          <p:spPr>
            <a:xfrm>
              <a:off x="330547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4" name="十字形 773"/>
            <p:cNvSpPr/>
            <p:nvPr/>
          </p:nvSpPr>
          <p:spPr>
            <a:xfrm>
              <a:off x="360935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5" name="十字形 774"/>
            <p:cNvSpPr/>
            <p:nvPr/>
          </p:nvSpPr>
          <p:spPr>
            <a:xfrm>
              <a:off x="391324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6" name="十字形 775"/>
            <p:cNvSpPr/>
            <p:nvPr/>
          </p:nvSpPr>
          <p:spPr>
            <a:xfrm>
              <a:off x="4217131"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7" name="十字形 776"/>
            <p:cNvSpPr/>
            <p:nvPr/>
          </p:nvSpPr>
          <p:spPr>
            <a:xfrm>
              <a:off x="4521019"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8" name="十字形 777"/>
            <p:cNvSpPr/>
            <p:nvPr/>
          </p:nvSpPr>
          <p:spPr>
            <a:xfrm>
              <a:off x="482490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9" name="十字形 778"/>
            <p:cNvSpPr/>
            <p:nvPr/>
          </p:nvSpPr>
          <p:spPr>
            <a:xfrm>
              <a:off x="5128793"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0" name="十字形 779"/>
            <p:cNvSpPr/>
            <p:nvPr/>
          </p:nvSpPr>
          <p:spPr>
            <a:xfrm>
              <a:off x="543268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1" name="十字形 780"/>
            <p:cNvSpPr/>
            <p:nvPr/>
          </p:nvSpPr>
          <p:spPr>
            <a:xfrm>
              <a:off x="573656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2" name="十字形 781"/>
            <p:cNvSpPr/>
            <p:nvPr/>
          </p:nvSpPr>
          <p:spPr>
            <a:xfrm>
              <a:off x="6040455"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3" name="十字形 782"/>
            <p:cNvSpPr/>
            <p:nvPr/>
          </p:nvSpPr>
          <p:spPr>
            <a:xfrm>
              <a:off x="6344342"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4" name="十字形 783"/>
            <p:cNvSpPr/>
            <p:nvPr/>
          </p:nvSpPr>
          <p:spPr>
            <a:xfrm>
              <a:off x="6648229"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5" name="十字形 784"/>
            <p:cNvSpPr/>
            <p:nvPr/>
          </p:nvSpPr>
          <p:spPr>
            <a:xfrm>
              <a:off x="695211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6" name="十字形 785"/>
            <p:cNvSpPr/>
            <p:nvPr/>
          </p:nvSpPr>
          <p:spPr>
            <a:xfrm>
              <a:off x="725600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7" name="十字形 786"/>
            <p:cNvSpPr/>
            <p:nvPr/>
          </p:nvSpPr>
          <p:spPr>
            <a:xfrm>
              <a:off x="755989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8" name="十字形 787"/>
            <p:cNvSpPr/>
            <p:nvPr/>
          </p:nvSpPr>
          <p:spPr>
            <a:xfrm>
              <a:off x="266598"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9" name="十字形 788"/>
            <p:cNvSpPr/>
            <p:nvPr/>
          </p:nvSpPr>
          <p:spPr>
            <a:xfrm>
              <a:off x="570485"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0" name="十字形 789"/>
            <p:cNvSpPr/>
            <p:nvPr/>
          </p:nvSpPr>
          <p:spPr>
            <a:xfrm>
              <a:off x="874372"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1" name="十字形 790"/>
            <p:cNvSpPr/>
            <p:nvPr/>
          </p:nvSpPr>
          <p:spPr>
            <a:xfrm>
              <a:off x="117826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2" name="十字形 791"/>
            <p:cNvSpPr/>
            <p:nvPr/>
          </p:nvSpPr>
          <p:spPr>
            <a:xfrm>
              <a:off x="148214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3" name="十字形 792"/>
            <p:cNvSpPr/>
            <p:nvPr/>
          </p:nvSpPr>
          <p:spPr>
            <a:xfrm>
              <a:off x="178603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4" name="十字形 793"/>
            <p:cNvSpPr/>
            <p:nvPr/>
          </p:nvSpPr>
          <p:spPr>
            <a:xfrm>
              <a:off x="2089921"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5" name="十字形 794"/>
            <p:cNvSpPr/>
            <p:nvPr/>
          </p:nvSpPr>
          <p:spPr>
            <a:xfrm>
              <a:off x="2393808"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6" name="十字形 795"/>
            <p:cNvSpPr/>
            <p:nvPr/>
          </p:nvSpPr>
          <p:spPr>
            <a:xfrm>
              <a:off x="269769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7" name="十字形 796"/>
            <p:cNvSpPr/>
            <p:nvPr/>
          </p:nvSpPr>
          <p:spPr>
            <a:xfrm>
              <a:off x="3001583"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8" name="十字形 797"/>
            <p:cNvSpPr/>
            <p:nvPr/>
          </p:nvSpPr>
          <p:spPr>
            <a:xfrm>
              <a:off x="330547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9" name="十字形 798"/>
            <p:cNvSpPr/>
            <p:nvPr/>
          </p:nvSpPr>
          <p:spPr>
            <a:xfrm>
              <a:off x="360935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0" name="十字形 799"/>
            <p:cNvSpPr/>
            <p:nvPr/>
          </p:nvSpPr>
          <p:spPr>
            <a:xfrm>
              <a:off x="391324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1" name="十字形 800"/>
            <p:cNvSpPr/>
            <p:nvPr/>
          </p:nvSpPr>
          <p:spPr>
            <a:xfrm>
              <a:off x="4217131"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2" name="十字形 801"/>
            <p:cNvSpPr/>
            <p:nvPr/>
          </p:nvSpPr>
          <p:spPr>
            <a:xfrm>
              <a:off x="4521019"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3" name="十字形 802"/>
            <p:cNvSpPr/>
            <p:nvPr/>
          </p:nvSpPr>
          <p:spPr>
            <a:xfrm>
              <a:off x="482490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4" name="十字形 803"/>
            <p:cNvSpPr/>
            <p:nvPr/>
          </p:nvSpPr>
          <p:spPr>
            <a:xfrm>
              <a:off x="5128793"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5" name="十字形 804"/>
            <p:cNvSpPr/>
            <p:nvPr/>
          </p:nvSpPr>
          <p:spPr>
            <a:xfrm>
              <a:off x="543268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6" name="十字形 805"/>
            <p:cNvSpPr/>
            <p:nvPr/>
          </p:nvSpPr>
          <p:spPr>
            <a:xfrm>
              <a:off x="573656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7" name="十字形 806"/>
            <p:cNvSpPr/>
            <p:nvPr/>
          </p:nvSpPr>
          <p:spPr>
            <a:xfrm>
              <a:off x="6040455"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8" name="十字形 807"/>
            <p:cNvSpPr/>
            <p:nvPr/>
          </p:nvSpPr>
          <p:spPr>
            <a:xfrm>
              <a:off x="6344342"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9" name="十字形 808"/>
            <p:cNvSpPr/>
            <p:nvPr/>
          </p:nvSpPr>
          <p:spPr>
            <a:xfrm>
              <a:off x="6648229"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0" name="十字形 809"/>
            <p:cNvSpPr/>
            <p:nvPr/>
          </p:nvSpPr>
          <p:spPr>
            <a:xfrm>
              <a:off x="695211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1" name="十字形 810"/>
            <p:cNvSpPr/>
            <p:nvPr/>
          </p:nvSpPr>
          <p:spPr>
            <a:xfrm>
              <a:off x="725600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2" name="十字形 811"/>
            <p:cNvSpPr/>
            <p:nvPr/>
          </p:nvSpPr>
          <p:spPr>
            <a:xfrm>
              <a:off x="755989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3" name="十字形 812"/>
            <p:cNvSpPr/>
            <p:nvPr/>
          </p:nvSpPr>
          <p:spPr>
            <a:xfrm>
              <a:off x="266598"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4" name="十字形 813"/>
            <p:cNvSpPr/>
            <p:nvPr/>
          </p:nvSpPr>
          <p:spPr>
            <a:xfrm>
              <a:off x="570485"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5" name="十字形 814"/>
            <p:cNvSpPr/>
            <p:nvPr/>
          </p:nvSpPr>
          <p:spPr>
            <a:xfrm>
              <a:off x="874372"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6" name="十字形 815"/>
            <p:cNvSpPr/>
            <p:nvPr/>
          </p:nvSpPr>
          <p:spPr>
            <a:xfrm>
              <a:off x="117826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7" name="十字形 816"/>
            <p:cNvSpPr/>
            <p:nvPr/>
          </p:nvSpPr>
          <p:spPr>
            <a:xfrm>
              <a:off x="148214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8" name="十字形 817"/>
            <p:cNvSpPr/>
            <p:nvPr/>
          </p:nvSpPr>
          <p:spPr>
            <a:xfrm>
              <a:off x="178603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9" name="十字形 818"/>
            <p:cNvSpPr/>
            <p:nvPr/>
          </p:nvSpPr>
          <p:spPr>
            <a:xfrm>
              <a:off x="2089921"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0" name="十字形 819"/>
            <p:cNvSpPr/>
            <p:nvPr/>
          </p:nvSpPr>
          <p:spPr>
            <a:xfrm>
              <a:off x="2393808"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1" name="十字形 820"/>
            <p:cNvSpPr/>
            <p:nvPr/>
          </p:nvSpPr>
          <p:spPr>
            <a:xfrm>
              <a:off x="269769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2" name="十字形 821"/>
            <p:cNvSpPr/>
            <p:nvPr/>
          </p:nvSpPr>
          <p:spPr>
            <a:xfrm>
              <a:off x="3001583"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3" name="十字形 822"/>
            <p:cNvSpPr/>
            <p:nvPr/>
          </p:nvSpPr>
          <p:spPr>
            <a:xfrm>
              <a:off x="330547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4" name="十字形 823"/>
            <p:cNvSpPr/>
            <p:nvPr/>
          </p:nvSpPr>
          <p:spPr>
            <a:xfrm>
              <a:off x="360935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5" name="十字形 824"/>
            <p:cNvSpPr/>
            <p:nvPr/>
          </p:nvSpPr>
          <p:spPr>
            <a:xfrm>
              <a:off x="391324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6" name="十字形 825"/>
            <p:cNvSpPr/>
            <p:nvPr/>
          </p:nvSpPr>
          <p:spPr>
            <a:xfrm>
              <a:off x="4217131"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7" name="十字形 826"/>
            <p:cNvSpPr/>
            <p:nvPr/>
          </p:nvSpPr>
          <p:spPr>
            <a:xfrm>
              <a:off x="4521019"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8" name="十字形 827"/>
            <p:cNvSpPr/>
            <p:nvPr/>
          </p:nvSpPr>
          <p:spPr>
            <a:xfrm>
              <a:off x="482490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9" name="十字形 828"/>
            <p:cNvSpPr/>
            <p:nvPr/>
          </p:nvSpPr>
          <p:spPr>
            <a:xfrm>
              <a:off x="5128793"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0" name="十字形 829"/>
            <p:cNvSpPr/>
            <p:nvPr/>
          </p:nvSpPr>
          <p:spPr>
            <a:xfrm>
              <a:off x="543268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1" name="十字形 830"/>
            <p:cNvSpPr/>
            <p:nvPr/>
          </p:nvSpPr>
          <p:spPr>
            <a:xfrm>
              <a:off x="573656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2" name="十字形 831"/>
            <p:cNvSpPr/>
            <p:nvPr/>
          </p:nvSpPr>
          <p:spPr>
            <a:xfrm>
              <a:off x="6040455"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3" name="十字形 832"/>
            <p:cNvSpPr/>
            <p:nvPr/>
          </p:nvSpPr>
          <p:spPr>
            <a:xfrm>
              <a:off x="6344342"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4" name="十字形 833"/>
            <p:cNvSpPr/>
            <p:nvPr/>
          </p:nvSpPr>
          <p:spPr>
            <a:xfrm>
              <a:off x="6648229"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5" name="十字形 834"/>
            <p:cNvSpPr/>
            <p:nvPr/>
          </p:nvSpPr>
          <p:spPr>
            <a:xfrm>
              <a:off x="695211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6" name="十字形 835"/>
            <p:cNvSpPr/>
            <p:nvPr/>
          </p:nvSpPr>
          <p:spPr>
            <a:xfrm>
              <a:off x="725600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7" name="十字形 836"/>
            <p:cNvSpPr/>
            <p:nvPr/>
          </p:nvSpPr>
          <p:spPr>
            <a:xfrm>
              <a:off x="755989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8" name="十字形 837"/>
            <p:cNvSpPr/>
            <p:nvPr/>
          </p:nvSpPr>
          <p:spPr>
            <a:xfrm>
              <a:off x="266598"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9" name="十字形 838"/>
            <p:cNvSpPr/>
            <p:nvPr/>
          </p:nvSpPr>
          <p:spPr>
            <a:xfrm>
              <a:off x="570485"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0" name="十字形 839"/>
            <p:cNvSpPr/>
            <p:nvPr/>
          </p:nvSpPr>
          <p:spPr>
            <a:xfrm>
              <a:off x="874372"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1" name="十字形 840"/>
            <p:cNvSpPr/>
            <p:nvPr/>
          </p:nvSpPr>
          <p:spPr>
            <a:xfrm>
              <a:off x="117826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2" name="十字形 841"/>
            <p:cNvSpPr/>
            <p:nvPr/>
          </p:nvSpPr>
          <p:spPr>
            <a:xfrm>
              <a:off x="148214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3" name="十字形 842"/>
            <p:cNvSpPr/>
            <p:nvPr/>
          </p:nvSpPr>
          <p:spPr>
            <a:xfrm>
              <a:off x="178603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4" name="十字形 843"/>
            <p:cNvSpPr/>
            <p:nvPr/>
          </p:nvSpPr>
          <p:spPr>
            <a:xfrm>
              <a:off x="2089921"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5" name="十字形 844"/>
            <p:cNvSpPr/>
            <p:nvPr/>
          </p:nvSpPr>
          <p:spPr>
            <a:xfrm>
              <a:off x="2393808"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6" name="十字形 845"/>
            <p:cNvSpPr/>
            <p:nvPr/>
          </p:nvSpPr>
          <p:spPr>
            <a:xfrm>
              <a:off x="269769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7" name="十字形 846"/>
            <p:cNvSpPr/>
            <p:nvPr/>
          </p:nvSpPr>
          <p:spPr>
            <a:xfrm>
              <a:off x="3001583"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8" name="十字形 847"/>
            <p:cNvSpPr/>
            <p:nvPr/>
          </p:nvSpPr>
          <p:spPr>
            <a:xfrm>
              <a:off x="330547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9" name="十字形 848"/>
            <p:cNvSpPr/>
            <p:nvPr/>
          </p:nvSpPr>
          <p:spPr>
            <a:xfrm>
              <a:off x="360935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0" name="十字形 849"/>
            <p:cNvSpPr/>
            <p:nvPr/>
          </p:nvSpPr>
          <p:spPr>
            <a:xfrm>
              <a:off x="391324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1" name="十字形 850"/>
            <p:cNvSpPr/>
            <p:nvPr/>
          </p:nvSpPr>
          <p:spPr>
            <a:xfrm>
              <a:off x="4217131"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2" name="十字形 851"/>
            <p:cNvSpPr/>
            <p:nvPr/>
          </p:nvSpPr>
          <p:spPr>
            <a:xfrm>
              <a:off x="4521019"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3" name="十字形 852"/>
            <p:cNvSpPr/>
            <p:nvPr/>
          </p:nvSpPr>
          <p:spPr>
            <a:xfrm>
              <a:off x="482490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4" name="十字形 853"/>
            <p:cNvSpPr/>
            <p:nvPr/>
          </p:nvSpPr>
          <p:spPr>
            <a:xfrm>
              <a:off x="5128793"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5" name="十字形 854"/>
            <p:cNvSpPr/>
            <p:nvPr/>
          </p:nvSpPr>
          <p:spPr>
            <a:xfrm>
              <a:off x="543268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6" name="十字形 855"/>
            <p:cNvSpPr/>
            <p:nvPr/>
          </p:nvSpPr>
          <p:spPr>
            <a:xfrm>
              <a:off x="573656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7" name="十字形 856"/>
            <p:cNvSpPr/>
            <p:nvPr/>
          </p:nvSpPr>
          <p:spPr>
            <a:xfrm>
              <a:off x="6040455"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8" name="十字形 857"/>
            <p:cNvSpPr/>
            <p:nvPr/>
          </p:nvSpPr>
          <p:spPr>
            <a:xfrm>
              <a:off x="6344342"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9" name="十字形 858"/>
            <p:cNvSpPr/>
            <p:nvPr/>
          </p:nvSpPr>
          <p:spPr>
            <a:xfrm>
              <a:off x="6648229"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0" name="十字形 859"/>
            <p:cNvSpPr/>
            <p:nvPr/>
          </p:nvSpPr>
          <p:spPr>
            <a:xfrm>
              <a:off x="695211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1" name="十字形 860"/>
            <p:cNvSpPr/>
            <p:nvPr/>
          </p:nvSpPr>
          <p:spPr>
            <a:xfrm>
              <a:off x="725600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2" name="十字形 861"/>
            <p:cNvSpPr/>
            <p:nvPr/>
          </p:nvSpPr>
          <p:spPr>
            <a:xfrm>
              <a:off x="755989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3" name="十字形 862"/>
            <p:cNvSpPr/>
            <p:nvPr/>
          </p:nvSpPr>
          <p:spPr>
            <a:xfrm>
              <a:off x="266598"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4" name="十字形 863"/>
            <p:cNvSpPr/>
            <p:nvPr/>
          </p:nvSpPr>
          <p:spPr>
            <a:xfrm>
              <a:off x="570485"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5" name="十字形 864"/>
            <p:cNvSpPr/>
            <p:nvPr/>
          </p:nvSpPr>
          <p:spPr>
            <a:xfrm>
              <a:off x="874372"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6" name="十字形 865"/>
            <p:cNvSpPr/>
            <p:nvPr/>
          </p:nvSpPr>
          <p:spPr>
            <a:xfrm>
              <a:off x="117826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7" name="十字形 866"/>
            <p:cNvSpPr/>
            <p:nvPr/>
          </p:nvSpPr>
          <p:spPr>
            <a:xfrm>
              <a:off x="148214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8" name="十字形 867"/>
            <p:cNvSpPr/>
            <p:nvPr/>
          </p:nvSpPr>
          <p:spPr>
            <a:xfrm>
              <a:off x="178603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9" name="十字形 868"/>
            <p:cNvSpPr/>
            <p:nvPr/>
          </p:nvSpPr>
          <p:spPr>
            <a:xfrm>
              <a:off x="2089921"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0" name="十字形 869"/>
            <p:cNvSpPr/>
            <p:nvPr/>
          </p:nvSpPr>
          <p:spPr>
            <a:xfrm>
              <a:off x="2393808"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1" name="十字形 870"/>
            <p:cNvSpPr/>
            <p:nvPr/>
          </p:nvSpPr>
          <p:spPr>
            <a:xfrm>
              <a:off x="269769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2" name="十字形 871"/>
            <p:cNvSpPr/>
            <p:nvPr/>
          </p:nvSpPr>
          <p:spPr>
            <a:xfrm>
              <a:off x="3001583"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3" name="十字形 872"/>
            <p:cNvSpPr/>
            <p:nvPr/>
          </p:nvSpPr>
          <p:spPr>
            <a:xfrm>
              <a:off x="330547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4" name="十字形 873"/>
            <p:cNvSpPr/>
            <p:nvPr/>
          </p:nvSpPr>
          <p:spPr>
            <a:xfrm>
              <a:off x="360935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5" name="十字形 874"/>
            <p:cNvSpPr/>
            <p:nvPr/>
          </p:nvSpPr>
          <p:spPr>
            <a:xfrm>
              <a:off x="391324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6" name="十字形 875"/>
            <p:cNvSpPr/>
            <p:nvPr/>
          </p:nvSpPr>
          <p:spPr>
            <a:xfrm>
              <a:off x="4217131"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7" name="十字形 876"/>
            <p:cNvSpPr/>
            <p:nvPr/>
          </p:nvSpPr>
          <p:spPr>
            <a:xfrm>
              <a:off x="4521019"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8" name="十字形 877"/>
            <p:cNvSpPr/>
            <p:nvPr/>
          </p:nvSpPr>
          <p:spPr>
            <a:xfrm>
              <a:off x="482490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9" name="十字形 878"/>
            <p:cNvSpPr/>
            <p:nvPr/>
          </p:nvSpPr>
          <p:spPr>
            <a:xfrm>
              <a:off x="5128793"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0" name="十字形 879"/>
            <p:cNvSpPr/>
            <p:nvPr/>
          </p:nvSpPr>
          <p:spPr>
            <a:xfrm>
              <a:off x="543268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1" name="十字形 880"/>
            <p:cNvSpPr/>
            <p:nvPr/>
          </p:nvSpPr>
          <p:spPr>
            <a:xfrm>
              <a:off x="573656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2" name="十字形 881"/>
            <p:cNvSpPr/>
            <p:nvPr/>
          </p:nvSpPr>
          <p:spPr>
            <a:xfrm>
              <a:off x="6040455"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3" name="十字形 882"/>
            <p:cNvSpPr/>
            <p:nvPr/>
          </p:nvSpPr>
          <p:spPr>
            <a:xfrm>
              <a:off x="6344342"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4" name="十字形 883"/>
            <p:cNvSpPr/>
            <p:nvPr/>
          </p:nvSpPr>
          <p:spPr>
            <a:xfrm>
              <a:off x="6648229"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5" name="十字形 884"/>
            <p:cNvSpPr/>
            <p:nvPr/>
          </p:nvSpPr>
          <p:spPr>
            <a:xfrm>
              <a:off x="695211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6" name="十字形 885"/>
            <p:cNvSpPr/>
            <p:nvPr/>
          </p:nvSpPr>
          <p:spPr>
            <a:xfrm>
              <a:off x="725600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7" name="十字形 886"/>
            <p:cNvSpPr/>
            <p:nvPr/>
          </p:nvSpPr>
          <p:spPr>
            <a:xfrm>
              <a:off x="755989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8" name="十字形 887"/>
            <p:cNvSpPr/>
            <p:nvPr/>
          </p:nvSpPr>
          <p:spPr>
            <a:xfrm>
              <a:off x="266598"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9" name="十字形 888"/>
            <p:cNvSpPr/>
            <p:nvPr/>
          </p:nvSpPr>
          <p:spPr>
            <a:xfrm>
              <a:off x="570485"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0" name="十字形 889"/>
            <p:cNvSpPr/>
            <p:nvPr/>
          </p:nvSpPr>
          <p:spPr>
            <a:xfrm>
              <a:off x="874372"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1" name="十字形 890"/>
            <p:cNvSpPr/>
            <p:nvPr/>
          </p:nvSpPr>
          <p:spPr>
            <a:xfrm>
              <a:off x="117826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2" name="十字形 891"/>
            <p:cNvSpPr/>
            <p:nvPr/>
          </p:nvSpPr>
          <p:spPr>
            <a:xfrm>
              <a:off x="148214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3" name="十字形 892"/>
            <p:cNvSpPr/>
            <p:nvPr/>
          </p:nvSpPr>
          <p:spPr>
            <a:xfrm>
              <a:off x="178603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4" name="十字形 893"/>
            <p:cNvSpPr/>
            <p:nvPr/>
          </p:nvSpPr>
          <p:spPr>
            <a:xfrm>
              <a:off x="2089921"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5" name="十字形 894"/>
            <p:cNvSpPr/>
            <p:nvPr/>
          </p:nvSpPr>
          <p:spPr>
            <a:xfrm>
              <a:off x="2393808"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6" name="十字形 895"/>
            <p:cNvSpPr/>
            <p:nvPr/>
          </p:nvSpPr>
          <p:spPr>
            <a:xfrm>
              <a:off x="269769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7" name="十字形 896"/>
            <p:cNvSpPr/>
            <p:nvPr/>
          </p:nvSpPr>
          <p:spPr>
            <a:xfrm>
              <a:off x="3001583"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8" name="十字形 897"/>
            <p:cNvSpPr/>
            <p:nvPr/>
          </p:nvSpPr>
          <p:spPr>
            <a:xfrm>
              <a:off x="330547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9" name="十字形 898"/>
            <p:cNvSpPr/>
            <p:nvPr/>
          </p:nvSpPr>
          <p:spPr>
            <a:xfrm>
              <a:off x="360935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0" name="十字形 899"/>
            <p:cNvSpPr/>
            <p:nvPr/>
          </p:nvSpPr>
          <p:spPr>
            <a:xfrm>
              <a:off x="391324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1" name="十字形 900"/>
            <p:cNvSpPr/>
            <p:nvPr/>
          </p:nvSpPr>
          <p:spPr>
            <a:xfrm>
              <a:off x="4217131"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2" name="十字形 901"/>
            <p:cNvSpPr/>
            <p:nvPr/>
          </p:nvSpPr>
          <p:spPr>
            <a:xfrm>
              <a:off x="4521019"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3" name="十字形 902"/>
            <p:cNvSpPr/>
            <p:nvPr/>
          </p:nvSpPr>
          <p:spPr>
            <a:xfrm>
              <a:off x="482490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4" name="十字形 903"/>
            <p:cNvSpPr/>
            <p:nvPr/>
          </p:nvSpPr>
          <p:spPr>
            <a:xfrm>
              <a:off x="5128793"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5" name="十字形 904"/>
            <p:cNvSpPr/>
            <p:nvPr/>
          </p:nvSpPr>
          <p:spPr>
            <a:xfrm>
              <a:off x="543268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6" name="十字形 905"/>
            <p:cNvSpPr/>
            <p:nvPr/>
          </p:nvSpPr>
          <p:spPr>
            <a:xfrm>
              <a:off x="573656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7" name="十字形 906"/>
            <p:cNvSpPr/>
            <p:nvPr/>
          </p:nvSpPr>
          <p:spPr>
            <a:xfrm>
              <a:off x="6040455"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8" name="十字形 907"/>
            <p:cNvSpPr/>
            <p:nvPr/>
          </p:nvSpPr>
          <p:spPr>
            <a:xfrm>
              <a:off x="6344342"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9" name="十字形 908"/>
            <p:cNvSpPr/>
            <p:nvPr/>
          </p:nvSpPr>
          <p:spPr>
            <a:xfrm>
              <a:off x="6648229"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0" name="十字形 909"/>
            <p:cNvSpPr/>
            <p:nvPr/>
          </p:nvSpPr>
          <p:spPr>
            <a:xfrm>
              <a:off x="695211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1" name="十字形 910"/>
            <p:cNvSpPr/>
            <p:nvPr/>
          </p:nvSpPr>
          <p:spPr>
            <a:xfrm>
              <a:off x="725600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2" name="十字形 911"/>
            <p:cNvSpPr/>
            <p:nvPr/>
          </p:nvSpPr>
          <p:spPr>
            <a:xfrm>
              <a:off x="755989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3" name="十字形 912"/>
            <p:cNvSpPr/>
            <p:nvPr/>
          </p:nvSpPr>
          <p:spPr>
            <a:xfrm>
              <a:off x="266598"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4" name="十字形 913"/>
            <p:cNvSpPr/>
            <p:nvPr/>
          </p:nvSpPr>
          <p:spPr>
            <a:xfrm>
              <a:off x="570485"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5" name="十字形 914"/>
            <p:cNvSpPr/>
            <p:nvPr/>
          </p:nvSpPr>
          <p:spPr>
            <a:xfrm>
              <a:off x="874372"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6" name="十字形 915"/>
            <p:cNvSpPr/>
            <p:nvPr/>
          </p:nvSpPr>
          <p:spPr>
            <a:xfrm>
              <a:off x="117826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7" name="十字形 916"/>
            <p:cNvSpPr/>
            <p:nvPr/>
          </p:nvSpPr>
          <p:spPr>
            <a:xfrm>
              <a:off x="148214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8" name="十字形 917"/>
            <p:cNvSpPr/>
            <p:nvPr/>
          </p:nvSpPr>
          <p:spPr>
            <a:xfrm>
              <a:off x="178603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9" name="十字形 918"/>
            <p:cNvSpPr/>
            <p:nvPr/>
          </p:nvSpPr>
          <p:spPr>
            <a:xfrm>
              <a:off x="2089921"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0" name="十字形 919"/>
            <p:cNvSpPr/>
            <p:nvPr/>
          </p:nvSpPr>
          <p:spPr>
            <a:xfrm>
              <a:off x="2393808"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1" name="十字形 920"/>
            <p:cNvSpPr/>
            <p:nvPr/>
          </p:nvSpPr>
          <p:spPr>
            <a:xfrm>
              <a:off x="269769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2" name="十字形 921"/>
            <p:cNvSpPr/>
            <p:nvPr/>
          </p:nvSpPr>
          <p:spPr>
            <a:xfrm>
              <a:off x="3001583"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3" name="十字形 922"/>
            <p:cNvSpPr/>
            <p:nvPr/>
          </p:nvSpPr>
          <p:spPr>
            <a:xfrm>
              <a:off x="330547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4" name="十字形 923"/>
            <p:cNvSpPr/>
            <p:nvPr/>
          </p:nvSpPr>
          <p:spPr>
            <a:xfrm>
              <a:off x="360935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5" name="十字形 924"/>
            <p:cNvSpPr/>
            <p:nvPr/>
          </p:nvSpPr>
          <p:spPr>
            <a:xfrm>
              <a:off x="391324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6" name="十字形 925"/>
            <p:cNvSpPr/>
            <p:nvPr/>
          </p:nvSpPr>
          <p:spPr>
            <a:xfrm>
              <a:off x="4217131"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7" name="十字形 926"/>
            <p:cNvSpPr/>
            <p:nvPr/>
          </p:nvSpPr>
          <p:spPr>
            <a:xfrm>
              <a:off x="4521019"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8" name="十字形 927"/>
            <p:cNvSpPr/>
            <p:nvPr/>
          </p:nvSpPr>
          <p:spPr>
            <a:xfrm>
              <a:off x="482490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9" name="十字形 928"/>
            <p:cNvSpPr/>
            <p:nvPr/>
          </p:nvSpPr>
          <p:spPr>
            <a:xfrm>
              <a:off x="5128793"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0" name="十字形 929"/>
            <p:cNvSpPr/>
            <p:nvPr/>
          </p:nvSpPr>
          <p:spPr>
            <a:xfrm>
              <a:off x="543268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1" name="十字形 930"/>
            <p:cNvSpPr/>
            <p:nvPr/>
          </p:nvSpPr>
          <p:spPr>
            <a:xfrm>
              <a:off x="573656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2" name="十字形 931"/>
            <p:cNvSpPr/>
            <p:nvPr/>
          </p:nvSpPr>
          <p:spPr>
            <a:xfrm>
              <a:off x="6040455"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3" name="十字形 932"/>
            <p:cNvSpPr/>
            <p:nvPr/>
          </p:nvSpPr>
          <p:spPr>
            <a:xfrm>
              <a:off x="6344342"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4" name="十字形 933"/>
            <p:cNvSpPr/>
            <p:nvPr/>
          </p:nvSpPr>
          <p:spPr>
            <a:xfrm>
              <a:off x="6648229"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5" name="十字形 934"/>
            <p:cNvSpPr/>
            <p:nvPr/>
          </p:nvSpPr>
          <p:spPr>
            <a:xfrm>
              <a:off x="695211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6" name="十字形 935"/>
            <p:cNvSpPr/>
            <p:nvPr/>
          </p:nvSpPr>
          <p:spPr>
            <a:xfrm>
              <a:off x="725600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7" name="十字形 936"/>
            <p:cNvSpPr/>
            <p:nvPr/>
          </p:nvSpPr>
          <p:spPr>
            <a:xfrm>
              <a:off x="755989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8" name="十字形 937"/>
            <p:cNvSpPr/>
            <p:nvPr/>
          </p:nvSpPr>
          <p:spPr>
            <a:xfrm>
              <a:off x="266598"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9" name="十字形 938"/>
            <p:cNvSpPr/>
            <p:nvPr/>
          </p:nvSpPr>
          <p:spPr>
            <a:xfrm>
              <a:off x="570485"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0" name="十字形 939"/>
            <p:cNvSpPr/>
            <p:nvPr/>
          </p:nvSpPr>
          <p:spPr>
            <a:xfrm>
              <a:off x="874372"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1" name="十字形 940"/>
            <p:cNvSpPr/>
            <p:nvPr/>
          </p:nvSpPr>
          <p:spPr>
            <a:xfrm>
              <a:off x="1745683" y="45157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2" name="十字形 941"/>
            <p:cNvSpPr/>
            <p:nvPr/>
          </p:nvSpPr>
          <p:spPr>
            <a:xfrm>
              <a:off x="148214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3" name="十字形 942"/>
            <p:cNvSpPr/>
            <p:nvPr/>
          </p:nvSpPr>
          <p:spPr>
            <a:xfrm>
              <a:off x="178603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4" name="十字形 943"/>
            <p:cNvSpPr/>
            <p:nvPr/>
          </p:nvSpPr>
          <p:spPr>
            <a:xfrm>
              <a:off x="2089921"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5" name="十字形 944"/>
            <p:cNvSpPr/>
            <p:nvPr/>
          </p:nvSpPr>
          <p:spPr>
            <a:xfrm>
              <a:off x="2393808"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6" name="十字形 945"/>
            <p:cNvSpPr/>
            <p:nvPr/>
          </p:nvSpPr>
          <p:spPr>
            <a:xfrm>
              <a:off x="269769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7" name="十字形 946"/>
            <p:cNvSpPr/>
            <p:nvPr/>
          </p:nvSpPr>
          <p:spPr>
            <a:xfrm>
              <a:off x="3001583"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8" name="十字形 947"/>
            <p:cNvSpPr/>
            <p:nvPr/>
          </p:nvSpPr>
          <p:spPr>
            <a:xfrm>
              <a:off x="330547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9" name="十字形 948"/>
            <p:cNvSpPr/>
            <p:nvPr/>
          </p:nvSpPr>
          <p:spPr>
            <a:xfrm>
              <a:off x="360935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0" name="十字形 949"/>
            <p:cNvSpPr/>
            <p:nvPr/>
          </p:nvSpPr>
          <p:spPr>
            <a:xfrm>
              <a:off x="391324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1" name="十字形 950"/>
            <p:cNvSpPr/>
            <p:nvPr/>
          </p:nvSpPr>
          <p:spPr>
            <a:xfrm>
              <a:off x="4217131"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2" name="十字形 951"/>
            <p:cNvSpPr/>
            <p:nvPr/>
          </p:nvSpPr>
          <p:spPr>
            <a:xfrm>
              <a:off x="4521019"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3" name="十字形 952"/>
            <p:cNvSpPr/>
            <p:nvPr/>
          </p:nvSpPr>
          <p:spPr>
            <a:xfrm>
              <a:off x="482490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4" name="十字形 953"/>
            <p:cNvSpPr/>
            <p:nvPr/>
          </p:nvSpPr>
          <p:spPr>
            <a:xfrm>
              <a:off x="5128793"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5" name="十字形 954"/>
            <p:cNvSpPr/>
            <p:nvPr/>
          </p:nvSpPr>
          <p:spPr>
            <a:xfrm>
              <a:off x="543268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6" name="十字形 955"/>
            <p:cNvSpPr/>
            <p:nvPr/>
          </p:nvSpPr>
          <p:spPr>
            <a:xfrm>
              <a:off x="573656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7" name="十字形 956"/>
            <p:cNvSpPr/>
            <p:nvPr/>
          </p:nvSpPr>
          <p:spPr>
            <a:xfrm>
              <a:off x="6040455"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8" name="十字形 957"/>
            <p:cNvSpPr/>
            <p:nvPr/>
          </p:nvSpPr>
          <p:spPr>
            <a:xfrm>
              <a:off x="6344342"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9" name="十字形 958"/>
            <p:cNvSpPr/>
            <p:nvPr/>
          </p:nvSpPr>
          <p:spPr>
            <a:xfrm>
              <a:off x="6648229"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0" name="十字形 959"/>
            <p:cNvSpPr/>
            <p:nvPr/>
          </p:nvSpPr>
          <p:spPr>
            <a:xfrm>
              <a:off x="695211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1" name="十字形 960"/>
            <p:cNvSpPr/>
            <p:nvPr/>
          </p:nvSpPr>
          <p:spPr>
            <a:xfrm>
              <a:off x="725600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2" name="十字形 961"/>
            <p:cNvSpPr/>
            <p:nvPr/>
          </p:nvSpPr>
          <p:spPr>
            <a:xfrm>
              <a:off x="755989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3" name="十字形 962"/>
            <p:cNvSpPr/>
            <p:nvPr/>
          </p:nvSpPr>
          <p:spPr>
            <a:xfrm>
              <a:off x="266598"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4" name="十字形 963"/>
            <p:cNvSpPr/>
            <p:nvPr/>
          </p:nvSpPr>
          <p:spPr>
            <a:xfrm>
              <a:off x="570485"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5" name="十字形 964"/>
            <p:cNvSpPr/>
            <p:nvPr/>
          </p:nvSpPr>
          <p:spPr>
            <a:xfrm>
              <a:off x="874372"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6" name="十字形 965"/>
            <p:cNvSpPr/>
            <p:nvPr/>
          </p:nvSpPr>
          <p:spPr>
            <a:xfrm>
              <a:off x="117826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7" name="十字形 966"/>
            <p:cNvSpPr/>
            <p:nvPr/>
          </p:nvSpPr>
          <p:spPr>
            <a:xfrm>
              <a:off x="148214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8" name="十字形 967"/>
            <p:cNvSpPr/>
            <p:nvPr/>
          </p:nvSpPr>
          <p:spPr>
            <a:xfrm>
              <a:off x="178603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9" name="十字形 968"/>
            <p:cNvSpPr/>
            <p:nvPr/>
          </p:nvSpPr>
          <p:spPr>
            <a:xfrm>
              <a:off x="2089921"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0" name="十字形 969"/>
            <p:cNvSpPr/>
            <p:nvPr/>
          </p:nvSpPr>
          <p:spPr>
            <a:xfrm>
              <a:off x="2393808"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1" name="十字形 970"/>
            <p:cNvSpPr/>
            <p:nvPr/>
          </p:nvSpPr>
          <p:spPr>
            <a:xfrm>
              <a:off x="269769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2" name="十字形 971"/>
            <p:cNvSpPr/>
            <p:nvPr/>
          </p:nvSpPr>
          <p:spPr>
            <a:xfrm>
              <a:off x="3001583"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3" name="十字形 972"/>
            <p:cNvSpPr/>
            <p:nvPr/>
          </p:nvSpPr>
          <p:spPr>
            <a:xfrm>
              <a:off x="330547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4" name="十字形 973"/>
            <p:cNvSpPr/>
            <p:nvPr/>
          </p:nvSpPr>
          <p:spPr>
            <a:xfrm>
              <a:off x="360935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5" name="十字形 974"/>
            <p:cNvSpPr/>
            <p:nvPr/>
          </p:nvSpPr>
          <p:spPr>
            <a:xfrm>
              <a:off x="391324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6" name="十字形 975"/>
            <p:cNvSpPr/>
            <p:nvPr/>
          </p:nvSpPr>
          <p:spPr>
            <a:xfrm>
              <a:off x="4217131"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7" name="十字形 976"/>
            <p:cNvSpPr/>
            <p:nvPr/>
          </p:nvSpPr>
          <p:spPr>
            <a:xfrm>
              <a:off x="4521019"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8" name="十字形 977"/>
            <p:cNvSpPr/>
            <p:nvPr/>
          </p:nvSpPr>
          <p:spPr>
            <a:xfrm>
              <a:off x="482490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9" name="十字形 978"/>
            <p:cNvSpPr/>
            <p:nvPr/>
          </p:nvSpPr>
          <p:spPr>
            <a:xfrm>
              <a:off x="5128793"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0" name="十字形 979"/>
            <p:cNvSpPr/>
            <p:nvPr/>
          </p:nvSpPr>
          <p:spPr>
            <a:xfrm>
              <a:off x="543268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1" name="十字形 980"/>
            <p:cNvSpPr/>
            <p:nvPr/>
          </p:nvSpPr>
          <p:spPr>
            <a:xfrm>
              <a:off x="573656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2" name="十字形 981"/>
            <p:cNvSpPr/>
            <p:nvPr/>
          </p:nvSpPr>
          <p:spPr>
            <a:xfrm>
              <a:off x="6040455"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3" name="十字形 982"/>
            <p:cNvSpPr/>
            <p:nvPr/>
          </p:nvSpPr>
          <p:spPr>
            <a:xfrm>
              <a:off x="6344342"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4" name="十字形 983"/>
            <p:cNvSpPr/>
            <p:nvPr/>
          </p:nvSpPr>
          <p:spPr>
            <a:xfrm>
              <a:off x="6648229"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5" name="十字形 984"/>
            <p:cNvSpPr/>
            <p:nvPr/>
          </p:nvSpPr>
          <p:spPr>
            <a:xfrm>
              <a:off x="695211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6" name="十字形 985"/>
            <p:cNvSpPr/>
            <p:nvPr/>
          </p:nvSpPr>
          <p:spPr>
            <a:xfrm>
              <a:off x="725600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7" name="十字形 986"/>
            <p:cNvSpPr/>
            <p:nvPr/>
          </p:nvSpPr>
          <p:spPr>
            <a:xfrm>
              <a:off x="755989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8" name="十字形 987"/>
            <p:cNvSpPr/>
            <p:nvPr/>
          </p:nvSpPr>
          <p:spPr>
            <a:xfrm>
              <a:off x="266598"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9" name="十字形 988"/>
            <p:cNvSpPr/>
            <p:nvPr/>
          </p:nvSpPr>
          <p:spPr>
            <a:xfrm>
              <a:off x="570485"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0" name="十字形 989"/>
            <p:cNvSpPr/>
            <p:nvPr/>
          </p:nvSpPr>
          <p:spPr>
            <a:xfrm>
              <a:off x="874372"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1" name="十字形 990"/>
            <p:cNvSpPr/>
            <p:nvPr/>
          </p:nvSpPr>
          <p:spPr>
            <a:xfrm>
              <a:off x="117826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2" name="十字形 991"/>
            <p:cNvSpPr/>
            <p:nvPr/>
          </p:nvSpPr>
          <p:spPr>
            <a:xfrm>
              <a:off x="148214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3" name="十字形 992"/>
            <p:cNvSpPr/>
            <p:nvPr/>
          </p:nvSpPr>
          <p:spPr>
            <a:xfrm>
              <a:off x="178603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4" name="十字形 993"/>
            <p:cNvSpPr/>
            <p:nvPr/>
          </p:nvSpPr>
          <p:spPr>
            <a:xfrm>
              <a:off x="2089921"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5" name="十字形 994"/>
            <p:cNvSpPr/>
            <p:nvPr/>
          </p:nvSpPr>
          <p:spPr>
            <a:xfrm>
              <a:off x="2393808"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6" name="十字形 995"/>
            <p:cNvSpPr/>
            <p:nvPr/>
          </p:nvSpPr>
          <p:spPr>
            <a:xfrm>
              <a:off x="269769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7" name="十字形 996"/>
            <p:cNvSpPr/>
            <p:nvPr/>
          </p:nvSpPr>
          <p:spPr>
            <a:xfrm>
              <a:off x="3001583"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8" name="十字形 997"/>
            <p:cNvSpPr/>
            <p:nvPr/>
          </p:nvSpPr>
          <p:spPr>
            <a:xfrm>
              <a:off x="330547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9" name="十字形 998"/>
            <p:cNvSpPr/>
            <p:nvPr/>
          </p:nvSpPr>
          <p:spPr>
            <a:xfrm>
              <a:off x="360935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0" name="十字形 999"/>
            <p:cNvSpPr/>
            <p:nvPr/>
          </p:nvSpPr>
          <p:spPr>
            <a:xfrm>
              <a:off x="391324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1" name="十字形 1000"/>
            <p:cNvSpPr/>
            <p:nvPr/>
          </p:nvSpPr>
          <p:spPr>
            <a:xfrm>
              <a:off x="4217131"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2" name="十字形 1001"/>
            <p:cNvSpPr/>
            <p:nvPr/>
          </p:nvSpPr>
          <p:spPr>
            <a:xfrm>
              <a:off x="4521019"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3" name="十字形 1002"/>
            <p:cNvSpPr/>
            <p:nvPr/>
          </p:nvSpPr>
          <p:spPr>
            <a:xfrm>
              <a:off x="482490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4" name="十字形 1003"/>
            <p:cNvSpPr/>
            <p:nvPr/>
          </p:nvSpPr>
          <p:spPr>
            <a:xfrm>
              <a:off x="5128793"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5" name="十字形 1004"/>
            <p:cNvSpPr/>
            <p:nvPr/>
          </p:nvSpPr>
          <p:spPr>
            <a:xfrm>
              <a:off x="543268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6" name="十字形 1005"/>
            <p:cNvSpPr/>
            <p:nvPr/>
          </p:nvSpPr>
          <p:spPr>
            <a:xfrm>
              <a:off x="573656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7" name="十字形 1006"/>
            <p:cNvSpPr/>
            <p:nvPr/>
          </p:nvSpPr>
          <p:spPr>
            <a:xfrm>
              <a:off x="6040455"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8" name="十字形 1007"/>
            <p:cNvSpPr/>
            <p:nvPr/>
          </p:nvSpPr>
          <p:spPr>
            <a:xfrm>
              <a:off x="6344342"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9" name="十字形 1008"/>
            <p:cNvSpPr/>
            <p:nvPr/>
          </p:nvSpPr>
          <p:spPr>
            <a:xfrm>
              <a:off x="6648229"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0" name="十字形 1009"/>
            <p:cNvSpPr/>
            <p:nvPr/>
          </p:nvSpPr>
          <p:spPr>
            <a:xfrm>
              <a:off x="695211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1" name="十字形 1010"/>
            <p:cNvSpPr/>
            <p:nvPr/>
          </p:nvSpPr>
          <p:spPr>
            <a:xfrm>
              <a:off x="725600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2" name="十字形 1011"/>
            <p:cNvSpPr/>
            <p:nvPr/>
          </p:nvSpPr>
          <p:spPr>
            <a:xfrm>
              <a:off x="755989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3" name="十字形 1012"/>
            <p:cNvSpPr/>
            <p:nvPr/>
          </p:nvSpPr>
          <p:spPr>
            <a:xfrm>
              <a:off x="266598"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4" name="十字形 1013"/>
            <p:cNvSpPr/>
            <p:nvPr/>
          </p:nvSpPr>
          <p:spPr>
            <a:xfrm>
              <a:off x="570485"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5" name="十字形 1014"/>
            <p:cNvSpPr/>
            <p:nvPr/>
          </p:nvSpPr>
          <p:spPr>
            <a:xfrm>
              <a:off x="874372"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6" name="十字形 1015"/>
            <p:cNvSpPr/>
            <p:nvPr/>
          </p:nvSpPr>
          <p:spPr>
            <a:xfrm>
              <a:off x="117826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7" name="十字形 1016"/>
            <p:cNvSpPr/>
            <p:nvPr/>
          </p:nvSpPr>
          <p:spPr>
            <a:xfrm>
              <a:off x="148214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8" name="十字形 1017"/>
            <p:cNvSpPr/>
            <p:nvPr/>
          </p:nvSpPr>
          <p:spPr>
            <a:xfrm>
              <a:off x="178603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9" name="十字形 1018"/>
            <p:cNvSpPr/>
            <p:nvPr/>
          </p:nvSpPr>
          <p:spPr>
            <a:xfrm>
              <a:off x="2089921"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0" name="十字形 1019"/>
            <p:cNvSpPr/>
            <p:nvPr/>
          </p:nvSpPr>
          <p:spPr>
            <a:xfrm>
              <a:off x="2393808"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1" name="十字形 1020"/>
            <p:cNvSpPr/>
            <p:nvPr/>
          </p:nvSpPr>
          <p:spPr>
            <a:xfrm>
              <a:off x="269769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2" name="十字形 1021"/>
            <p:cNvSpPr/>
            <p:nvPr/>
          </p:nvSpPr>
          <p:spPr>
            <a:xfrm>
              <a:off x="3001583"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3" name="十字形 1022"/>
            <p:cNvSpPr/>
            <p:nvPr/>
          </p:nvSpPr>
          <p:spPr>
            <a:xfrm>
              <a:off x="330547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4" name="十字形 1023"/>
            <p:cNvSpPr/>
            <p:nvPr/>
          </p:nvSpPr>
          <p:spPr>
            <a:xfrm>
              <a:off x="360935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5" name="十字形 1024"/>
            <p:cNvSpPr/>
            <p:nvPr/>
          </p:nvSpPr>
          <p:spPr>
            <a:xfrm>
              <a:off x="391324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6" name="十字形 1025"/>
            <p:cNvSpPr/>
            <p:nvPr/>
          </p:nvSpPr>
          <p:spPr>
            <a:xfrm>
              <a:off x="4217131"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7" name="十字形 1026"/>
            <p:cNvSpPr/>
            <p:nvPr/>
          </p:nvSpPr>
          <p:spPr>
            <a:xfrm>
              <a:off x="4521019"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8" name="十字形 1027"/>
            <p:cNvSpPr/>
            <p:nvPr/>
          </p:nvSpPr>
          <p:spPr>
            <a:xfrm>
              <a:off x="482490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9" name="十字形 1028"/>
            <p:cNvSpPr/>
            <p:nvPr/>
          </p:nvSpPr>
          <p:spPr>
            <a:xfrm>
              <a:off x="5128793"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0" name="十字形 1029"/>
            <p:cNvSpPr/>
            <p:nvPr/>
          </p:nvSpPr>
          <p:spPr>
            <a:xfrm>
              <a:off x="543268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1" name="十字形 1030"/>
            <p:cNvSpPr/>
            <p:nvPr/>
          </p:nvSpPr>
          <p:spPr>
            <a:xfrm>
              <a:off x="573656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2" name="十字形 1031"/>
            <p:cNvSpPr/>
            <p:nvPr/>
          </p:nvSpPr>
          <p:spPr>
            <a:xfrm>
              <a:off x="6040455"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3" name="十字形 1032"/>
            <p:cNvSpPr/>
            <p:nvPr/>
          </p:nvSpPr>
          <p:spPr>
            <a:xfrm>
              <a:off x="6344342"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4" name="十字形 1033"/>
            <p:cNvSpPr/>
            <p:nvPr/>
          </p:nvSpPr>
          <p:spPr>
            <a:xfrm>
              <a:off x="6648229"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5" name="十字形 1034"/>
            <p:cNvSpPr/>
            <p:nvPr/>
          </p:nvSpPr>
          <p:spPr>
            <a:xfrm>
              <a:off x="695211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6" name="十字形 1035"/>
            <p:cNvSpPr/>
            <p:nvPr/>
          </p:nvSpPr>
          <p:spPr>
            <a:xfrm>
              <a:off x="725600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7" name="十字形 1036"/>
            <p:cNvSpPr/>
            <p:nvPr/>
          </p:nvSpPr>
          <p:spPr>
            <a:xfrm>
              <a:off x="755989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8" name="十字形 1037"/>
            <p:cNvSpPr/>
            <p:nvPr/>
          </p:nvSpPr>
          <p:spPr>
            <a:xfrm>
              <a:off x="266598"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9" name="十字形 1038"/>
            <p:cNvSpPr/>
            <p:nvPr/>
          </p:nvSpPr>
          <p:spPr>
            <a:xfrm>
              <a:off x="570485"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0" name="十字形 1039"/>
            <p:cNvSpPr/>
            <p:nvPr/>
          </p:nvSpPr>
          <p:spPr>
            <a:xfrm>
              <a:off x="874372"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1" name="十字形 1040"/>
            <p:cNvSpPr/>
            <p:nvPr/>
          </p:nvSpPr>
          <p:spPr>
            <a:xfrm>
              <a:off x="117826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2" name="十字形 1041"/>
            <p:cNvSpPr/>
            <p:nvPr/>
          </p:nvSpPr>
          <p:spPr>
            <a:xfrm>
              <a:off x="148214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3" name="十字形 1042"/>
            <p:cNvSpPr/>
            <p:nvPr/>
          </p:nvSpPr>
          <p:spPr>
            <a:xfrm>
              <a:off x="178603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4" name="十字形 1043"/>
            <p:cNvSpPr/>
            <p:nvPr/>
          </p:nvSpPr>
          <p:spPr>
            <a:xfrm>
              <a:off x="2089921"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5" name="十字形 1044"/>
            <p:cNvSpPr/>
            <p:nvPr/>
          </p:nvSpPr>
          <p:spPr>
            <a:xfrm>
              <a:off x="2961231" y="56500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6" name="十字形 1045"/>
            <p:cNvSpPr/>
            <p:nvPr/>
          </p:nvSpPr>
          <p:spPr>
            <a:xfrm>
              <a:off x="269769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7" name="十字形 1046"/>
            <p:cNvSpPr/>
            <p:nvPr/>
          </p:nvSpPr>
          <p:spPr>
            <a:xfrm>
              <a:off x="3001583"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8" name="十字形 1047"/>
            <p:cNvSpPr/>
            <p:nvPr/>
          </p:nvSpPr>
          <p:spPr>
            <a:xfrm>
              <a:off x="330547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9" name="十字形 1048"/>
            <p:cNvSpPr/>
            <p:nvPr/>
          </p:nvSpPr>
          <p:spPr>
            <a:xfrm>
              <a:off x="360935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0" name="十字形 1049"/>
            <p:cNvSpPr/>
            <p:nvPr/>
          </p:nvSpPr>
          <p:spPr>
            <a:xfrm>
              <a:off x="391324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1" name="十字形 1050"/>
            <p:cNvSpPr/>
            <p:nvPr/>
          </p:nvSpPr>
          <p:spPr>
            <a:xfrm>
              <a:off x="4217131"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2" name="十字形 1051"/>
            <p:cNvSpPr/>
            <p:nvPr/>
          </p:nvSpPr>
          <p:spPr>
            <a:xfrm>
              <a:off x="4521019"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3" name="十字形 1052"/>
            <p:cNvSpPr/>
            <p:nvPr/>
          </p:nvSpPr>
          <p:spPr>
            <a:xfrm>
              <a:off x="482490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4" name="十字形 1053"/>
            <p:cNvSpPr/>
            <p:nvPr/>
          </p:nvSpPr>
          <p:spPr>
            <a:xfrm>
              <a:off x="5128793"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5" name="十字形 1054"/>
            <p:cNvSpPr/>
            <p:nvPr/>
          </p:nvSpPr>
          <p:spPr>
            <a:xfrm>
              <a:off x="543268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6" name="十字形 1055"/>
            <p:cNvSpPr/>
            <p:nvPr/>
          </p:nvSpPr>
          <p:spPr>
            <a:xfrm>
              <a:off x="573656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7" name="十字形 1056"/>
            <p:cNvSpPr/>
            <p:nvPr/>
          </p:nvSpPr>
          <p:spPr>
            <a:xfrm>
              <a:off x="6040455"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8" name="十字形 1057"/>
            <p:cNvSpPr/>
            <p:nvPr/>
          </p:nvSpPr>
          <p:spPr>
            <a:xfrm>
              <a:off x="6344342"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9" name="十字形 1058"/>
            <p:cNvSpPr/>
            <p:nvPr/>
          </p:nvSpPr>
          <p:spPr>
            <a:xfrm>
              <a:off x="6648229"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0" name="十字形 1059"/>
            <p:cNvSpPr/>
            <p:nvPr/>
          </p:nvSpPr>
          <p:spPr>
            <a:xfrm>
              <a:off x="695211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1" name="十字形 1060"/>
            <p:cNvSpPr/>
            <p:nvPr/>
          </p:nvSpPr>
          <p:spPr>
            <a:xfrm>
              <a:off x="725600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2" name="十字形 1061"/>
            <p:cNvSpPr/>
            <p:nvPr/>
          </p:nvSpPr>
          <p:spPr>
            <a:xfrm>
              <a:off x="755989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3" name="十字形 1062"/>
            <p:cNvSpPr/>
            <p:nvPr/>
          </p:nvSpPr>
          <p:spPr>
            <a:xfrm>
              <a:off x="266598"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4" name="十字形 1063"/>
            <p:cNvSpPr/>
            <p:nvPr/>
          </p:nvSpPr>
          <p:spPr>
            <a:xfrm>
              <a:off x="570485"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5" name="十字形 1064"/>
            <p:cNvSpPr/>
            <p:nvPr/>
          </p:nvSpPr>
          <p:spPr>
            <a:xfrm>
              <a:off x="874372"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6" name="十字形 1065"/>
            <p:cNvSpPr/>
            <p:nvPr/>
          </p:nvSpPr>
          <p:spPr>
            <a:xfrm>
              <a:off x="117826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7" name="十字形 1066"/>
            <p:cNvSpPr/>
            <p:nvPr/>
          </p:nvSpPr>
          <p:spPr>
            <a:xfrm>
              <a:off x="148214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8" name="十字形 1067"/>
            <p:cNvSpPr/>
            <p:nvPr/>
          </p:nvSpPr>
          <p:spPr>
            <a:xfrm>
              <a:off x="178603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9" name="十字形 1068"/>
            <p:cNvSpPr/>
            <p:nvPr/>
          </p:nvSpPr>
          <p:spPr>
            <a:xfrm>
              <a:off x="2089921"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0" name="十字形 1069"/>
            <p:cNvSpPr/>
            <p:nvPr/>
          </p:nvSpPr>
          <p:spPr>
            <a:xfrm>
              <a:off x="2393808"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1" name="十字形 1070"/>
            <p:cNvSpPr/>
            <p:nvPr/>
          </p:nvSpPr>
          <p:spPr>
            <a:xfrm>
              <a:off x="269769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2" name="十字形 1071"/>
            <p:cNvSpPr/>
            <p:nvPr/>
          </p:nvSpPr>
          <p:spPr>
            <a:xfrm>
              <a:off x="3001583"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3" name="十字形 1072"/>
            <p:cNvSpPr/>
            <p:nvPr/>
          </p:nvSpPr>
          <p:spPr>
            <a:xfrm>
              <a:off x="330547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4" name="十字形 1073"/>
            <p:cNvSpPr/>
            <p:nvPr/>
          </p:nvSpPr>
          <p:spPr>
            <a:xfrm>
              <a:off x="360935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5" name="十字形 1074"/>
            <p:cNvSpPr/>
            <p:nvPr/>
          </p:nvSpPr>
          <p:spPr>
            <a:xfrm>
              <a:off x="391324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6" name="十字形 1075"/>
            <p:cNvSpPr/>
            <p:nvPr/>
          </p:nvSpPr>
          <p:spPr>
            <a:xfrm>
              <a:off x="4217131"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7" name="十字形 1076"/>
            <p:cNvSpPr/>
            <p:nvPr/>
          </p:nvSpPr>
          <p:spPr>
            <a:xfrm>
              <a:off x="4521019"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8" name="十字形 1077"/>
            <p:cNvSpPr/>
            <p:nvPr/>
          </p:nvSpPr>
          <p:spPr>
            <a:xfrm>
              <a:off x="482490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9" name="十字形 1078"/>
            <p:cNvSpPr/>
            <p:nvPr/>
          </p:nvSpPr>
          <p:spPr>
            <a:xfrm>
              <a:off x="5128793"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0" name="十字形 1079"/>
            <p:cNvSpPr/>
            <p:nvPr/>
          </p:nvSpPr>
          <p:spPr>
            <a:xfrm>
              <a:off x="543268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1" name="十字形 1080"/>
            <p:cNvSpPr/>
            <p:nvPr/>
          </p:nvSpPr>
          <p:spPr>
            <a:xfrm>
              <a:off x="573656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2" name="十字形 1081"/>
            <p:cNvSpPr/>
            <p:nvPr/>
          </p:nvSpPr>
          <p:spPr>
            <a:xfrm>
              <a:off x="6040455"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3" name="十字形 1082"/>
            <p:cNvSpPr/>
            <p:nvPr/>
          </p:nvSpPr>
          <p:spPr>
            <a:xfrm>
              <a:off x="6344342"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4" name="十字形 1083"/>
            <p:cNvSpPr/>
            <p:nvPr/>
          </p:nvSpPr>
          <p:spPr>
            <a:xfrm>
              <a:off x="6648229"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5" name="十字形 1084"/>
            <p:cNvSpPr/>
            <p:nvPr/>
          </p:nvSpPr>
          <p:spPr>
            <a:xfrm>
              <a:off x="695211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6" name="十字形 1085"/>
            <p:cNvSpPr/>
            <p:nvPr/>
          </p:nvSpPr>
          <p:spPr>
            <a:xfrm>
              <a:off x="725600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7" name="十字形 1086"/>
            <p:cNvSpPr/>
            <p:nvPr/>
          </p:nvSpPr>
          <p:spPr>
            <a:xfrm>
              <a:off x="755989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8" name="十字形 1087"/>
            <p:cNvSpPr/>
            <p:nvPr/>
          </p:nvSpPr>
          <p:spPr>
            <a:xfrm>
              <a:off x="266598"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9" name="十字形 1088"/>
            <p:cNvSpPr/>
            <p:nvPr/>
          </p:nvSpPr>
          <p:spPr>
            <a:xfrm>
              <a:off x="570485"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0" name="十字形 1089"/>
            <p:cNvSpPr/>
            <p:nvPr/>
          </p:nvSpPr>
          <p:spPr>
            <a:xfrm>
              <a:off x="874372"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1" name="十字形 1090"/>
            <p:cNvSpPr/>
            <p:nvPr/>
          </p:nvSpPr>
          <p:spPr>
            <a:xfrm>
              <a:off x="117826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2" name="十字形 1091"/>
            <p:cNvSpPr/>
            <p:nvPr/>
          </p:nvSpPr>
          <p:spPr>
            <a:xfrm>
              <a:off x="148214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3" name="十字形 1092"/>
            <p:cNvSpPr/>
            <p:nvPr/>
          </p:nvSpPr>
          <p:spPr>
            <a:xfrm>
              <a:off x="178603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4" name="十字形 1093"/>
            <p:cNvSpPr/>
            <p:nvPr/>
          </p:nvSpPr>
          <p:spPr>
            <a:xfrm>
              <a:off x="2089921"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5" name="十字形 1094"/>
            <p:cNvSpPr/>
            <p:nvPr/>
          </p:nvSpPr>
          <p:spPr>
            <a:xfrm>
              <a:off x="2393808"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6" name="十字形 1095"/>
            <p:cNvSpPr/>
            <p:nvPr/>
          </p:nvSpPr>
          <p:spPr>
            <a:xfrm>
              <a:off x="269769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7" name="十字形 1096"/>
            <p:cNvSpPr/>
            <p:nvPr/>
          </p:nvSpPr>
          <p:spPr>
            <a:xfrm>
              <a:off x="3001583"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8" name="十字形 1097"/>
            <p:cNvSpPr/>
            <p:nvPr/>
          </p:nvSpPr>
          <p:spPr>
            <a:xfrm>
              <a:off x="330547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9" name="十字形 1098"/>
            <p:cNvSpPr/>
            <p:nvPr/>
          </p:nvSpPr>
          <p:spPr>
            <a:xfrm>
              <a:off x="360935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0" name="十字形 1099"/>
            <p:cNvSpPr/>
            <p:nvPr/>
          </p:nvSpPr>
          <p:spPr>
            <a:xfrm>
              <a:off x="391324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1" name="十字形 1100"/>
            <p:cNvSpPr/>
            <p:nvPr/>
          </p:nvSpPr>
          <p:spPr>
            <a:xfrm>
              <a:off x="4217131"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2" name="十字形 1101"/>
            <p:cNvSpPr/>
            <p:nvPr/>
          </p:nvSpPr>
          <p:spPr>
            <a:xfrm>
              <a:off x="4521019"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3" name="十字形 1102"/>
            <p:cNvSpPr/>
            <p:nvPr/>
          </p:nvSpPr>
          <p:spPr>
            <a:xfrm>
              <a:off x="482490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4" name="十字形 1103"/>
            <p:cNvSpPr/>
            <p:nvPr/>
          </p:nvSpPr>
          <p:spPr>
            <a:xfrm>
              <a:off x="5128793"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5" name="十字形 1104"/>
            <p:cNvSpPr/>
            <p:nvPr/>
          </p:nvSpPr>
          <p:spPr>
            <a:xfrm>
              <a:off x="543268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6" name="十字形 1105"/>
            <p:cNvSpPr/>
            <p:nvPr/>
          </p:nvSpPr>
          <p:spPr>
            <a:xfrm>
              <a:off x="573656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7" name="十字形 1106"/>
            <p:cNvSpPr/>
            <p:nvPr/>
          </p:nvSpPr>
          <p:spPr>
            <a:xfrm>
              <a:off x="6040455"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8" name="十字形 1107"/>
            <p:cNvSpPr/>
            <p:nvPr/>
          </p:nvSpPr>
          <p:spPr>
            <a:xfrm>
              <a:off x="6344342"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9" name="十字形 1108"/>
            <p:cNvSpPr/>
            <p:nvPr/>
          </p:nvSpPr>
          <p:spPr>
            <a:xfrm>
              <a:off x="6648229"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0" name="十字形 1109"/>
            <p:cNvSpPr/>
            <p:nvPr/>
          </p:nvSpPr>
          <p:spPr>
            <a:xfrm>
              <a:off x="695211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1" name="十字形 1110"/>
            <p:cNvSpPr/>
            <p:nvPr/>
          </p:nvSpPr>
          <p:spPr>
            <a:xfrm>
              <a:off x="725600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2" name="十字形 1111"/>
            <p:cNvSpPr/>
            <p:nvPr/>
          </p:nvSpPr>
          <p:spPr>
            <a:xfrm>
              <a:off x="755989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3" name="十字形 1112"/>
            <p:cNvSpPr/>
            <p:nvPr/>
          </p:nvSpPr>
          <p:spPr>
            <a:xfrm>
              <a:off x="266598"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4" name="十字形 1113"/>
            <p:cNvSpPr/>
            <p:nvPr/>
          </p:nvSpPr>
          <p:spPr>
            <a:xfrm>
              <a:off x="570485"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5" name="十字形 1114"/>
            <p:cNvSpPr/>
            <p:nvPr/>
          </p:nvSpPr>
          <p:spPr>
            <a:xfrm>
              <a:off x="874372"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6" name="十字形 1115"/>
            <p:cNvSpPr/>
            <p:nvPr/>
          </p:nvSpPr>
          <p:spPr>
            <a:xfrm>
              <a:off x="117826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7" name="十字形 1116"/>
            <p:cNvSpPr/>
            <p:nvPr/>
          </p:nvSpPr>
          <p:spPr>
            <a:xfrm>
              <a:off x="148214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8" name="十字形 1117"/>
            <p:cNvSpPr/>
            <p:nvPr/>
          </p:nvSpPr>
          <p:spPr>
            <a:xfrm>
              <a:off x="178603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9" name="十字形 1118"/>
            <p:cNvSpPr/>
            <p:nvPr/>
          </p:nvSpPr>
          <p:spPr>
            <a:xfrm>
              <a:off x="2089921"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0" name="十字形 1119"/>
            <p:cNvSpPr/>
            <p:nvPr/>
          </p:nvSpPr>
          <p:spPr>
            <a:xfrm>
              <a:off x="2393808"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1" name="十字形 1120"/>
            <p:cNvSpPr/>
            <p:nvPr/>
          </p:nvSpPr>
          <p:spPr>
            <a:xfrm>
              <a:off x="269769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2" name="十字形 1121"/>
            <p:cNvSpPr/>
            <p:nvPr/>
          </p:nvSpPr>
          <p:spPr>
            <a:xfrm>
              <a:off x="3001583"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3" name="十字形 1122"/>
            <p:cNvSpPr/>
            <p:nvPr/>
          </p:nvSpPr>
          <p:spPr>
            <a:xfrm>
              <a:off x="330547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4" name="十字形 1123"/>
            <p:cNvSpPr/>
            <p:nvPr/>
          </p:nvSpPr>
          <p:spPr>
            <a:xfrm>
              <a:off x="360935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5" name="十字形 1124"/>
            <p:cNvSpPr/>
            <p:nvPr/>
          </p:nvSpPr>
          <p:spPr>
            <a:xfrm>
              <a:off x="391324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6" name="十字形 1125"/>
            <p:cNvSpPr/>
            <p:nvPr/>
          </p:nvSpPr>
          <p:spPr>
            <a:xfrm>
              <a:off x="4217131"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7" name="十字形 1126"/>
            <p:cNvSpPr/>
            <p:nvPr/>
          </p:nvSpPr>
          <p:spPr>
            <a:xfrm>
              <a:off x="4521019"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8" name="十字形 1127"/>
            <p:cNvSpPr/>
            <p:nvPr/>
          </p:nvSpPr>
          <p:spPr>
            <a:xfrm>
              <a:off x="482490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9" name="十字形 1128"/>
            <p:cNvSpPr/>
            <p:nvPr/>
          </p:nvSpPr>
          <p:spPr>
            <a:xfrm>
              <a:off x="5128793"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0" name="十字形 1129"/>
            <p:cNvSpPr/>
            <p:nvPr/>
          </p:nvSpPr>
          <p:spPr>
            <a:xfrm>
              <a:off x="543268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1" name="十字形 1130"/>
            <p:cNvSpPr/>
            <p:nvPr/>
          </p:nvSpPr>
          <p:spPr>
            <a:xfrm>
              <a:off x="573656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2" name="十字形 1131"/>
            <p:cNvSpPr/>
            <p:nvPr/>
          </p:nvSpPr>
          <p:spPr>
            <a:xfrm>
              <a:off x="6040455"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3" name="十字形 1132"/>
            <p:cNvSpPr/>
            <p:nvPr/>
          </p:nvSpPr>
          <p:spPr>
            <a:xfrm>
              <a:off x="6344342"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4" name="十字形 1133"/>
            <p:cNvSpPr/>
            <p:nvPr/>
          </p:nvSpPr>
          <p:spPr>
            <a:xfrm>
              <a:off x="6648229"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5" name="十字形 1134"/>
            <p:cNvSpPr/>
            <p:nvPr/>
          </p:nvSpPr>
          <p:spPr>
            <a:xfrm>
              <a:off x="695211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6" name="十字形 1135"/>
            <p:cNvSpPr/>
            <p:nvPr/>
          </p:nvSpPr>
          <p:spPr>
            <a:xfrm>
              <a:off x="725600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7" name="十字形 1136"/>
            <p:cNvSpPr/>
            <p:nvPr/>
          </p:nvSpPr>
          <p:spPr>
            <a:xfrm>
              <a:off x="755989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8" name="十字形 1137"/>
            <p:cNvSpPr/>
            <p:nvPr/>
          </p:nvSpPr>
          <p:spPr>
            <a:xfrm>
              <a:off x="266598"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9" name="十字形 1138"/>
            <p:cNvSpPr/>
            <p:nvPr/>
          </p:nvSpPr>
          <p:spPr>
            <a:xfrm>
              <a:off x="570485"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0" name="十字形 1139"/>
            <p:cNvSpPr/>
            <p:nvPr/>
          </p:nvSpPr>
          <p:spPr>
            <a:xfrm>
              <a:off x="874372"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1" name="十字形 1140"/>
            <p:cNvSpPr/>
            <p:nvPr/>
          </p:nvSpPr>
          <p:spPr>
            <a:xfrm>
              <a:off x="117826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2" name="十字形 1141"/>
            <p:cNvSpPr/>
            <p:nvPr/>
          </p:nvSpPr>
          <p:spPr>
            <a:xfrm>
              <a:off x="148214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3" name="十字形 1142"/>
            <p:cNvSpPr/>
            <p:nvPr/>
          </p:nvSpPr>
          <p:spPr>
            <a:xfrm>
              <a:off x="178603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4" name="十字形 1143"/>
            <p:cNvSpPr/>
            <p:nvPr/>
          </p:nvSpPr>
          <p:spPr>
            <a:xfrm>
              <a:off x="2089921"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5" name="十字形 1144"/>
            <p:cNvSpPr/>
            <p:nvPr/>
          </p:nvSpPr>
          <p:spPr>
            <a:xfrm>
              <a:off x="2393808"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6" name="十字形 1145"/>
            <p:cNvSpPr/>
            <p:nvPr/>
          </p:nvSpPr>
          <p:spPr>
            <a:xfrm>
              <a:off x="269769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7" name="十字形 1146"/>
            <p:cNvSpPr/>
            <p:nvPr/>
          </p:nvSpPr>
          <p:spPr>
            <a:xfrm>
              <a:off x="3001583"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8" name="十字形 1147"/>
            <p:cNvSpPr/>
            <p:nvPr/>
          </p:nvSpPr>
          <p:spPr>
            <a:xfrm>
              <a:off x="330547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9" name="十字形 1148"/>
            <p:cNvSpPr/>
            <p:nvPr/>
          </p:nvSpPr>
          <p:spPr>
            <a:xfrm>
              <a:off x="360935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0" name="十字形 1149"/>
            <p:cNvSpPr/>
            <p:nvPr/>
          </p:nvSpPr>
          <p:spPr>
            <a:xfrm>
              <a:off x="391324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1" name="十字形 1150"/>
            <p:cNvSpPr/>
            <p:nvPr/>
          </p:nvSpPr>
          <p:spPr>
            <a:xfrm>
              <a:off x="4217131"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2" name="十字形 1151"/>
            <p:cNvSpPr/>
            <p:nvPr/>
          </p:nvSpPr>
          <p:spPr>
            <a:xfrm>
              <a:off x="4521019"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3" name="十字形 1152"/>
            <p:cNvSpPr/>
            <p:nvPr/>
          </p:nvSpPr>
          <p:spPr>
            <a:xfrm>
              <a:off x="482490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4" name="十字形 1153"/>
            <p:cNvSpPr/>
            <p:nvPr/>
          </p:nvSpPr>
          <p:spPr>
            <a:xfrm>
              <a:off x="5128793"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5" name="十字形 1154"/>
            <p:cNvSpPr/>
            <p:nvPr/>
          </p:nvSpPr>
          <p:spPr>
            <a:xfrm>
              <a:off x="543268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6" name="十字形 1155"/>
            <p:cNvSpPr/>
            <p:nvPr/>
          </p:nvSpPr>
          <p:spPr>
            <a:xfrm>
              <a:off x="573656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7" name="十字形 1156"/>
            <p:cNvSpPr/>
            <p:nvPr/>
          </p:nvSpPr>
          <p:spPr>
            <a:xfrm>
              <a:off x="6040455"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8" name="十字形 1157"/>
            <p:cNvSpPr/>
            <p:nvPr/>
          </p:nvSpPr>
          <p:spPr>
            <a:xfrm>
              <a:off x="6344342"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9" name="十字形 1158"/>
            <p:cNvSpPr/>
            <p:nvPr/>
          </p:nvSpPr>
          <p:spPr>
            <a:xfrm>
              <a:off x="6648229"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0" name="十字形 1159"/>
            <p:cNvSpPr/>
            <p:nvPr/>
          </p:nvSpPr>
          <p:spPr>
            <a:xfrm>
              <a:off x="695211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1" name="十字形 1160"/>
            <p:cNvSpPr/>
            <p:nvPr/>
          </p:nvSpPr>
          <p:spPr>
            <a:xfrm>
              <a:off x="725600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2" name="十字形 1161"/>
            <p:cNvSpPr/>
            <p:nvPr/>
          </p:nvSpPr>
          <p:spPr>
            <a:xfrm>
              <a:off x="755989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3" name="十字形 1162"/>
            <p:cNvSpPr/>
            <p:nvPr/>
          </p:nvSpPr>
          <p:spPr>
            <a:xfrm>
              <a:off x="266598"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4" name="十字形 1163"/>
            <p:cNvSpPr/>
            <p:nvPr/>
          </p:nvSpPr>
          <p:spPr>
            <a:xfrm>
              <a:off x="570485"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5" name="十字形 1164"/>
            <p:cNvSpPr/>
            <p:nvPr/>
          </p:nvSpPr>
          <p:spPr>
            <a:xfrm>
              <a:off x="874372"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6" name="十字形 1165"/>
            <p:cNvSpPr/>
            <p:nvPr/>
          </p:nvSpPr>
          <p:spPr>
            <a:xfrm>
              <a:off x="117826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7" name="十字形 1166"/>
            <p:cNvSpPr/>
            <p:nvPr/>
          </p:nvSpPr>
          <p:spPr>
            <a:xfrm>
              <a:off x="148214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8" name="十字形 1167"/>
            <p:cNvSpPr/>
            <p:nvPr/>
          </p:nvSpPr>
          <p:spPr>
            <a:xfrm>
              <a:off x="178603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9" name="十字形 1168"/>
            <p:cNvSpPr/>
            <p:nvPr/>
          </p:nvSpPr>
          <p:spPr>
            <a:xfrm>
              <a:off x="2089921"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0" name="十字形 1169"/>
            <p:cNvSpPr/>
            <p:nvPr/>
          </p:nvSpPr>
          <p:spPr>
            <a:xfrm>
              <a:off x="2393808"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1" name="十字形 1170"/>
            <p:cNvSpPr/>
            <p:nvPr/>
          </p:nvSpPr>
          <p:spPr>
            <a:xfrm>
              <a:off x="269769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2" name="十字形 1171"/>
            <p:cNvSpPr/>
            <p:nvPr/>
          </p:nvSpPr>
          <p:spPr>
            <a:xfrm>
              <a:off x="3001583"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3" name="十字形 1172"/>
            <p:cNvSpPr/>
            <p:nvPr/>
          </p:nvSpPr>
          <p:spPr>
            <a:xfrm>
              <a:off x="330547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4" name="十字形 1173"/>
            <p:cNvSpPr/>
            <p:nvPr/>
          </p:nvSpPr>
          <p:spPr>
            <a:xfrm>
              <a:off x="360935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5" name="十字形 1174"/>
            <p:cNvSpPr/>
            <p:nvPr/>
          </p:nvSpPr>
          <p:spPr>
            <a:xfrm>
              <a:off x="391324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6" name="十字形 1175"/>
            <p:cNvSpPr/>
            <p:nvPr/>
          </p:nvSpPr>
          <p:spPr>
            <a:xfrm>
              <a:off x="4217131"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7" name="十字形 1176"/>
            <p:cNvSpPr/>
            <p:nvPr/>
          </p:nvSpPr>
          <p:spPr>
            <a:xfrm>
              <a:off x="4521019"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8" name="十字形 1177"/>
            <p:cNvSpPr/>
            <p:nvPr/>
          </p:nvSpPr>
          <p:spPr>
            <a:xfrm>
              <a:off x="482490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9" name="十字形 1178"/>
            <p:cNvSpPr/>
            <p:nvPr/>
          </p:nvSpPr>
          <p:spPr>
            <a:xfrm>
              <a:off x="5128793"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0" name="十字形 1179"/>
            <p:cNvSpPr/>
            <p:nvPr/>
          </p:nvSpPr>
          <p:spPr>
            <a:xfrm>
              <a:off x="543268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1" name="十字形 1180"/>
            <p:cNvSpPr/>
            <p:nvPr/>
          </p:nvSpPr>
          <p:spPr>
            <a:xfrm>
              <a:off x="573656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2" name="十字形 1181"/>
            <p:cNvSpPr/>
            <p:nvPr/>
          </p:nvSpPr>
          <p:spPr>
            <a:xfrm>
              <a:off x="6040455"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3" name="十字形 1182"/>
            <p:cNvSpPr/>
            <p:nvPr/>
          </p:nvSpPr>
          <p:spPr>
            <a:xfrm>
              <a:off x="6344342"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4" name="十字形 1183"/>
            <p:cNvSpPr/>
            <p:nvPr/>
          </p:nvSpPr>
          <p:spPr>
            <a:xfrm>
              <a:off x="6648229"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5" name="十字形 1184"/>
            <p:cNvSpPr/>
            <p:nvPr/>
          </p:nvSpPr>
          <p:spPr>
            <a:xfrm>
              <a:off x="695211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6" name="十字形 1185"/>
            <p:cNvSpPr/>
            <p:nvPr/>
          </p:nvSpPr>
          <p:spPr>
            <a:xfrm>
              <a:off x="725600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7" name="十字形 1186"/>
            <p:cNvSpPr/>
            <p:nvPr/>
          </p:nvSpPr>
          <p:spPr>
            <a:xfrm>
              <a:off x="755989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8" name="十字形 1187"/>
            <p:cNvSpPr/>
            <p:nvPr/>
          </p:nvSpPr>
          <p:spPr>
            <a:xfrm>
              <a:off x="266598"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9" name="十字形 1188"/>
            <p:cNvSpPr/>
            <p:nvPr/>
          </p:nvSpPr>
          <p:spPr>
            <a:xfrm>
              <a:off x="570485"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0" name="十字形 1189"/>
            <p:cNvSpPr/>
            <p:nvPr/>
          </p:nvSpPr>
          <p:spPr>
            <a:xfrm>
              <a:off x="874372"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1" name="十字形 1190"/>
            <p:cNvSpPr/>
            <p:nvPr/>
          </p:nvSpPr>
          <p:spPr>
            <a:xfrm>
              <a:off x="117826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2" name="十字形 1191"/>
            <p:cNvSpPr/>
            <p:nvPr/>
          </p:nvSpPr>
          <p:spPr>
            <a:xfrm>
              <a:off x="148214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3" name="十字形 1192"/>
            <p:cNvSpPr/>
            <p:nvPr/>
          </p:nvSpPr>
          <p:spPr>
            <a:xfrm>
              <a:off x="178603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4" name="十字形 1193"/>
            <p:cNvSpPr/>
            <p:nvPr/>
          </p:nvSpPr>
          <p:spPr>
            <a:xfrm>
              <a:off x="2089921"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5" name="十字形 1194"/>
            <p:cNvSpPr/>
            <p:nvPr/>
          </p:nvSpPr>
          <p:spPr>
            <a:xfrm>
              <a:off x="2393808"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6" name="十字形 1195"/>
            <p:cNvSpPr/>
            <p:nvPr/>
          </p:nvSpPr>
          <p:spPr>
            <a:xfrm>
              <a:off x="269769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7" name="十字形 1196"/>
            <p:cNvSpPr/>
            <p:nvPr/>
          </p:nvSpPr>
          <p:spPr>
            <a:xfrm>
              <a:off x="3001583"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8" name="十字形 1197"/>
            <p:cNvSpPr/>
            <p:nvPr/>
          </p:nvSpPr>
          <p:spPr>
            <a:xfrm>
              <a:off x="330547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9" name="十字形 1198"/>
            <p:cNvSpPr/>
            <p:nvPr/>
          </p:nvSpPr>
          <p:spPr>
            <a:xfrm>
              <a:off x="360935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0" name="十字形 1199"/>
            <p:cNvSpPr/>
            <p:nvPr/>
          </p:nvSpPr>
          <p:spPr>
            <a:xfrm>
              <a:off x="391324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1" name="十字形 1200"/>
            <p:cNvSpPr/>
            <p:nvPr/>
          </p:nvSpPr>
          <p:spPr>
            <a:xfrm>
              <a:off x="4217131"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2" name="十字形 1201"/>
            <p:cNvSpPr/>
            <p:nvPr/>
          </p:nvSpPr>
          <p:spPr>
            <a:xfrm>
              <a:off x="4521019"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3" name="十字形 1202"/>
            <p:cNvSpPr/>
            <p:nvPr/>
          </p:nvSpPr>
          <p:spPr>
            <a:xfrm>
              <a:off x="482490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4" name="十字形 1203"/>
            <p:cNvSpPr/>
            <p:nvPr/>
          </p:nvSpPr>
          <p:spPr>
            <a:xfrm>
              <a:off x="5128793"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5" name="十字形 1204"/>
            <p:cNvSpPr/>
            <p:nvPr/>
          </p:nvSpPr>
          <p:spPr>
            <a:xfrm>
              <a:off x="543268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6" name="十字形 1205"/>
            <p:cNvSpPr/>
            <p:nvPr/>
          </p:nvSpPr>
          <p:spPr>
            <a:xfrm>
              <a:off x="573656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7" name="十字形 1206"/>
            <p:cNvSpPr/>
            <p:nvPr/>
          </p:nvSpPr>
          <p:spPr>
            <a:xfrm>
              <a:off x="6040455"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8" name="十字形 1207"/>
            <p:cNvSpPr/>
            <p:nvPr/>
          </p:nvSpPr>
          <p:spPr>
            <a:xfrm>
              <a:off x="6344342"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9" name="十字形 1208"/>
            <p:cNvSpPr/>
            <p:nvPr/>
          </p:nvSpPr>
          <p:spPr>
            <a:xfrm>
              <a:off x="6648229"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0" name="十字形 1209"/>
            <p:cNvSpPr/>
            <p:nvPr/>
          </p:nvSpPr>
          <p:spPr>
            <a:xfrm>
              <a:off x="695211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1" name="十字形 1210"/>
            <p:cNvSpPr/>
            <p:nvPr/>
          </p:nvSpPr>
          <p:spPr>
            <a:xfrm>
              <a:off x="725600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2" name="十字形 1211"/>
            <p:cNvSpPr/>
            <p:nvPr/>
          </p:nvSpPr>
          <p:spPr>
            <a:xfrm>
              <a:off x="755989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3" name="十字形 1212"/>
            <p:cNvSpPr/>
            <p:nvPr/>
          </p:nvSpPr>
          <p:spPr>
            <a:xfrm>
              <a:off x="266598"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4" name="十字形 1213"/>
            <p:cNvSpPr/>
            <p:nvPr/>
          </p:nvSpPr>
          <p:spPr>
            <a:xfrm>
              <a:off x="570485"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5" name="十字形 1214"/>
            <p:cNvSpPr/>
            <p:nvPr/>
          </p:nvSpPr>
          <p:spPr>
            <a:xfrm>
              <a:off x="874372"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6" name="十字形 1215"/>
            <p:cNvSpPr/>
            <p:nvPr/>
          </p:nvSpPr>
          <p:spPr>
            <a:xfrm>
              <a:off x="117826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7" name="十字形 1216"/>
            <p:cNvSpPr/>
            <p:nvPr/>
          </p:nvSpPr>
          <p:spPr>
            <a:xfrm>
              <a:off x="148214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8" name="十字形 1217"/>
            <p:cNvSpPr/>
            <p:nvPr/>
          </p:nvSpPr>
          <p:spPr>
            <a:xfrm>
              <a:off x="178603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9" name="十字形 1218"/>
            <p:cNvSpPr/>
            <p:nvPr/>
          </p:nvSpPr>
          <p:spPr>
            <a:xfrm>
              <a:off x="2089921"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0" name="十字形 1219"/>
            <p:cNvSpPr/>
            <p:nvPr/>
          </p:nvSpPr>
          <p:spPr>
            <a:xfrm>
              <a:off x="2393808"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1" name="十字形 1220"/>
            <p:cNvSpPr/>
            <p:nvPr/>
          </p:nvSpPr>
          <p:spPr>
            <a:xfrm>
              <a:off x="269769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2" name="十字形 1221"/>
            <p:cNvSpPr/>
            <p:nvPr/>
          </p:nvSpPr>
          <p:spPr>
            <a:xfrm>
              <a:off x="3001583"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3" name="十字形 1222"/>
            <p:cNvSpPr/>
            <p:nvPr/>
          </p:nvSpPr>
          <p:spPr>
            <a:xfrm>
              <a:off x="330547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4" name="十字形 1223"/>
            <p:cNvSpPr/>
            <p:nvPr/>
          </p:nvSpPr>
          <p:spPr>
            <a:xfrm>
              <a:off x="360935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5" name="十字形 1224"/>
            <p:cNvSpPr/>
            <p:nvPr/>
          </p:nvSpPr>
          <p:spPr>
            <a:xfrm>
              <a:off x="391324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6" name="十字形 1225"/>
            <p:cNvSpPr/>
            <p:nvPr/>
          </p:nvSpPr>
          <p:spPr>
            <a:xfrm>
              <a:off x="4217131"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7" name="十字形 1226"/>
            <p:cNvSpPr/>
            <p:nvPr/>
          </p:nvSpPr>
          <p:spPr>
            <a:xfrm>
              <a:off x="4521019"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8" name="十字形 1227"/>
            <p:cNvSpPr/>
            <p:nvPr/>
          </p:nvSpPr>
          <p:spPr>
            <a:xfrm>
              <a:off x="482490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9" name="十字形 1228"/>
            <p:cNvSpPr/>
            <p:nvPr/>
          </p:nvSpPr>
          <p:spPr>
            <a:xfrm>
              <a:off x="5128793"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0" name="十字形 1229"/>
            <p:cNvSpPr/>
            <p:nvPr/>
          </p:nvSpPr>
          <p:spPr>
            <a:xfrm>
              <a:off x="543268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1" name="十字形 1230"/>
            <p:cNvSpPr/>
            <p:nvPr/>
          </p:nvSpPr>
          <p:spPr>
            <a:xfrm>
              <a:off x="573656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2" name="十字形 1231"/>
            <p:cNvSpPr/>
            <p:nvPr/>
          </p:nvSpPr>
          <p:spPr>
            <a:xfrm>
              <a:off x="6040455"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3" name="十字形 1232"/>
            <p:cNvSpPr/>
            <p:nvPr/>
          </p:nvSpPr>
          <p:spPr>
            <a:xfrm>
              <a:off x="6344342"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4" name="十字形 1233"/>
            <p:cNvSpPr/>
            <p:nvPr/>
          </p:nvSpPr>
          <p:spPr>
            <a:xfrm>
              <a:off x="6648229"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5" name="十字形 1234"/>
            <p:cNvSpPr/>
            <p:nvPr/>
          </p:nvSpPr>
          <p:spPr>
            <a:xfrm>
              <a:off x="695211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6" name="十字形 1235"/>
            <p:cNvSpPr/>
            <p:nvPr/>
          </p:nvSpPr>
          <p:spPr>
            <a:xfrm>
              <a:off x="725600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7" name="十字形 1236"/>
            <p:cNvSpPr/>
            <p:nvPr/>
          </p:nvSpPr>
          <p:spPr>
            <a:xfrm>
              <a:off x="755989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8" name="十字形 1237"/>
            <p:cNvSpPr/>
            <p:nvPr/>
          </p:nvSpPr>
          <p:spPr>
            <a:xfrm>
              <a:off x="266598"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9" name="十字形 1238"/>
            <p:cNvSpPr/>
            <p:nvPr/>
          </p:nvSpPr>
          <p:spPr>
            <a:xfrm>
              <a:off x="570485"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0" name="十字形 1239"/>
            <p:cNvSpPr/>
            <p:nvPr/>
          </p:nvSpPr>
          <p:spPr>
            <a:xfrm>
              <a:off x="874372"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1" name="十字形 1240"/>
            <p:cNvSpPr/>
            <p:nvPr/>
          </p:nvSpPr>
          <p:spPr>
            <a:xfrm>
              <a:off x="117826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2" name="十字形 1241"/>
            <p:cNvSpPr/>
            <p:nvPr/>
          </p:nvSpPr>
          <p:spPr>
            <a:xfrm>
              <a:off x="148214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3" name="十字形 1242"/>
            <p:cNvSpPr/>
            <p:nvPr/>
          </p:nvSpPr>
          <p:spPr>
            <a:xfrm>
              <a:off x="178603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4" name="十字形 1243"/>
            <p:cNvSpPr/>
            <p:nvPr/>
          </p:nvSpPr>
          <p:spPr>
            <a:xfrm>
              <a:off x="2089921"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5" name="十字形 1244"/>
            <p:cNvSpPr/>
            <p:nvPr/>
          </p:nvSpPr>
          <p:spPr>
            <a:xfrm>
              <a:off x="2393808"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6" name="十字形 1245"/>
            <p:cNvSpPr/>
            <p:nvPr/>
          </p:nvSpPr>
          <p:spPr>
            <a:xfrm>
              <a:off x="269769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7" name="十字形 1246"/>
            <p:cNvSpPr/>
            <p:nvPr/>
          </p:nvSpPr>
          <p:spPr>
            <a:xfrm>
              <a:off x="3001583"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8" name="十字形 1247"/>
            <p:cNvSpPr/>
            <p:nvPr/>
          </p:nvSpPr>
          <p:spPr>
            <a:xfrm>
              <a:off x="330547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9" name="十字形 1248"/>
            <p:cNvSpPr/>
            <p:nvPr/>
          </p:nvSpPr>
          <p:spPr>
            <a:xfrm>
              <a:off x="360935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0" name="十字形 1249"/>
            <p:cNvSpPr/>
            <p:nvPr/>
          </p:nvSpPr>
          <p:spPr>
            <a:xfrm>
              <a:off x="391324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1" name="十字形 1250"/>
            <p:cNvSpPr/>
            <p:nvPr/>
          </p:nvSpPr>
          <p:spPr>
            <a:xfrm>
              <a:off x="4217131"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2" name="十字形 1251"/>
            <p:cNvSpPr/>
            <p:nvPr/>
          </p:nvSpPr>
          <p:spPr>
            <a:xfrm>
              <a:off x="4521019"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3" name="十字形 1252"/>
            <p:cNvSpPr/>
            <p:nvPr/>
          </p:nvSpPr>
          <p:spPr>
            <a:xfrm>
              <a:off x="482490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4" name="十字形 1253"/>
            <p:cNvSpPr/>
            <p:nvPr/>
          </p:nvSpPr>
          <p:spPr>
            <a:xfrm>
              <a:off x="5128793"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5" name="十字形 1254"/>
            <p:cNvSpPr/>
            <p:nvPr/>
          </p:nvSpPr>
          <p:spPr>
            <a:xfrm>
              <a:off x="543268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6" name="十字形 1255"/>
            <p:cNvSpPr/>
            <p:nvPr/>
          </p:nvSpPr>
          <p:spPr>
            <a:xfrm>
              <a:off x="573656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7" name="十字形 1256"/>
            <p:cNvSpPr/>
            <p:nvPr/>
          </p:nvSpPr>
          <p:spPr>
            <a:xfrm>
              <a:off x="6040455"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8" name="十字形 1257"/>
            <p:cNvSpPr/>
            <p:nvPr/>
          </p:nvSpPr>
          <p:spPr>
            <a:xfrm>
              <a:off x="6344342"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9" name="十字形 1258"/>
            <p:cNvSpPr/>
            <p:nvPr/>
          </p:nvSpPr>
          <p:spPr>
            <a:xfrm>
              <a:off x="6648229"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0" name="十字形 1259"/>
            <p:cNvSpPr/>
            <p:nvPr/>
          </p:nvSpPr>
          <p:spPr>
            <a:xfrm>
              <a:off x="695211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1" name="十字形 1260"/>
            <p:cNvSpPr/>
            <p:nvPr/>
          </p:nvSpPr>
          <p:spPr>
            <a:xfrm>
              <a:off x="725600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2" name="十字形 1261"/>
            <p:cNvSpPr/>
            <p:nvPr/>
          </p:nvSpPr>
          <p:spPr>
            <a:xfrm>
              <a:off x="755989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3" name="十字形 1262"/>
            <p:cNvSpPr/>
            <p:nvPr/>
          </p:nvSpPr>
          <p:spPr>
            <a:xfrm>
              <a:off x="266598"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4" name="十字形 1263"/>
            <p:cNvSpPr/>
            <p:nvPr/>
          </p:nvSpPr>
          <p:spPr>
            <a:xfrm>
              <a:off x="570485"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5" name="十字形 1264"/>
            <p:cNvSpPr/>
            <p:nvPr/>
          </p:nvSpPr>
          <p:spPr>
            <a:xfrm>
              <a:off x="874372"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6" name="十字形 1265"/>
            <p:cNvSpPr/>
            <p:nvPr/>
          </p:nvSpPr>
          <p:spPr>
            <a:xfrm>
              <a:off x="117826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7" name="十字形 1266"/>
            <p:cNvSpPr/>
            <p:nvPr/>
          </p:nvSpPr>
          <p:spPr>
            <a:xfrm>
              <a:off x="148214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8" name="十字形 1267"/>
            <p:cNvSpPr/>
            <p:nvPr/>
          </p:nvSpPr>
          <p:spPr>
            <a:xfrm>
              <a:off x="178603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9" name="十字形 1268"/>
            <p:cNvSpPr/>
            <p:nvPr/>
          </p:nvSpPr>
          <p:spPr>
            <a:xfrm>
              <a:off x="2089921"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0" name="十字形 1269"/>
            <p:cNvSpPr/>
            <p:nvPr/>
          </p:nvSpPr>
          <p:spPr>
            <a:xfrm>
              <a:off x="2393808"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1" name="十字形 1270"/>
            <p:cNvSpPr/>
            <p:nvPr/>
          </p:nvSpPr>
          <p:spPr>
            <a:xfrm>
              <a:off x="269769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2" name="十字形 1271"/>
            <p:cNvSpPr/>
            <p:nvPr/>
          </p:nvSpPr>
          <p:spPr>
            <a:xfrm>
              <a:off x="3001583"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3" name="十字形 1272"/>
            <p:cNvSpPr/>
            <p:nvPr/>
          </p:nvSpPr>
          <p:spPr>
            <a:xfrm>
              <a:off x="330547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4" name="十字形 1273"/>
            <p:cNvSpPr/>
            <p:nvPr/>
          </p:nvSpPr>
          <p:spPr>
            <a:xfrm>
              <a:off x="360935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5" name="十字形 1274"/>
            <p:cNvSpPr/>
            <p:nvPr/>
          </p:nvSpPr>
          <p:spPr>
            <a:xfrm>
              <a:off x="391324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6" name="十字形 1275"/>
            <p:cNvSpPr/>
            <p:nvPr/>
          </p:nvSpPr>
          <p:spPr>
            <a:xfrm>
              <a:off x="4217131"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7" name="十字形 1276"/>
            <p:cNvSpPr/>
            <p:nvPr/>
          </p:nvSpPr>
          <p:spPr>
            <a:xfrm>
              <a:off x="4521019"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8" name="十字形 1277"/>
            <p:cNvSpPr/>
            <p:nvPr/>
          </p:nvSpPr>
          <p:spPr>
            <a:xfrm>
              <a:off x="482490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9" name="十字形 1278"/>
            <p:cNvSpPr/>
            <p:nvPr/>
          </p:nvSpPr>
          <p:spPr>
            <a:xfrm>
              <a:off x="5128793"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0" name="十字形 1279"/>
            <p:cNvSpPr/>
            <p:nvPr/>
          </p:nvSpPr>
          <p:spPr>
            <a:xfrm>
              <a:off x="543268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1" name="十字形 1280"/>
            <p:cNvSpPr/>
            <p:nvPr/>
          </p:nvSpPr>
          <p:spPr>
            <a:xfrm>
              <a:off x="573656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2" name="十字形 1281"/>
            <p:cNvSpPr/>
            <p:nvPr/>
          </p:nvSpPr>
          <p:spPr>
            <a:xfrm>
              <a:off x="6040455"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3" name="十字形 1282"/>
            <p:cNvSpPr/>
            <p:nvPr/>
          </p:nvSpPr>
          <p:spPr>
            <a:xfrm>
              <a:off x="6344342"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4" name="十字形 1283"/>
            <p:cNvSpPr/>
            <p:nvPr/>
          </p:nvSpPr>
          <p:spPr>
            <a:xfrm>
              <a:off x="6648229"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5" name="十字形 1284"/>
            <p:cNvSpPr/>
            <p:nvPr/>
          </p:nvSpPr>
          <p:spPr>
            <a:xfrm>
              <a:off x="695211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6" name="十字形 1285"/>
            <p:cNvSpPr/>
            <p:nvPr/>
          </p:nvSpPr>
          <p:spPr>
            <a:xfrm>
              <a:off x="725600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7" name="十字形 1286"/>
            <p:cNvSpPr/>
            <p:nvPr/>
          </p:nvSpPr>
          <p:spPr>
            <a:xfrm>
              <a:off x="755989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grpSp>
      <p:grpSp>
        <p:nvGrpSpPr>
          <p:cNvPr id="1290" name="组合 1289"/>
          <p:cNvGrpSpPr/>
          <p:nvPr userDrawn="1"/>
        </p:nvGrpSpPr>
        <p:grpSpPr>
          <a:xfrm>
            <a:off x="451695" y="6237288"/>
            <a:ext cx="225772" cy="166478"/>
            <a:chOff x="451694" y="6237287"/>
            <a:chExt cx="429246" cy="316515"/>
          </a:xfrm>
        </p:grpSpPr>
        <p:sp>
          <p:nvSpPr>
            <p:cNvPr id="1291" name="任意多边形: 形状 1290"/>
            <p:cNvSpPr/>
            <p:nvPr/>
          </p:nvSpPr>
          <p:spPr>
            <a:xfrm>
              <a:off x="45169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2" name="任意多边形: 形状 1291"/>
            <p:cNvSpPr/>
            <p:nvPr/>
          </p:nvSpPr>
          <p:spPr>
            <a:xfrm>
              <a:off x="56387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3" name="任意多边形: 形状 1292"/>
            <p:cNvSpPr/>
            <p:nvPr/>
          </p:nvSpPr>
          <p:spPr>
            <a:xfrm>
              <a:off x="67605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4" name="任意多边形: 形状 1293"/>
            <p:cNvSpPr/>
            <p:nvPr/>
          </p:nvSpPr>
          <p:spPr>
            <a:xfrm>
              <a:off x="78823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5" name="任意多边形: 形状 1294"/>
            <p:cNvSpPr/>
            <p:nvPr/>
          </p:nvSpPr>
          <p:spPr>
            <a:xfrm>
              <a:off x="45169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6" name="任意多边形: 形状 1295"/>
            <p:cNvSpPr/>
            <p:nvPr/>
          </p:nvSpPr>
          <p:spPr>
            <a:xfrm>
              <a:off x="56387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7" name="任意多边形: 形状 1296"/>
            <p:cNvSpPr/>
            <p:nvPr/>
          </p:nvSpPr>
          <p:spPr>
            <a:xfrm>
              <a:off x="67605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8" name="任意多边形: 形状 1297"/>
            <p:cNvSpPr/>
            <p:nvPr/>
          </p:nvSpPr>
          <p:spPr>
            <a:xfrm>
              <a:off x="78823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9" name="任意多边形: 形状 1298"/>
            <p:cNvSpPr/>
            <p:nvPr/>
          </p:nvSpPr>
          <p:spPr>
            <a:xfrm>
              <a:off x="45169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0" name="任意多边形: 形状 1299"/>
            <p:cNvSpPr/>
            <p:nvPr/>
          </p:nvSpPr>
          <p:spPr>
            <a:xfrm>
              <a:off x="56387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1" name="任意多边形: 形状 1300"/>
            <p:cNvSpPr/>
            <p:nvPr/>
          </p:nvSpPr>
          <p:spPr>
            <a:xfrm>
              <a:off x="67605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2" name="任意多边形: 形状 1301"/>
            <p:cNvSpPr/>
            <p:nvPr/>
          </p:nvSpPr>
          <p:spPr>
            <a:xfrm>
              <a:off x="78823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grpSp>
      <p:pic>
        <p:nvPicPr>
          <p:cNvPr id="2" name="Picture 4"/>
          <p:cNvPicPr>
            <a:picLocks noChangeAspect="1"/>
          </p:cNvPicPr>
          <p:nvPr userDrawn="1"/>
        </p:nvPicPr>
        <p:blipFill>
          <a:blip r:embed="rId3"/>
          <a:stretch>
            <a:fillRect/>
          </a:stretch>
        </p:blipFill>
        <p:spPr>
          <a:xfrm>
            <a:off x="10985990" y="200973"/>
            <a:ext cx="1002109" cy="409686"/>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sp>
        <p:nvSpPr>
          <p:cNvPr id="37" name="矩形 36"/>
          <p:cNvSpPr/>
          <p:nvPr userDrawn="1"/>
        </p:nvSpPr>
        <p:spPr>
          <a:xfrm rot="16200000">
            <a:off x="5457825" y="123824"/>
            <a:ext cx="1276351" cy="12192002"/>
          </a:xfrm>
          <a:prstGeom prst="rect">
            <a:avLst/>
          </a:prstGeom>
          <a:gradFill>
            <a:gsLst>
              <a:gs pos="100000">
                <a:schemeClr val="accent5">
                  <a:lumMod val="75000"/>
                </a:schemeClr>
              </a:gs>
              <a:gs pos="100000">
                <a:schemeClr val="accent6">
                  <a:lumMod val="75000"/>
                </a:schemeClr>
              </a:gs>
            </a:gsLst>
            <a:lin ang="0" scaled="0"/>
          </a:gradFill>
          <a:ln>
            <a:noFill/>
          </a:ln>
          <a:effectLst>
            <a:outerShdw blurRad="254000" dist="1524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cs typeface="Calibri" panose="020F0502020204030204" pitchFamily="34" charset="0"/>
            </a:endParaRPr>
          </a:p>
        </p:txBody>
      </p:sp>
      <p:sp>
        <p:nvSpPr>
          <p:cNvPr id="38" name="文本框 37"/>
          <p:cNvSpPr txBox="1"/>
          <p:nvPr userDrawn="1"/>
        </p:nvSpPr>
        <p:spPr>
          <a:xfrm>
            <a:off x="4966063" y="413977"/>
            <a:ext cx="1428783" cy="830997"/>
          </a:xfrm>
          <a:prstGeom prst="rect">
            <a:avLst/>
          </a:prstGeom>
        </p:spPr>
        <p:txBody>
          <a:bodyPr wrap="none">
            <a:noAutofit/>
          </a:bodyPr>
          <a:lstStyle>
            <a:defPPr>
              <a:defRPr lang="zh-CN"/>
            </a:defPPr>
            <a:lvl1pPr>
              <a:defRPr sz="3600" spc="300">
                <a:gradFill>
                  <a:gsLst>
                    <a:gs pos="32000">
                      <a:srgbClr val="2AA6E6"/>
                    </a:gs>
                    <a:gs pos="97000">
                      <a:srgbClr val="52B28D"/>
                    </a:gs>
                  </a:gsLst>
                  <a:lin ang="5400000" scaled="1"/>
                </a:gradFill>
                <a:effectLst>
                  <a:outerShdw blurRad="63500" dist="50800" sx="102000" sy="102000" algn="ctr" rotWithShape="0">
                    <a:srgbClr val="2AA6E6">
                      <a:alpha val="40000"/>
                    </a:srgb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zh-CN" altLang="en-US" sz="4800" spc="600" dirty="0">
                <a:solidFill>
                  <a:schemeClr val="accent5">
                    <a:lumMod val="75000"/>
                  </a:schemeClr>
                </a:solidFill>
                <a:effectLst>
                  <a:outerShdw blurRad="63500" dist="50800" sx="102000" sy="102000" algn="ctr" rotWithShape="0">
                    <a:schemeClr val="accent5">
                      <a:lumMod val="75000"/>
                      <a:alpha val="40000"/>
                    </a:schemeClr>
                  </a:outerShdw>
                </a:effectLst>
              </a:rPr>
              <a:t>目录</a:t>
            </a:r>
            <a:endParaRPr lang="zh-CN" altLang="en-US" sz="4800" spc="600" dirty="0">
              <a:solidFill>
                <a:schemeClr val="accent5">
                  <a:lumMod val="75000"/>
                </a:schemeClr>
              </a:solidFill>
              <a:effectLst>
                <a:outerShdw blurRad="63500" dist="50800" sx="102000" sy="102000" algn="ctr" rotWithShape="0">
                  <a:schemeClr val="accent5">
                    <a:lumMod val="75000"/>
                    <a:alpha val="40000"/>
                  </a:schemeClr>
                </a:outerShdw>
              </a:effectLst>
            </a:endParaRPr>
          </a:p>
        </p:txBody>
      </p:sp>
      <p:sp>
        <p:nvSpPr>
          <p:cNvPr id="39" name="文本框 38"/>
          <p:cNvSpPr txBox="1"/>
          <p:nvPr userDrawn="1"/>
        </p:nvSpPr>
        <p:spPr>
          <a:xfrm flipH="1">
            <a:off x="1271975" y="4797717"/>
            <a:ext cx="10056455" cy="2291132"/>
          </a:xfrm>
          <a:prstGeom prst="rect">
            <a:avLst/>
          </a:prstGeom>
          <a:noFill/>
        </p:spPr>
        <p:txBody>
          <a:bodyPr wrap="square">
            <a:noAutofit/>
          </a:bodyPr>
          <a:lstStyle/>
          <a:p>
            <a:r>
              <a:rPr lang="en-US" altLang="zh-CN" sz="11500" b="1" spc="1600" dirty="0">
                <a:solidFill>
                  <a:schemeClr val="accent5">
                    <a:lumMod val="60000"/>
                    <a:lumOff val="40000"/>
                    <a:alpha val="8000"/>
                  </a:schemeClr>
                </a:solidFill>
                <a:effectLst>
                  <a:outerShdw blurRad="279400" dist="38100" algn="l" rotWithShape="0">
                    <a:srgbClr val="2AA6E6">
                      <a:alpha val="6000"/>
                    </a:srgbClr>
                  </a:outerShdw>
                </a:effectLst>
                <a:latin typeface="Arial" panose="02080604020202020204" pitchFamily="34" charset="0"/>
                <a:cs typeface="Calibri" panose="020F0502020204030204" pitchFamily="34" charset="0"/>
              </a:rPr>
              <a:t>CONTENTS</a:t>
            </a:r>
            <a:endParaRPr lang="zh-CN" altLang="en-US" sz="11500" b="1" spc="1600" dirty="0">
              <a:solidFill>
                <a:schemeClr val="accent5">
                  <a:lumMod val="60000"/>
                  <a:lumOff val="40000"/>
                  <a:alpha val="8000"/>
                </a:schemeClr>
              </a:solidFill>
              <a:effectLst>
                <a:outerShdw blurRad="279400" dist="38100" algn="l" rotWithShape="0">
                  <a:srgbClr val="2AA6E6">
                    <a:alpha val="6000"/>
                  </a:srgbClr>
                </a:outerShdw>
              </a:effectLst>
              <a:latin typeface="Arial" panose="02080604020202020204" pitchFamily="34" charset="0"/>
              <a:cs typeface="Calibri" panose="020F0502020204030204" pitchFamily="34" charset="0"/>
            </a:endParaRPr>
          </a:p>
        </p:txBody>
      </p:sp>
      <p:sp>
        <p:nvSpPr>
          <p:cNvPr id="40" name="文本框 39"/>
          <p:cNvSpPr txBox="1"/>
          <p:nvPr userDrawn="1"/>
        </p:nvSpPr>
        <p:spPr>
          <a:xfrm>
            <a:off x="6403912" y="500406"/>
            <a:ext cx="2056429" cy="368632"/>
          </a:xfrm>
          <a:prstGeom prst="rect">
            <a:avLst/>
          </a:prstGeom>
          <a:noFill/>
        </p:spPr>
        <p:txBody>
          <a:bodyPr vert="horz" wrap="none" rtlCol="0">
            <a:noAutofit/>
          </a:bodyPr>
          <a:lstStyle>
            <a:defPPr>
              <a:defRPr lang="zh-CN"/>
            </a:defPPr>
            <a:lvl1pPr>
              <a:defRPr sz="1000" b="1" spc="200">
                <a:gradFill>
                  <a:gsLst>
                    <a:gs pos="0">
                      <a:srgbClr val="2AA6E6"/>
                    </a:gs>
                    <a:gs pos="100000">
                      <a:srgbClr val="52B28D"/>
                    </a:gs>
                  </a:gsLst>
                  <a:lin ang="5400000" scaled="1"/>
                </a:gradFill>
                <a:latin typeface="Calibri" panose="020F0502020204030204" pitchFamily="34" charset="0"/>
                <a:ea typeface="OPPOSans H" panose="00020600040101010101" pitchFamily="18" charset="-122"/>
                <a:cs typeface="Calibri" panose="020F0502020204030204" pitchFamily="34" charset="0"/>
              </a:defRPr>
            </a:lvl1pPr>
          </a:lstStyle>
          <a:p>
            <a:r>
              <a:rPr lang="en-US" altLang="zh-CN" sz="1800" spc="300" dirty="0">
                <a:solidFill>
                  <a:schemeClr val="accent5">
                    <a:lumMod val="75000"/>
                  </a:schemeClr>
                </a:solidFill>
                <a:latin typeface="Arial" panose="02080604020202020204" pitchFamily="34" charset="0"/>
              </a:rPr>
              <a:t>CONTENTS</a:t>
            </a:r>
            <a:endParaRPr lang="zh-CN" altLang="en-US" sz="1800" spc="300" dirty="0">
              <a:solidFill>
                <a:schemeClr val="accent5">
                  <a:lumMod val="75000"/>
                </a:schemeClr>
              </a:solidFill>
              <a:latin typeface="Arial" panose="02080604020202020204" pitchFamily="34" charset="0"/>
            </a:endParaRPr>
          </a:p>
        </p:txBody>
      </p:sp>
      <p:sp>
        <p:nvSpPr>
          <p:cNvPr id="51" name="矩形 50"/>
          <p:cNvSpPr/>
          <p:nvPr userDrawn="1"/>
        </p:nvSpPr>
        <p:spPr>
          <a:xfrm>
            <a:off x="6509533" y="924313"/>
            <a:ext cx="1548000" cy="18000"/>
          </a:xfrm>
          <a:prstGeom prst="rect">
            <a:avLst/>
          </a:prstGeom>
          <a:gradFill>
            <a:gsLst>
              <a:gs pos="0">
                <a:schemeClr val="accent5">
                  <a:lumMod val="75000"/>
                </a:schemeClr>
              </a:gs>
              <a:gs pos="98000">
                <a:schemeClr val="accent6">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0">
                    <a:schemeClr val="accent5">
                      <a:lumMod val="0"/>
                      <a:lumOff val="100000"/>
                    </a:schemeClr>
                  </a:gs>
                  <a:gs pos="35000">
                    <a:schemeClr val="accent5">
                      <a:lumMod val="0"/>
                      <a:lumOff val="100000"/>
                    </a:schemeClr>
                  </a:gs>
                  <a:gs pos="100000">
                    <a:schemeClr val="accent5">
                      <a:lumMod val="100000"/>
                    </a:schemeClr>
                  </a:gs>
                </a:gsLst>
                <a:lin ang="2700000" scaled="1"/>
              </a:gradFill>
              <a:latin typeface="Arial" panose="0208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bg>
      <p:bgPr>
        <a:solidFill>
          <a:schemeClr val="bg1"/>
        </a:solidFill>
        <a:effectLst/>
      </p:bgPr>
    </p:bg>
    <p:spTree>
      <p:nvGrpSpPr>
        <p:cNvPr id="1" name=""/>
        <p:cNvGrpSpPr/>
        <p:nvPr/>
      </p:nvGrpSpPr>
      <p:grpSpPr>
        <a:xfrm>
          <a:off x="0" y="0"/>
          <a:ext cx="0" cy="0"/>
          <a:chOff x="0" y="0"/>
          <a:chExt cx="0" cy="0"/>
        </a:xfrm>
      </p:grpSpPr>
      <p:sp>
        <p:nvSpPr>
          <p:cNvPr id="22" name="椭圆 21"/>
          <p:cNvSpPr/>
          <p:nvPr userDrawn="1"/>
        </p:nvSpPr>
        <p:spPr>
          <a:xfrm>
            <a:off x="9169978" y="742778"/>
            <a:ext cx="5818908" cy="5818908"/>
          </a:xfrm>
          <a:prstGeom prst="ellipse">
            <a:avLst/>
          </a:prstGeom>
          <a:gradFill>
            <a:gsLst>
              <a:gs pos="100000">
                <a:schemeClr val="accent5">
                  <a:lumMod val="75000"/>
                </a:schemeClr>
              </a:gs>
              <a:gs pos="0">
                <a:schemeClr val="accent6">
                  <a:lumMod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80604020202020204" pitchFamily="34" charset="0"/>
              <a:cs typeface="Calibri" panose="020F0502020204030204" pitchFamily="34" charset="0"/>
            </a:endParaRPr>
          </a:p>
        </p:txBody>
      </p:sp>
      <p:sp>
        <p:nvSpPr>
          <p:cNvPr id="23" name="椭圆 22"/>
          <p:cNvSpPr/>
          <p:nvPr userDrawn="1"/>
        </p:nvSpPr>
        <p:spPr>
          <a:xfrm>
            <a:off x="8725595" y="340822"/>
            <a:ext cx="714893" cy="714893"/>
          </a:xfrm>
          <a:prstGeom prst="ellipse">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80604020202020204" pitchFamily="34" charset="0"/>
              <a:cs typeface="Calibri" panose="020F0502020204030204" pitchFamily="34" charset="0"/>
            </a:endParaRPr>
          </a:p>
        </p:txBody>
      </p:sp>
      <p:grpSp>
        <p:nvGrpSpPr>
          <p:cNvPr id="24" name="组合 23"/>
          <p:cNvGrpSpPr/>
          <p:nvPr userDrawn="1"/>
        </p:nvGrpSpPr>
        <p:grpSpPr>
          <a:xfrm>
            <a:off x="442913" y="5464948"/>
            <a:ext cx="738727" cy="738727"/>
            <a:chOff x="945120" y="5337120"/>
            <a:chExt cx="900905" cy="900905"/>
          </a:xfrm>
        </p:grpSpPr>
        <p:sp>
          <p:nvSpPr>
            <p:cNvPr id="25" name="椭圆 24"/>
            <p:cNvSpPr/>
            <p:nvPr/>
          </p:nvSpPr>
          <p:spPr>
            <a:xfrm>
              <a:off x="945120" y="5337120"/>
              <a:ext cx="900905" cy="900905"/>
            </a:xfrm>
            <a:prstGeom prst="ellipse">
              <a:avLst/>
            </a:prstGeom>
            <a:gradFill>
              <a:gsLst>
                <a:gs pos="0">
                  <a:schemeClr val="accent5">
                    <a:lumMod val="75000"/>
                  </a:schemeClr>
                </a:gs>
                <a:gs pos="100000">
                  <a:schemeClr val="accent5">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80604020202020204" pitchFamily="34" charset="0"/>
              </a:endParaRPr>
            </a:p>
          </p:txBody>
        </p:sp>
        <p:sp>
          <p:nvSpPr>
            <p:cNvPr id="26" name="任意多边形: 形状 25"/>
            <p:cNvSpPr/>
            <p:nvPr/>
          </p:nvSpPr>
          <p:spPr>
            <a:xfrm>
              <a:off x="1147197" y="5539659"/>
              <a:ext cx="496750" cy="495827"/>
            </a:xfrm>
            <a:custGeom>
              <a:avLst/>
              <a:gdLst>
                <a:gd name="T0" fmla="*/ 8624 w 8624"/>
                <a:gd name="T1" fmla="*/ 2697 h 8608"/>
                <a:gd name="T2" fmla="*/ 5923 w 8624"/>
                <a:gd name="T3" fmla="*/ 2697 h 8608"/>
                <a:gd name="T4" fmla="*/ 5923 w 8624"/>
                <a:gd name="T5" fmla="*/ 0 h 8608"/>
                <a:gd name="T6" fmla="*/ 2701 w 8624"/>
                <a:gd name="T7" fmla="*/ 0 h 8608"/>
                <a:gd name="T8" fmla="*/ 2701 w 8624"/>
                <a:gd name="T9" fmla="*/ 2697 h 8608"/>
                <a:gd name="T10" fmla="*/ 0 w 8624"/>
                <a:gd name="T11" fmla="*/ 2697 h 8608"/>
                <a:gd name="T12" fmla="*/ 0 w 8624"/>
                <a:gd name="T13" fmla="*/ 5914 h 8608"/>
                <a:gd name="T14" fmla="*/ 2701 w 8624"/>
                <a:gd name="T15" fmla="*/ 5914 h 8608"/>
                <a:gd name="T16" fmla="*/ 2701 w 8624"/>
                <a:gd name="T17" fmla="*/ 8608 h 8608"/>
                <a:gd name="T18" fmla="*/ 5923 w 8624"/>
                <a:gd name="T19" fmla="*/ 8608 h 8608"/>
                <a:gd name="T20" fmla="*/ 5923 w 8624"/>
                <a:gd name="T21" fmla="*/ 5914 h 8608"/>
                <a:gd name="T22" fmla="*/ 8624 w 8624"/>
                <a:gd name="T23" fmla="*/ 5914 h 8608"/>
                <a:gd name="T24" fmla="*/ 8624 w 8624"/>
                <a:gd name="T25" fmla="*/ 2697 h 8608"/>
                <a:gd name="T26" fmla="*/ 8624 w 8624"/>
                <a:gd name="T27" fmla="*/ 2697 h 8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lnTo>
                    <a:pt x="8624" y="26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80604020202020204" pitchFamily="34" charset="0"/>
              </a:endParaRPr>
            </a:p>
          </p:txBody>
        </p:sp>
      </p:grpSp>
      <p:sp>
        <p:nvSpPr>
          <p:cNvPr id="50" name="文本框 49"/>
          <p:cNvSpPr txBox="1"/>
          <p:nvPr userDrawn="1"/>
        </p:nvSpPr>
        <p:spPr>
          <a:xfrm>
            <a:off x="334388" y="85250"/>
            <a:ext cx="3142210" cy="830997"/>
          </a:xfrm>
          <a:prstGeom prst="rect">
            <a:avLst/>
          </a:prstGeom>
          <a:noFill/>
        </p:spPr>
        <p:txBody>
          <a:bodyPr wrap="square" rtlCol="0">
            <a:spAutoFit/>
          </a:bodyPr>
          <a:lstStyle/>
          <a:p>
            <a:r>
              <a:rPr lang="zh-CN" altLang="en-US" sz="4800" dirty="0">
                <a:solidFill>
                  <a:schemeClr val="accent5">
                    <a:lumMod val="75000"/>
                  </a:schemeClr>
                </a:solidFill>
                <a:latin typeface="OPPOSans M" panose="00020600040101010101" pitchFamily="18" charset="-122"/>
                <a:ea typeface="OPPOSans M" panose="00020600040101010101" pitchFamily="18" charset="-122"/>
                <a:cs typeface="阿里巴巴普惠体 Medium" panose="00020600040101010101" pitchFamily="18" charset="-122"/>
              </a:rPr>
              <a:t>。</a:t>
            </a:r>
            <a:endParaRPr lang="zh-CN" altLang="en-US" sz="4800" dirty="0">
              <a:solidFill>
                <a:schemeClr val="accent5">
                  <a:lumMod val="75000"/>
                </a:schemeClr>
              </a:solidFill>
              <a:latin typeface="OPPOSans M" panose="00020600040101010101" pitchFamily="18" charset="-122"/>
              <a:ea typeface="OPPOSans M" panose="00020600040101010101" pitchFamily="18" charset="-122"/>
              <a:cs typeface="阿里巴巴普惠体 Medium" panose="00020600040101010101" pitchFamily="18" charset="-122"/>
            </a:endParaRPr>
          </a:p>
        </p:txBody>
      </p:sp>
      <p:sp>
        <p:nvSpPr>
          <p:cNvPr id="60" name="椭圆 59"/>
          <p:cNvSpPr/>
          <p:nvPr userDrawn="1"/>
        </p:nvSpPr>
        <p:spPr>
          <a:xfrm>
            <a:off x="7814919" y="5417316"/>
            <a:ext cx="338554" cy="338554"/>
          </a:xfrm>
          <a:prstGeom prst="ellipse">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80604020202020204" pitchFamily="34" charset="0"/>
              <a:cs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3" name="矩形: 圆角 2"/>
          <p:cNvSpPr/>
          <p:nvPr userDrawn="1"/>
        </p:nvSpPr>
        <p:spPr>
          <a:xfrm>
            <a:off x="0" y="249991"/>
            <a:ext cx="11829727" cy="644744"/>
          </a:xfrm>
          <a:prstGeom prst="roundRect">
            <a:avLst>
              <a:gd name="adj" fmla="val 8504"/>
            </a:avLst>
          </a:prstGeom>
          <a:gradFill>
            <a:gsLst>
              <a:gs pos="100000">
                <a:schemeClr val="accent5">
                  <a:lumMod val="75000"/>
                </a:schemeClr>
              </a:gs>
              <a:gs pos="100000">
                <a:schemeClr val="accent6">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2" name="椭圆 1"/>
          <p:cNvSpPr/>
          <p:nvPr userDrawn="1"/>
        </p:nvSpPr>
        <p:spPr>
          <a:xfrm>
            <a:off x="11114834" y="3071553"/>
            <a:ext cx="714893" cy="714893"/>
          </a:xfrm>
          <a:prstGeom prst="ellipse">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80604020202020204" pitchFamily="34" charset="0"/>
              <a:cs typeface="Calibri" panose="020F0502020204030204" pitchFamily="34" charset="0"/>
            </a:endParaRPr>
          </a:p>
        </p:txBody>
      </p:sp>
      <p:sp>
        <p:nvSpPr>
          <p:cNvPr id="4" name="椭圆 3"/>
          <p:cNvSpPr/>
          <p:nvPr userDrawn="1"/>
        </p:nvSpPr>
        <p:spPr>
          <a:xfrm>
            <a:off x="10945557" y="6390709"/>
            <a:ext cx="338554" cy="338554"/>
          </a:xfrm>
          <a:prstGeom prst="ellipse">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80604020202020204" pitchFamily="34" charset="0"/>
              <a:cs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descr="文本&#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t="7813" r="44666" b="7813"/>
          <a:stretch>
            <a:fillRect/>
          </a:stretch>
        </p:blipFill>
        <p:spPr>
          <a:xfrm>
            <a:off x="5429877" y="0"/>
            <a:ext cx="6762123" cy="6858000"/>
          </a:xfrm>
          <a:prstGeom prst="rect">
            <a:avLst/>
          </a:prstGeom>
        </p:spPr>
      </p:pic>
      <p:sp>
        <p:nvSpPr>
          <p:cNvPr id="4" name="任意多边形: 形状 3"/>
          <p:cNvSpPr/>
          <p:nvPr userDrawn="1"/>
        </p:nvSpPr>
        <p:spPr>
          <a:xfrm flipH="1">
            <a:off x="0" y="0"/>
            <a:ext cx="6815959" cy="6858000"/>
          </a:xfrm>
          <a:custGeom>
            <a:avLst/>
            <a:gdLst>
              <a:gd name="connsiteX0" fmla="*/ 0 w 6323937"/>
              <a:gd name="connsiteY0" fmla="*/ 0 h 6858000"/>
              <a:gd name="connsiteX1" fmla="*/ 6323937 w 6323937"/>
              <a:gd name="connsiteY1" fmla="*/ 0 h 6858000"/>
              <a:gd name="connsiteX2" fmla="*/ 6323937 w 6323937"/>
              <a:gd name="connsiteY2" fmla="*/ 6858000 h 6858000"/>
              <a:gd name="connsiteX3" fmla="*/ 0 w 6323937"/>
              <a:gd name="connsiteY3" fmla="*/ 6858000 h 6858000"/>
              <a:gd name="connsiteX4" fmla="*/ 0 w 6323937"/>
              <a:gd name="connsiteY4" fmla="*/ 0 h 6858000"/>
              <a:gd name="connsiteX0-1" fmla="*/ 0 w 6323937"/>
              <a:gd name="connsiteY0-2" fmla="*/ 0 h 6858000"/>
              <a:gd name="connsiteX1-3" fmla="*/ 6323937 w 6323937"/>
              <a:gd name="connsiteY1-4" fmla="*/ 0 h 6858000"/>
              <a:gd name="connsiteX2-5" fmla="*/ 6323937 w 6323937"/>
              <a:gd name="connsiteY2-6" fmla="*/ 6858000 h 6858000"/>
              <a:gd name="connsiteX3-7" fmla="*/ 0 w 6323937"/>
              <a:gd name="connsiteY3-8" fmla="*/ 6858000 h 6858000"/>
              <a:gd name="connsiteX4-9" fmla="*/ 0 w 6323937"/>
              <a:gd name="connsiteY4-10" fmla="*/ 0 h 6858000"/>
              <a:gd name="connsiteX0-11" fmla="*/ 0 w 6323937"/>
              <a:gd name="connsiteY0-12" fmla="*/ 0 h 6858000"/>
              <a:gd name="connsiteX1-13" fmla="*/ 6323937 w 6323937"/>
              <a:gd name="connsiteY1-14" fmla="*/ 0 h 6858000"/>
              <a:gd name="connsiteX2-15" fmla="*/ 6323937 w 6323937"/>
              <a:gd name="connsiteY2-16" fmla="*/ 6858000 h 6858000"/>
              <a:gd name="connsiteX3-17" fmla="*/ 0 w 6323937"/>
              <a:gd name="connsiteY3-18" fmla="*/ 6858000 h 6858000"/>
              <a:gd name="connsiteX4-19" fmla="*/ 0 w 6323937"/>
              <a:gd name="connsiteY4-20" fmla="*/ 0 h 6858000"/>
              <a:gd name="connsiteX0-21" fmla="*/ 0 w 6323937"/>
              <a:gd name="connsiteY0-22" fmla="*/ 0 h 6858000"/>
              <a:gd name="connsiteX1-23" fmla="*/ 6323937 w 6323937"/>
              <a:gd name="connsiteY1-24" fmla="*/ 0 h 6858000"/>
              <a:gd name="connsiteX2-25" fmla="*/ 6323937 w 6323937"/>
              <a:gd name="connsiteY2-26" fmla="*/ 6858000 h 6858000"/>
              <a:gd name="connsiteX3-27" fmla="*/ 0 w 6323937"/>
              <a:gd name="connsiteY3-28" fmla="*/ 6858000 h 6858000"/>
              <a:gd name="connsiteX4-29" fmla="*/ 0 w 6323937"/>
              <a:gd name="connsiteY4-30" fmla="*/ 0 h 6858000"/>
              <a:gd name="connsiteX0-31" fmla="*/ 4563 w 6328500"/>
              <a:gd name="connsiteY0-32" fmla="*/ 0 h 6858000"/>
              <a:gd name="connsiteX1-33" fmla="*/ 6328500 w 6328500"/>
              <a:gd name="connsiteY1-34" fmla="*/ 0 h 6858000"/>
              <a:gd name="connsiteX2-35" fmla="*/ 6328500 w 6328500"/>
              <a:gd name="connsiteY2-36" fmla="*/ 6858000 h 6858000"/>
              <a:gd name="connsiteX3-37" fmla="*/ 4563 w 6328500"/>
              <a:gd name="connsiteY3-38" fmla="*/ 6858000 h 6858000"/>
              <a:gd name="connsiteX4-39" fmla="*/ 4563 w 6328500"/>
              <a:gd name="connsiteY4-40" fmla="*/ 0 h 6858000"/>
              <a:gd name="connsiteX0-41" fmla="*/ 14686 w 6338623"/>
              <a:gd name="connsiteY0-42" fmla="*/ 0 h 6858000"/>
              <a:gd name="connsiteX1-43" fmla="*/ 6338623 w 6338623"/>
              <a:gd name="connsiteY1-44" fmla="*/ 0 h 6858000"/>
              <a:gd name="connsiteX2-45" fmla="*/ 6338623 w 6338623"/>
              <a:gd name="connsiteY2-46" fmla="*/ 6858000 h 6858000"/>
              <a:gd name="connsiteX3-47" fmla="*/ 14686 w 6338623"/>
              <a:gd name="connsiteY3-48" fmla="*/ 6858000 h 6858000"/>
              <a:gd name="connsiteX4-49" fmla="*/ 14686 w 6338623"/>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8623" h="6858000">
                <a:moveTo>
                  <a:pt x="14686" y="0"/>
                </a:moveTo>
                <a:lnTo>
                  <a:pt x="6338623" y="0"/>
                </a:lnTo>
                <a:lnTo>
                  <a:pt x="6338623" y="6858000"/>
                </a:lnTo>
                <a:lnTo>
                  <a:pt x="14686" y="6858000"/>
                </a:lnTo>
                <a:cubicBezTo>
                  <a:pt x="1883243" y="4460682"/>
                  <a:pt x="-192048" y="3876262"/>
                  <a:pt x="14686"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 name="文本框 5"/>
          <p:cNvSpPr txBox="1"/>
          <p:nvPr userDrawn="1"/>
        </p:nvSpPr>
        <p:spPr>
          <a:xfrm>
            <a:off x="2164390" y="4036376"/>
            <a:ext cx="2515238" cy="461665"/>
          </a:xfrm>
          <a:prstGeom prst="rect">
            <a:avLst/>
          </a:prstGeom>
          <a:noFill/>
        </p:spPr>
        <p:txBody>
          <a:bodyPr wrap="square" rtlCol="0">
            <a:noAutofit/>
          </a:bodyPr>
          <a:lstStyle/>
          <a:p>
            <a:r>
              <a:rPr lang="en-US" altLang="zh-CN" sz="2000" b="1" spc="600" dirty="0">
                <a:solidFill>
                  <a:schemeClr val="bg1"/>
                </a:solidFill>
                <a:latin typeface="Arial" panose="02080604020202020204" pitchFamily="34" charset="0"/>
                <a:ea typeface="OPPOSans H" panose="00020600040101010101" pitchFamily="18" charset="-122"/>
                <a:cs typeface="Calibri" panose="020F0502020204030204" pitchFamily="34" charset="0"/>
              </a:rPr>
              <a:t>THANK YOU</a:t>
            </a:r>
            <a:endParaRPr lang="zh-CN" altLang="en-US" sz="2000" b="1" spc="600" dirty="0">
              <a:solidFill>
                <a:schemeClr val="bg1"/>
              </a:solidFill>
              <a:latin typeface="Arial" panose="02080604020202020204" pitchFamily="34" charset="0"/>
              <a:ea typeface="OPPOSans H" panose="00020600040101010101" pitchFamily="18" charset="-122"/>
              <a:cs typeface="Calibri" panose="020F0502020204030204" pitchFamily="34" charset="0"/>
            </a:endParaRPr>
          </a:p>
        </p:txBody>
      </p:sp>
      <p:sp>
        <p:nvSpPr>
          <p:cNvPr id="7" name="矩形 6"/>
          <p:cNvSpPr/>
          <p:nvPr userDrawn="1"/>
        </p:nvSpPr>
        <p:spPr>
          <a:xfrm>
            <a:off x="726037" y="2467174"/>
            <a:ext cx="5652000" cy="3600"/>
          </a:xfrm>
          <a:prstGeom prst="rect">
            <a:avLst/>
          </a:prstGeom>
          <a:noFill/>
          <a:ln w="19050">
            <a:gradFill>
              <a:gsLst>
                <a:gs pos="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solidFill>
                <a:srgbClr val="06358F"/>
              </a:solidFill>
              <a:latin typeface="Arial" panose="02080604020202020204" pitchFamily="34" charset="0"/>
            </a:endParaRPr>
          </a:p>
        </p:txBody>
      </p:sp>
      <p:sp>
        <p:nvSpPr>
          <p:cNvPr id="8" name="任意多边形: 形状 7"/>
          <p:cNvSpPr/>
          <p:nvPr userDrawn="1"/>
        </p:nvSpPr>
        <p:spPr>
          <a:xfrm>
            <a:off x="1667262" y="2639978"/>
            <a:ext cx="3261042" cy="3254462"/>
          </a:xfrm>
          <a:custGeom>
            <a:avLst/>
            <a:gdLst>
              <a:gd name="T0" fmla="*/ 119 w 238"/>
              <a:gd name="T1" fmla="*/ 0 h 238"/>
              <a:gd name="T2" fmla="*/ 0 w 238"/>
              <a:gd name="T3" fmla="*/ 119 h 238"/>
              <a:gd name="T4" fmla="*/ 119 w 238"/>
              <a:gd name="T5" fmla="*/ 238 h 238"/>
              <a:gd name="T6" fmla="*/ 238 w 238"/>
              <a:gd name="T7" fmla="*/ 119 h 238"/>
              <a:gd name="T8" fmla="*/ 119 w 238"/>
              <a:gd name="T9" fmla="*/ 0 h 238"/>
              <a:gd name="T10" fmla="*/ 139 w 238"/>
              <a:gd name="T11" fmla="*/ 137 h 238"/>
              <a:gd name="T12" fmla="*/ 139 w 238"/>
              <a:gd name="T13" fmla="*/ 205 h 238"/>
              <a:gd name="T14" fmla="*/ 99 w 238"/>
              <a:gd name="T15" fmla="*/ 205 h 238"/>
              <a:gd name="T16" fmla="*/ 99 w 238"/>
              <a:gd name="T17" fmla="*/ 137 h 238"/>
              <a:gd name="T18" fmla="*/ 33 w 238"/>
              <a:gd name="T19" fmla="*/ 137 h 238"/>
              <a:gd name="T20" fmla="*/ 33 w 238"/>
              <a:gd name="T21" fmla="*/ 97 h 238"/>
              <a:gd name="T22" fmla="*/ 99 w 238"/>
              <a:gd name="T23" fmla="*/ 97 h 238"/>
              <a:gd name="T24" fmla="*/ 99 w 238"/>
              <a:gd name="T25" fmla="*/ 33 h 238"/>
              <a:gd name="T26" fmla="*/ 139 w 238"/>
              <a:gd name="T27" fmla="*/ 33 h 238"/>
              <a:gd name="T28" fmla="*/ 139 w 238"/>
              <a:gd name="T29" fmla="*/ 97 h 238"/>
              <a:gd name="T30" fmla="*/ 205 w 238"/>
              <a:gd name="T31" fmla="*/ 97 h 238"/>
              <a:gd name="T32" fmla="*/ 205 w 238"/>
              <a:gd name="T33" fmla="*/ 137 h 238"/>
              <a:gd name="T34" fmla="*/ 139 w 238"/>
              <a:gd name="T35" fmla="*/ 137 h 238"/>
              <a:gd name="T36" fmla="*/ 139 w 238"/>
              <a:gd name="T37" fmla="*/ 1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38">
                <a:moveTo>
                  <a:pt x="119" y="0"/>
                </a:moveTo>
                <a:cubicBezTo>
                  <a:pt x="53" y="0"/>
                  <a:pt x="0" y="53"/>
                  <a:pt x="0" y="119"/>
                </a:cubicBezTo>
                <a:cubicBezTo>
                  <a:pt x="0" y="185"/>
                  <a:pt x="53" y="238"/>
                  <a:pt x="119" y="238"/>
                </a:cubicBezTo>
                <a:cubicBezTo>
                  <a:pt x="185" y="238"/>
                  <a:pt x="238" y="185"/>
                  <a:pt x="238" y="119"/>
                </a:cubicBezTo>
                <a:cubicBezTo>
                  <a:pt x="238" y="53"/>
                  <a:pt x="185" y="0"/>
                  <a:pt x="119" y="0"/>
                </a:cubicBezTo>
                <a:close/>
                <a:moveTo>
                  <a:pt x="139" y="137"/>
                </a:moveTo>
                <a:lnTo>
                  <a:pt x="139" y="205"/>
                </a:lnTo>
                <a:lnTo>
                  <a:pt x="99" y="205"/>
                </a:lnTo>
                <a:lnTo>
                  <a:pt x="99" y="137"/>
                </a:lnTo>
                <a:lnTo>
                  <a:pt x="33" y="137"/>
                </a:lnTo>
                <a:lnTo>
                  <a:pt x="33" y="97"/>
                </a:lnTo>
                <a:lnTo>
                  <a:pt x="99" y="97"/>
                </a:lnTo>
                <a:lnTo>
                  <a:pt x="99" y="33"/>
                </a:lnTo>
                <a:lnTo>
                  <a:pt x="139" y="33"/>
                </a:lnTo>
                <a:lnTo>
                  <a:pt x="139" y="97"/>
                </a:lnTo>
                <a:lnTo>
                  <a:pt x="205" y="97"/>
                </a:lnTo>
                <a:lnTo>
                  <a:pt x="205" y="137"/>
                </a:lnTo>
                <a:lnTo>
                  <a:pt x="139" y="137"/>
                </a:lnTo>
                <a:lnTo>
                  <a:pt x="139" y="1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grpSp>
        <p:nvGrpSpPr>
          <p:cNvPr id="10" name="组合 9"/>
          <p:cNvGrpSpPr/>
          <p:nvPr userDrawn="1"/>
        </p:nvGrpSpPr>
        <p:grpSpPr>
          <a:xfrm>
            <a:off x="451695" y="6237288"/>
            <a:ext cx="225772" cy="166478"/>
            <a:chOff x="451694" y="6237287"/>
            <a:chExt cx="429246" cy="316515"/>
          </a:xfrm>
        </p:grpSpPr>
        <p:sp>
          <p:nvSpPr>
            <p:cNvPr id="11" name="任意多边形: 形状 10"/>
            <p:cNvSpPr/>
            <p:nvPr/>
          </p:nvSpPr>
          <p:spPr>
            <a:xfrm>
              <a:off x="45169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 name="任意多边形: 形状 11"/>
            <p:cNvSpPr/>
            <p:nvPr/>
          </p:nvSpPr>
          <p:spPr>
            <a:xfrm>
              <a:off x="56387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 name="任意多边形: 形状 12"/>
            <p:cNvSpPr/>
            <p:nvPr/>
          </p:nvSpPr>
          <p:spPr>
            <a:xfrm>
              <a:off x="67605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4" name="任意多边形: 形状 13"/>
            <p:cNvSpPr/>
            <p:nvPr/>
          </p:nvSpPr>
          <p:spPr>
            <a:xfrm>
              <a:off x="78823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5" name="任意多边形: 形状 14"/>
            <p:cNvSpPr/>
            <p:nvPr/>
          </p:nvSpPr>
          <p:spPr>
            <a:xfrm>
              <a:off x="45169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6" name="任意多边形: 形状 15"/>
            <p:cNvSpPr/>
            <p:nvPr/>
          </p:nvSpPr>
          <p:spPr>
            <a:xfrm>
              <a:off x="56387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7" name="任意多边形: 形状 16"/>
            <p:cNvSpPr/>
            <p:nvPr/>
          </p:nvSpPr>
          <p:spPr>
            <a:xfrm>
              <a:off x="67605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8" name="任意多边形: 形状 17"/>
            <p:cNvSpPr/>
            <p:nvPr/>
          </p:nvSpPr>
          <p:spPr>
            <a:xfrm>
              <a:off x="78823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9" name="任意多边形: 形状 18"/>
            <p:cNvSpPr/>
            <p:nvPr/>
          </p:nvSpPr>
          <p:spPr>
            <a:xfrm>
              <a:off x="45169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20" name="任意多边形: 形状 19"/>
            <p:cNvSpPr/>
            <p:nvPr/>
          </p:nvSpPr>
          <p:spPr>
            <a:xfrm>
              <a:off x="56387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21" name="任意多边形: 形状 20"/>
            <p:cNvSpPr/>
            <p:nvPr/>
          </p:nvSpPr>
          <p:spPr>
            <a:xfrm>
              <a:off x="67605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22" name="任意多边形: 形状 21"/>
            <p:cNvSpPr/>
            <p:nvPr/>
          </p:nvSpPr>
          <p:spPr>
            <a:xfrm>
              <a:off x="78823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页2">
    <p:spTree>
      <p:nvGrpSpPr>
        <p:cNvPr id="1" name=""/>
        <p:cNvGrpSpPr/>
        <p:nvPr/>
      </p:nvGrpSpPr>
      <p:grpSpPr>
        <a:xfrm>
          <a:off x="0" y="0"/>
          <a:ext cx="0" cy="0"/>
          <a:chOff x="0" y="0"/>
          <a:chExt cx="0" cy="0"/>
        </a:xfrm>
      </p:grpSpPr>
      <p:sp>
        <p:nvSpPr>
          <p:cNvPr id="2" name="矩形 1"/>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占位符 2"/>
          <p:cNvSpPr>
            <a:spLocks noGrp="1"/>
          </p:cNvSpPr>
          <p:nvPr>
            <p:ph type="body" sz="quarter" idx="10" hasCustomPrompt="1"/>
          </p:nvPr>
        </p:nvSpPr>
        <p:spPr>
          <a:xfrm>
            <a:off x="1043940" y="6260714"/>
            <a:ext cx="8446901" cy="597286"/>
          </a:xfrm>
          <a:prstGeom prst="rect">
            <a:avLst/>
          </a:prstGeom>
        </p:spPr>
        <p:txBody>
          <a:bodyPr wrap="square" lIns="91440" tIns="45720" rIns="91440" bIns="45720" anchor="t">
            <a:normAutofit/>
          </a:bodyPr>
          <a:lstStyle>
            <a:lvl1pPr marL="0" indent="0">
              <a:lnSpc>
                <a:spcPct val="100000"/>
              </a:lnSpc>
              <a:spcBef>
                <a:spcPts val="0"/>
              </a:spcBef>
              <a:buNone/>
              <a:defRPr sz="800" i="1">
                <a:solidFill>
                  <a:schemeClr val="bg1">
                    <a:lumMod val="85000"/>
                  </a:schemeClr>
                </a:solidFill>
                <a:latin typeface="微软雅黑" panose="020B0503020204020204" pitchFamily="34" charset="-122"/>
                <a:ea typeface="微软雅黑" panose="020B0503020204020204" pitchFamily="34" charset="-122"/>
              </a:defRPr>
            </a:lvl1pPr>
          </a:lstStyle>
          <a:p>
            <a:pPr lvl="0"/>
            <a:r>
              <a:rPr lang="zh-CN" altLang="en-US" dirty="0"/>
              <a:t>文献</a:t>
            </a:r>
            <a:endParaRPr lang="zh-CN" altLang="en-US" dirty="0"/>
          </a:p>
        </p:txBody>
      </p:sp>
      <p:sp>
        <p:nvSpPr>
          <p:cNvPr id="5" name="文本占位符 2"/>
          <p:cNvSpPr>
            <a:spLocks noGrp="1"/>
          </p:cNvSpPr>
          <p:nvPr>
            <p:ph type="body" sz="quarter" idx="11" hasCustomPrompt="1"/>
          </p:nvPr>
        </p:nvSpPr>
        <p:spPr>
          <a:xfrm>
            <a:off x="670142" y="234600"/>
            <a:ext cx="11419650" cy="622650"/>
          </a:xfrm>
          <a:prstGeom prst="rect">
            <a:avLst/>
          </a:prstGeom>
        </p:spPr>
        <p:txBody>
          <a:bodyPr wrap="square" lIns="91440" tIns="45720" rIns="91440" bIns="45720" anchor="ctr">
            <a:normAutofit/>
          </a:bodyPr>
          <a:lstStyle>
            <a:lvl1pPr marL="0" indent="0">
              <a:lnSpc>
                <a:spcPct val="100000"/>
              </a:lnSpc>
              <a:spcBef>
                <a:spcPts val="0"/>
              </a:spcBef>
              <a:buNone/>
              <a:defRPr sz="2400" b="1">
                <a:solidFill>
                  <a:schemeClr val="accent1"/>
                </a:solidFill>
                <a:latin typeface="微软雅黑" panose="020B0503020204020204" pitchFamily="34" charset="-122"/>
                <a:ea typeface="微软雅黑" panose="020B0503020204020204" pitchFamily="34" charset="-122"/>
              </a:defRPr>
            </a:lvl1pPr>
          </a:lstStyle>
          <a:p>
            <a:pPr lvl="0"/>
            <a:r>
              <a:rPr lang="zh-CN" altLang="en-US" dirty="0"/>
              <a:t>幻灯标题</a:t>
            </a:r>
            <a:endParaRPr lang="en-US" altLang="zh-CN" dirty="0"/>
          </a:p>
        </p:txBody>
      </p:sp>
      <p:pic>
        <p:nvPicPr>
          <p:cNvPr id="9" name="图片 8" descr="图片包含 游戏机, 黑暗, 灯光&#10;&#10;描述已自动生成"/>
          <p:cNvPicPr>
            <a:picLocks noChangeAspect="1"/>
          </p:cNvPicPr>
          <p:nvPr userDrawn="1"/>
        </p:nvPicPr>
        <p:blipFill>
          <a:blip r:embed="rId2"/>
          <a:srcRect t="31230" r="29117" b="16914"/>
          <a:stretch>
            <a:fillRect/>
          </a:stretch>
        </p:blipFill>
        <p:spPr>
          <a:xfrm>
            <a:off x="108187" y="6276976"/>
            <a:ext cx="885457" cy="569118"/>
          </a:xfrm>
          <a:prstGeom prst="rect">
            <a:avLst/>
          </a:prstGeom>
        </p:spPr>
      </p:pic>
      <p:pic>
        <p:nvPicPr>
          <p:cNvPr id="13" name="图片 12" descr="卡通人物&#10;&#10;中度可信度描述已自动生成"/>
          <p:cNvPicPr>
            <a:picLocks noChangeAspect="1"/>
          </p:cNvPicPr>
          <p:nvPr userDrawn="1"/>
        </p:nvPicPr>
        <p:blipFill>
          <a:blip r:embed="rId3"/>
          <a:stretch>
            <a:fillRect/>
          </a:stretch>
        </p:blipFill>
        <p:spPr>
          <a:xfrm>
            <a:off x="236787" y="322099"/>
            <a:ext cx="331147" cy="447652"/>
          </a:xfrm>
          <a:prstGeom prst="rect">
            <a:avLst/>
          </a:prstGeom>
        </p:spPr>
      </p:pic>
      <p:pic>
        <p:nvPicPr>
          <p:cNvPr id="3" name="图片 2" descr="电脑屏幕的照片上有字&#10;&#10;低可信度描述已自动生成"/>
          <p:cNvPicPr>
            <a:picLocks noChangeAspect="1"/>
          </p:cNvPicPr>
          <p:nvPr userDrawn="1"/>
        </p:nvPicPr>
        <p:blipFill>
          <a:blip r:embed="rId4"/>
          <a:stretch>
            <a:fillRect/>
          </a:stretch>
        </p:blipFill>
        <p:spPr>
          <a:xfrm>
            <a:off x="11060078" y="6368853"/>
            <a:ext cx="1017472" cy="406060"/>
          </a:xfrm>
          <a:prstGeom prst="rect">
            <a:avLst/>
          </a:prstGeom>
        </p:spPr>
      </p:pic>
      <p:sp>
        <p:nvSpPr>
          <p:cNvPr id="6" name="文本框 5"/>
          <p:cNvSpPr txBox="1"/>
          <p:nvPr userDrawn="1"/>
        </p:nvSpPr>
        <p:spPr>
          <a:xfrm>
            <a:off x="10543979" y="6717101"/>
            <a:ext cx="1721594" cy="169277"/>
          </a:xfrm>
          <a:prstGeom prst="rect">
            <a:avLst/>
          </a:prstGeom>
          <a:noFill/>
        </p:spPr>
        <p:txBody>
          <a:bodyPr wrap="square">
            <a:spAutoFit/>
          </a:bodyPr>
          <a:lstStyle/>
          <a:p>
            <a:pPr algn="ctr"/>
            <a:r>
              <a:rPr lang="zh-CN" altLang="en-US" sz="500" dirty="0">
                <a:solidFill>
                  <a:schemeClr val="bg1">
                    <a:lumMod val="75000"/>
                  </a:schemeClr>
                </a:solidFill>
              </a:rPr>
              <a:t>PP-XAD-CHN-0011  Expiration Date：2026-12-16</a:t>
            </a:r>
            <a:endParaRPr lang="zh-CN" altLang="en-US" sz="500" dirty="0">
              <a:solidFill>
                <a:schemeClr val="bg1">
                  <a:lumMod val="75000"/>
                </a:schemeClr>
              </a:solidFill>
            </a:endParaRPr>
          </a:p>
        </p:txBody>
      </p:sp>
      <p:sp>
        <p:nvSpPr>
          <p:cNvPr id="8" name="文本框 7"/>
          <p:cNvSpPr txBox="1"/>
          <p:nvPr userDrawn="1"/>
        </p:nvSpPr>
        <p:spPr>
          <a:xfrm>
            <a:off x="7515378" y="6706371"/>
            <a:ext cx="3205018" cy="169277"/>
          </a:xfrm>
          <a:prstGeom prst="rect">
            <a:avLst/>
          </a:prstGeom>
          <a:noFill/>
        </p:spPr>
        <p:txBody>
          <a:bodyPr wrap="square">
            <a:spAutoFit/>
          </a:bodyPr>
          <a:lstStyle/>
          <a:p>
            <a:pPr algn="r"/>
            <a:r>
              <a:rPr kumimoji="0" lang="zh-CN" altLang="en-US" sz="500" b="0" i="0" u="none" strike="noStrike" kern="1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仅供医学药学专业人士阅读</a:t>
            </a:r>
            <a:r>
              <a:rPr kumimoji="0" lang="en-US" altLang="zh-CN" sz="500" b="0" i="0" u="none" strike="noStrike" kern="1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a:t>
            </a:r>
            <a:r>
              <a:rPr kumimoji="0" lang="zh-CN" altLang="en-US" sz="500" b="0" i="0" u="none" strike="noStrike" kern="100" cap="none" spc="0" normalizeH="0" baseline="0" noProof="0" dirty="0">
                <a:ln>
                  <a:noFill/>
                </a:ln>
                <a:solidFill>
                  <a:schemeClr val="bg1">
                    <a:lumMod val="75000"/>
                  </a:schemeClr>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参考</a:t>
            </a:r>
            <a:endParaRPr lang="zh-CN" altLang="en-US" sz="1200" dirty="0">
              <a:solidFill>
                <a:schemeClr val="bg1">
                  <a:lumMod val="75000"/>
                </a:scheme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bg>
      <p:bgRef idx="1001">
        <a:schemeClr val="bg1"/>
      </p:bgRef>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60399" y="105627"/>
            <a:ext cx="10858500" cy="1028700"/>
          </a:xfrm>
          <a:prstGeom prst="rect">
            <a:avLst/>
          </a:prstGeom>
        </p:spPr>
        <p:txBody>
          <a:bodyPr anchor="b" anchorCtr="0">
            <a:normAutofit/>
          </a:bodyPr>
          <a:lstStyle>
            <a:lvl1pPr>
              <a:lnSpc>
                <a:spcPct val="100000"/>
              </a:lnSpc>
              <a:defRPr>
                <a:solidFill>
                  <a:schemeClr val="tx1"/>
                </a:solidFill>
                <a:latin typeface="+mj-ea"/>
                <a:ea typeface="+mj-ea"/>
              </a:defRPr>
            </a:lvl1pPr>
          </a:lstStyle>
          <a:p>
            <a:pPr lvl="0"/>
            <a:r>
              <a:rPr lang="en-US" dirty="0"/>
              <a:t>Click to add title</a:t>
            </a:r>
            <a:endParaRPr lang="en-US" dirty="0"/>
          </a:p>
        </p:txBody>
      </p:sp>
      <p:sp>
        <p:nvSpPr>
          <p:cNvPr id="2" name="Date Placeholder 1"/>
          <p:cNvSpPr>
            <a:spLocks noGrp="1"/>
          </p:cNvSpPr>
          <p:nvPr>
            <p:ph type="dt" sz="half" idx="10"/>
          </p:nvPr>
        </p:nvSpPr>
        <p:spPr/>
        <p:txBody>
          <a:bodyPr/>
          <a:lstStyle/>
          <a:p>
            <a:fld id="{0D3978B1-822A-48DD-9412-1B7D6807ED91}" type="datetime1">
              <a:rPr lang="zh-CN" altLang="en-US" smtClean="0"/>
            </a:fld>
            <a:endParaRPr lang="zh-CN" altLang="en-US"/>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fld>
            <a:endParaRPr lang="zh-CN" altLang="en-US"/>
          </a:p>
        </p:txBody>
      </p:sp>
      <p:sp>
        <p:nvSpPr>
          <p:cNvPr id="5" name="Freeform: Shape 36"/>
          <p:cNvSpPr/>
          <p:nvPr userDrawn="1"/>
        </p:nvSpPr>
        <p:spPr>
          <a:xfrm>
            <a:off x="0" y="4226010"/>
            <a:ext cx="3113903" cy="2631989"/>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8" name="Freeform: Shape 39"/>
          <p:cNvSpPr/>
          <p:nvPr userDrawn="1"/>
        </p:nvSpPr>
        <p:spPr>
          <a:xfrm>
            <a:off x="9366422" y="0"/>
            <a:ext cx="2825578" cy="2496065"/>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9" name="Freeform: Shape 26"/>
          <p:cNvSpPr/>
          <p:nvPr userDrawn="1"/>
        </p:nvSpPr>
        <p:spPr>
          <a:xfrm>
            <a:off x="10330249" y="5090984"/>
            <a:ext cx="1886465" cy="1791730"/>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gradFill flip="none" rotWithShape="1">
            <a:gsLst>
              <a:gs pos="71000">
                <a:schemeClr val="accent2">
                  <a:alpha val="0"/>
                  <a:lumMod val="85053"/>
                </a:schemeClr>
              </a:gs>
              <a:gs pos="15000">
                <a:schemeClr val="accent2">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lt1"/>
              </a:solidFill>
            </a:endParaRPr>
          </a:p>
        </p:txBody>
      </p:sp>
      <p:pic>
        <p:nvPicPr>
          <p:cNvPr id="1028" name="Picture 4"/>
          <p:cNvPicPr>
            <a:picLocks noChangeAspect="1" noChangeArrowheads="1"/>
          </p:cNvPicPr>
          <p:nvPr userDrawn="1"/>
        </p:nvPicPr>
        <p:blipFill>
          <a:blip r:embed="rId2">
            <a:alphaModFix amt="14000"/>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rot="1851745">
            <a:off x="4061270" y="2743674"/>
            <a:ext cx="5141665" cy="205666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5.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332656"/>
            <a:ext cx="10515600" cy="484941"/>
          </a:xfrm>
          <a:prstGeom prst="rect">
            <a:avLst/>
          </a:prstGeom>
        </p:spPr>
        <p:txBody>
          <a:bodyPr vert="horz" lIns="0" tIns="0" rIns="0" bIns="0" rtlCol="0" anchor="t" anchorCtr="0">
            <a:sp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0400" y="1130300"/>
            <a:ext cx="10515600" cy="1645515"/>
          </a:xfrm>
          <a:prstGeom prst="rect">
            <a:avLst/>
          </a:prstGeom>
        </p:spPr>
        <p:txBody>
          <a:bodyPr vert="horz" lIns="0" tIns="0" rIns="0" bIns="0" rtlCol="0" anchor="t" anchorCtr="0">
            <a:sp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hdphoto" Target="../media/image49.wdp"/><Relationship Id="rId1"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chart" Target="../charts/chart4.xml"/><Relationship Id="rId1" Type="http://schemas.openxmlformats.org/officeDocument/2006/relationships/chart" Target="../charts/chart3.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5.xml"/><Relationship Id="rId4" Type="http://schemas.openxmlformats.org/officeDocument/2006/relationships/chart" Target="../charts/chart8.xml"/><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chart" Target="../charts/chart5.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tags" Target="../tags/tag4.xml"/><Relationship Id="rId2" Type="http://schemas.openxmlformats.org/officeDocument/2006/relationships/image" Target="../media/image51.svg"/><Relationship Id="rId1"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3.em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5.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chart" Target="../charts/char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5.xml"/><Relationship Id="rId3" Type="http://schemas.microsoft.com/office/2007/relationships/hdphoto" Target="../media/image56.wdp"/><Relationship Id="rId2" Type="http://schemas.openxmlformats.org/officeDocument/2006/relationships/image" Target="../media/image55.png"/><Relationship Id="rId1" Type="http://schemas.openxmlformats.org/officeDocument/2006/relationships/chart" Target="../charts/chart1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5.xml"/><Relationship Id="rId2" Type="http://schemas.openxmlformats.org/officeDocument/2006/relationships/image" Target="../media/image58.png"/><Relationship Id="rId1"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chart" Target="../charts/chart1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6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4.png"/><Relationship Id="rId1"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0.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5.xml"/><Relationship Id="rId2" Type="http://schemas.openxmlformats.org/officeDocument/2006/relationships/chart" Target="../charts/chart13.xml"/><Relationship Id="rId1" Type="http://schemas.openxmlformats.org/officeDocument/2006/relationships/chart" Target="../charts/chart12.xml"/></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tags" Target="../tags/tag7.xml"/><Relationship Id="rId2" Type="http://schemas.openxmlformats.org/officeDocument/2006/relationships/image" Target="../media/image51.svg"/><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chart" Target="../charts/chart2.xml"/><Relationship Id="rId1" Type="http://schemas.openxmlformats.org/officeDocument/2006/relationships/chart" Target="../charts/chart1.xml"/></Relationships>
</file>

<file path=ppt/slides/_rels/slide7.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0" Type="http://schemas.openxmlformats.org/officeDocument/2006/relationships/slideLayout" Target="../slideLayouts/slideLayout5.xml"/><Relationship Id="rId3" Type="http://schemas.openxmlformats.org/officeDocument/2006/relationships/image" Target="../media/image19.png"/><Relationship Id="rId29" Type="http://schemas.openxmlformats.org/officeDocument/2006/relationships/image" Target="../media/image45.png"/><Relationship Id="rId28" Type="http://schemas.openxmlformats.org/officeDocument/2006/relationships/image" Target="../media/image44.png"/><Relationship Id="rId27" Type="http://schemas.openxmlformats.org/officeDocument/2006/relationships/image" Target="../media/image43.png"/><Relationship Id="rId26" Type="http://schemas.openxmlformats.org/officeDocument/2006/relationships/image" Target="../media/image42.png"/><Relationship Id="rId25" Type="http://schemas.openxmlformats.org/officeDocument/2006/relationships/image" Target="../media/image41.png"/><Relationship Id="rId24" Type="http://schemas.openxmlformats.org/officeDocument/2006/relationships/image" Target="../media/image40.png"/><Relationship Id="rId23" Type="http://schemas.openxmlformats.org/officeDocument/2006/relationships/image" Target="../media/image39.png"/><Relationship Id="rId22" Type="http://schemas.openxmlformats.org/officeDocument/2006/relationships/image" Target="../media/image38.png"/><Relationship Id="rId21" Type="http://schemas.openxmlformats.org/officeDocument/2006/relationships/image" Target="../media/image37.png"/><Relationship Id="rId20" Type="http://schemas.openxmlformats.org/officeDocument/2006/relationships/image" Target="../media/image36.png"/><Relationship Id="rId2" Type="http://schemas.openxmlformats.org/officeDocument/2006/relationships/image" Target="../media/image18.png"/><Relationship Id="rId19" Type="http://schemas.openxmlformats.org/officeDocument/2006/relationships/image" Target="../media/image35.png"/><Relationship Id="rId18" Type="http://schemas.openxmlformats.org/officeDocument/2006/relationships/image" Target="../media/image34.png"/><Relationship Id="rId17" Type="http://schemas.openxmlformats.org/officeDocument/2006/relationships/image" Target="../media/image33.png"/><Relationship Id="rId16" Type="http://schemas.openxmlformats.org/officeDocument/2006/relationships/image" Target="../media/image32.png"/><Relationship Id="rId15" Type="http://schemas.openxmlformats.org/officeDocument/2006/relationships/image" Target="../media/image31.png"/><Relationship Id="rId14" Type="http://schemas.openxmlformats.org/officeDocument/2006/relationships/image" Target="../media/image30.png"/><Relationship Id="rId13" Type="http://schemas.openxmlformats.org/officeDocument/2006/relationships/image" Target="../media/image29.png"/><Relationship Id="rId12" Type="http://schemas.openxmlformats.org/officeDocument/2006/relationships/image" Target="../media/image28.png"/><Relationship Id="rId11" Type="http://schemas.openxmlformats.org/officeDocument/2006/relationships/image" Target="../media/image27.png"/><Relationship Id="rId10" Type="http://schemas.openxmlformats.org/officeDocument/2006/relationships/image" Target="../media/image26.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642938" y="1020763"/>
            <a:ext cx="11549062" cy="4402137"/>
          </a:xfrm>
          <a:prstGeom prst="rect">
            <a:avLst/>
          </a:prstGeom>
        </p:spPr>
        <p:txBody>
          <a:bodyPr/>
          <a:lstStyle/>
          <a:p>
            <a:pPr algn="l">
              <a:lnSpc>
                <a:spcPct val="120000"/>
              </a:lnSpc>
              <a:spcBef>
                <a:spcPts val="600"/>
              </a:spcBef>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免责声明：</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辉瑞公司对资料内容已经进行审查确保符合辉瑞内部相关政策的标准及要求，但并不负责确认参考资料是否正确引用。</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spcBef>
                <a:spcPts val="600"/>
              </a:spcBef>
            </a:pP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spcBef>
                <a:spcPts val="600"/>
              </a:spcBef>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声明：本材料由我本人自行准备，仅用于本次会议供学术交流和讨论使用。材料中涉及的信息/数据/照片由我在日常诊疗活动/科研活动中自行收集/总结。 </a:t>
            </a:r>
            <a:endPar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spcBef>
                <a:spcPts val="600"/>
              </a:spcBef>
            </a:pP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spcBef>
                <a:spcPts val="600"/>
              </a:spcBef>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我确认 </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spcBef>
                <a:spcPts val="600"/>
              </a:spcBef>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（1）该等信息/数据/图片真实、准确； </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spcBef>
                <a:spcPts val="600"/>
              </a:spcBef>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（2）对该等信息/数据/图片的援引和使用全面、客观、不误导； </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spcBef>
                <a:spcPts val="600"/>
              </a:spcBef>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（3）该等信息/数据/图片的使用和披露符合相关法律法规要求。我对材料的合法合规性自行承担责任。</a:t>
            </a:r>
            <a:endPar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spcBef>
                <a:spcPts val="600"/>
              </a:spcBef>
            </a:pP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Picture 4"/>
          <p:cNvPicPr>
            <a:picLocks noChangeAspect="1"/>
          </p:cNvPicPr>
          <p:nvPr/>
        </p:nvPicPr>
        <p:blipFill>
          <a:blip r:embed="rId1"/>
          <a:stretch>
            <a:fillRect/>
          </a:stretch>
        </p:blipFill>
        <p:spPr>
          <a:xfrm>
            <a:off x="10985990" y="200973"/>
            <a:ext cx="1002109" cy="4096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330199" y="1785781"/>
            <a:ext cx="11531600" cy="4235607"/>
          </a:xfrm>
          <a:prstGeom prst="roundRect">
            <a:avLst>
              <a:gd name="adj" fmla="val 1499"/>
            </a:avLst>
          </a:prstGeom>
          <a:solidFill>
            <a:schemeClr val="bg1"/>
          </a:solidFill>
          <a:ln>
            <a:noFill/>
          </a:ln>
          <a:effectLst>
            <a:outerShdw blurRad="50800" algn="tl"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330200" y="1227253"/>
            <a:ext cx="11374120" cy="523220"/>
          </a:xfrm>
          <a:prstGeom prst="rect">
            <a:avLst/>
          </a:prstGeom>
          <a:noFill/>
        </p:spPr>
        <p:txBody>
          <a:bodyPr wrap="square">
            <a:spAutoFit/>
          </a:bodyPr>
          <a:lstStyle/>
          <a:p>
            <a:pPr marL="285750" indent="-285750">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cs typeface="+mn-ea"/>
                <a:sym typeface="+mn-lt"/>
              </a:rPr>
              <a:t>一项荟萃分析纳入的研究中，</a:t>
            </a:r>
            <a:r>
              <a:rPr lang="en-US" altLang="zh-CN" sz="1400" b="1" dirty="0">
                <a:latin typeface="微软雅黑" panose="020B0503020204020204" pitchFamily="34" charset="-122"/>
                <a:ea typeface="微软雅黑" panose="020B0503020204020204" pitchFamily="34" charset="-122"/>
                <a:cs typeface="+mn-ea"/>
                <a:sym typeface="+mn-lt"/>
              </a:rPr>
              <a:t>17</a:t>
            </a:r>
            <a:r>
              <a:rPr lang="zh-CN" altLang="en-US" sz="1400" b="1" dirty="0">
                <a:latin typeface="微软雅黑" panose="020B0503020204020204" pitchFamily="34" charset="-122"/>
                <a:ea typeface="微软雅黑" panose="020B0503020204020204" pitchFamily="34" charset="-122"/>
                <a:cs typeface="+mn-ea"/>
                <a:sym typeface="+mn-lt"/>
              </a:rPr>
              <a:t>项来自中国</a:t>
            </a:r>
            <a:r>
              <a:rPr lang="en-US" altLang="zh-CN" sz="1400" b="1" dirty="0">
                <a:latin typeface="微软雅黑" panose="020B0503020204020204" pitchFamily="34" charset="-122"/>
                <a:ea typeface="微软雅黑" panose="020B0503020204020204" pitchFamily="34" charset="-122"/>
                <a:cs typeface="+mn-ea"/>
                <a:sym typeface="+mn-lt"/>
              </a:rPr>
              <a:t>11</a:t>
            </a:r>
            <a:r>
              <a:rPr lang="zh-CN" altLang="en-US" sz="1400" b="1" dirty="0">
                <a:latin typeface="微软雅黑" panose="020B0503020204020204" pitchFamily="34" charset="-122"/>
                <a:ea typeface="微软雅黑" panose="020B0503020204020204" pitchFamily="34" charset="-122"/>
                <a:cs typeface="+mn-ea"/>
                <a:sym typeface="+mn-lt"/>
              </a:rPr>
              <a:t>个省份，</a:t>
            </a:r>
            <a:r>
              <a:rPr lang="en-US" altLang="zh-CN" sz="1400" b="1" dirty="0">
                <a:latin typeface="微软雅黑" panose="020B0503020204020204" pitchFamily="34" charset="-122"/>
                <a:ea typeface="微软雅黑" panose="020B0503020204020204" pitchFamily="34" charset="-122"/>
                <a:cs typeface="+mn-ea"/>
                <a:sym typeface="+mn-lt"/>
              </a:rPr>
              <a:t>OXA-23</a:t>
            </a:r>
            <a:r>
              <a:rPr lang="zh-CN" altLang="en-US" sz="1400" b="1" dirty="0">
                <a:latin typeface="微软雅黑" panose="020B0503020204020204" pitchFamily="34" charset="-122"/>
                <a:ea typeface="微软雅黑" panose="020B0503020204020204" pitchFamily="34" charset="-122"/>
                <a:cs typeface="+mn-ea"/>
                <a:sym typeface="+mn-lt"/>
              </a:rPr>
              <a:t>、</a:t>
            </a:r>
            <a:r>
              <a:rPr lang="en-US" altLang="zh-CN" sz="1400" b="1" dirty="0">
                <a:latin typeface="微软雅黑" panose="020B0503020204020204" pitchFamily="34" charset="-122"/>
                <a:ea typeface="微软雅黑" panose="020B0503020204020204" pitchFamily="34" charset="-122"/>
                <a:cs typeface="+mn-ea"/>
                <a:sym typeface="+mn-lt"/>
              </a:rPr>
              <a:t>OXA-24</a:t>
            </a:r>
            <a:r>
              <a:rPr lang="zh-CN" altLang="en-US" sz="1400" b="1" dirty="0">
                <a:latin typeface="微软雅黑" panose="020B0503020204020204" pitchFamily="34" charset="-122"/>
                <a:ea typeface="微软雅黑" panose="020B0503020204020204" pitchFamily="34" charset="-122"/>
                <a:cs typeface="+mn-ea"/>
                <a:sym typeface="+mn-lt"/>
              </a:rPr>
              <a:t>和</a:t>
            </a:r>
            <a:r>
              <a:rPr lang="en-US" altLang="zh-CN" sz="1400" b="1" dirty="0">
                <a:latin typeface="微软雅黑" panose="020B0503020204020204" pitchFamily="34" charset="-122"/>
                <a:ea typeface="微软雅黑" panose="020B0503020204020204" pitchFamily="34" charset="-122"/>
                <a:cs typeface="+mn-ea"/>
                <a:sym typeface="+mn-lt"/>
              </a:rPr>
              <a:t>OXA-72</a:t>
            </a:r>
            <a:r>
              <a:rPr lang="zh-CN" altLang="en-US" sz="1400" b="1" dirty="0">
                <a:latin typeface="微软雅黑" panose="020B0503020204020204" pitchFamily="34" charset="-122"/>
                <a:ea typeface="微软雅黑" panose="020B0503020204020204" pitchFamily="34" charset="-122"/>
                <a:cs typeface="+mn-ea"/>
                <a:sym typeface="+mn-lt"/>
              </a:rPr>
              <a:t>最常见，检出率分别为</a:t>
            </a:r>
            <a:r>
              <a:rPr lang="en-US" altLang="zh-CN" sz="1400" b="1" dirty="0">
                <a:latin typeface="微软雅黑" panose="020B0503020204020204" pitchFamily="34" charset="-122"/>
                <a:ea typeface="微软雅黑" panose="020B0503020204020204" pitchFamily="34" charset="-122"/>
                <a:cs typeface="+mn-ea"/>
                <a:sym typeface="+mn-lt"/>
              </a:rPr>
              <a:t>0.91(0.84-0.96)</a:t>
            </a:r>
            <a:r>
              <a:rPr lang="zh-CN" altLang="en-US" sz="1400" b="1" dirty="0">
                <a:latin typeface="微软雅黑" panose="020B0503020204020204" pitchFamily="34" charset="-122"/>
                <a:ea typeface="微软雅黑" panose="020B0503020204020204" pitchFamily="34" charset="-122"/>
                <a:cs typeface="+mn-ea"/>
                <a:sym typeface="+mn-lt"/>
              </a:rPr>
              <a:t>、</a:t>
            </a:r>
            <a:r>
              <a:rPr lang="en-US" altLang="zh-CN" sz="1400" b="1" dirty="0">
                <a:latin typeface="微软雅黑" panose="020B0503020204020204" pitchFamily="34" charset="-122"/>
                <a:ea typeface="微软雅黑" panose="020B0503020204020204" pitchFamily="34" charset="-122"/>
                <a:cs typeface="+mn-ea"/>
                <a:sym typeface="+mn-lt"/>
              </a:rPr>
              <a:t>0.03(0.01 - 0.08)</a:t>
            </a:r>
            <a:r>
              <a:rPr lang="zh-CN" altLang="en-US" sz="1400" b="1" dirty="0">
                <a:latin typeface="微软雅黑" panose="020B0503020204020204" pitchFamily="34" charset="-122"/>
                <a:ea typeface="微软雅黑" panose="020B0503020204020204" pitchFamily="34" charset="-122"/>
                <a:cs typeface="+mn-ea"/>
                <a:sym typeface="+mn-lt"/>
              </a:rPr>
              <a:t>和</a:t>
            </a:r>
            <a:r>
              <a:rPr lang="en-US" altLang="zh-CN" sz="1400" b="1" dirty="0">
                <a:latin typeface="微软雅黑" panose="020B0503020204020204" pitchFamily="34" charset="-122"/>
                <a:ea typeface="微软雅黑" panose="020B0503020204020204" pitchFamily="34" charset="-122"/>
                <a:cs typeface="+mn-ea"/>
                <a:sym typeface="+mn-lt"/>
              </a:rPr>
              <a:t>0.02(0.00-0.05)</a:t>
            </a:r>
            <a:r>
              <a:rPr lang="zh-CN" altLang="en-US" sz="1400" b="1" dirty="0">
                <a:latin typeface="微软雅黑" panose="020B0503020204020204" pitchFamily="34" charset="-122"/>
                <a:ea typeface="微软雅黑" panose="020B0503020204020204" pitchFamily="34" charset="-122"/>
                <a:cs typeface="+mn-ea"/>
                <a:sym typeface="+mn-lt"/>
              </a:rPr>
              <a:t>。</a:t>
            </a:r>
            <a:endParaRPr lang="zh-CN" altLang="en-US" sz="1400" b="1" dirty="0">
              <a:latin typeface="微软雅黑" panose="020B0503020204020204" pitchFamily="34" charset="-122"/>
              <a:ea typeface="微软雅黑" panose="020B0503020204020204" pitchFamily="34" charset="-122"/>
              <a:cs typeface="+mn-ea"/>
              <a:sym typeface="+mn-lt"/>
            </a:endParaRPr>
          </a:p>
        </p:txBody>
      </p:sp>
      <p:grpSp>
        <p:nvGrpSpPr>
          <p:cNvPr id="25" name="组合 24"/>
          <p:cNvGrpSpPr/>
          <p:nvPr/>
        </p:nvGrpSpPr>
        <p:grpSpPr>
          <a:xfrm>
            <a:off x="473726" y="1950180"/>
            <a:ext cx="6377612" cy="3844671"/>
            <a:chOff x="760718" y="1950180"/>
            <a:chExt cx="5863759" cy="3844671"/>
          </a:xfrm>
        </p:grpSpPr>
        <p:grpSp>
          <p:nvGrpSpPr>
            <p:cNvPr id="26" name="组合 25"/>
            <p:cNvGrpSpPr/>
            <p:nvPr/>
          </p:nvGrpSpPr>
          <p:grpSpPr>
            <a:xfrm>
              <a:off x="760718" y="1950180"/>
              <a:ext cx="5863759" cy="429648"/>
              <a:chOff x="444355" y="1872825"/>
              <a:chExt cx="4926585" cy="426813"/>
            </a:xfrm>
          </p:grpSpPr>
          <p:sp>
            <p:nvSpPr>
              <p:cNvPr id="28" name="TextBox 23"/>
              <p:cNvSpPr txBox="1"/>
              <p:nvPr/>
            </p:nvSpPr>
            <p:spPr>
              <a:xfrm>
                <a:off x="1462935" y="1872825"/>
                <a:ext cx="2889425" cy="343964"/>
              </a:xfrm>
              <a:prstGeom prst="rect">
                <a:avLst/>
              </a:prstGeom>
              <a:noFill/>
              <a:ln>
                <a:noFill/>
              </a:ln>
            </p:spPr>
            <p:txBody>
              <a:bodyPr wrap="none" lIns="68580" tIns="34290" rIns="68580" bIns="34290" anchor="ctr">
                <a:spAutoFit/>
              </a:bodyP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r>
                  <a:rPr lang="zh-CN" altLang="en-US" sz="1800" b="1" dirty="0">
                    <a:solidFill>
                      <a:schemeClr val="tx1"/>
                    </a:solidFill>
                    <a:effectLst>
                      <a:reflection blurRad="101600" stA="10000" endPos="53000" dist="50800" dir="5400000" sy="-100000" algn="bl" rotWithShape="0"/>
                    </a:effectLst>
                    <a:cs typeface="+mn-ea"/>
                    <a:sym typeface="+mn-lt"/>
                  </a:rPr>
                  <a:t>中国碳青霉烯酶基因型的</a:t>
                </a:r>
                <a:r>
                  <a:rPr lang="en-US" altLang="zh-CN" sz="1800" b="1" dirty="0">
                    <a:solidFill>
                      <a:schemeClr val="tx1"/>
                    </a:solidFill>
                    <a:effectLst>
                      <a:reflection blurRad="101600" stA="10000" endPos="53000" dist="50800" dir="5400000" sy="-100000" algn="bl" rotWithShape="0"/>
                    </a:effectLst>
                    <a:cs typeface="+mn-ea"/>
                    <a:sym typeface="+mn-lt"/>
                  </a:rPr>
                  <a:t>Meta</a:t>
                </a:r>
                <a:r>
                  <a:rPr lang="zh-CN" altLang="en-US" sz="1800" b="1" dirty="0">
                    <a:solidFill>
                      <a:schemeClr val="tx1"/>
                    </a:solidFill>
                    <a:effectLst>
                      <a:reflection blurRad="101600" stA="10000" endPos="53000" dist="50800" dir="5400000" sy="-100000" algn="bl" rotWithShape="0"/>
                    </a:effectLst>
                    <a:cs typeface="+mn-ea"/>
                    <a:sym typeface="+mn-lt"/>
                  </a:rPr>
                  <a:t>分析</a:t>
                </a:r>
                <a:endParaRPr lang="zh-CN" altLang="en-US" sz="1800" b="1" dirty="0">
                  <a:solidFill>
                    <a:schemeClr val="tx1"/>
                  </a:solidFill>
                  <a:effectLst>
                    <a:reflection blurRad="101600" stA="10000" endPos="53000" dist="50800" dir="5400000" sy="-100000" algn="bl" rotWithShape="0"/>
                  </a:effectLst>
                  <a:cs typeface="+mn-ea"/>
                  <a:sym typeface="+mn-lt"/>
                </a:endParaRPr>
              </a:p>
            </p:txBody>
          </p:sp>
          <p:grpSp>
            <p:nvGrpSpPr>
              <p:cNvPr id="29" name="组合 28"/>
              <p:cNvGrpSpPr/>
              <p:nvPr/>
            </p:nvGrpSpPr>
            <p:grpSpPr>
              <a:xfrm>
                <a:off x="444355" y="2091655"/>
                <a:ext cx="4926585" cy="207983"/>
                <a:chOff x="5367295" y="1742573"/>
                <a:chExt cx="1457409" cy="176572"/>
              </a:xfrm>
            </p:grpSpPr>
            <p:sp>
              <p:nvSpPr>
                <p:cNvPr id="30" name="椭圆 29"/>
                <p:cNvSpPr/>
                <p:nvPr/>
              </p:nvSpPr>
              <p:spPr>
                <a:xfrm>
                  <a:off x="5367295" y="1789555"/>
                  <a:ext cx="1457409" cy="129590"/>
                </a:xfrm>
                <a:prstGeom prst="ellipse">
                  <a:avLst/>
                </a:prstGeom>
                <a:noFill/>
                <a:ln w="9525" cap="flat" cmpd="sng" algn="ctr">
                  <a:gradFill flip="none" rotWithShape="1">
                    <a:gsLst>
                      <a:gs pos="0">
                        <a:schemeClr val="accent1"/>
                      </a:gs>
                      <a:gs pos="100000">
                        <a:schemeClr val="accent1">
                          <a:alpha val="0"/>
                        </a:schemeClr>
                      </a:gs>
                    </a:gsLst>
                    <a:lin ang="162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1" name="椭圆 30"/>
                <p:cNvSpPr/>
                <p:nvPr/>
              </p:nvSpPr>
              <p:spPr>
                <a:xfrm>
                  <a:off x="5445897" y="1742573"/>
                  <a:ext cx="1300205" cy="115612"/>
                </a:xfrm>
                <a:prstGeom prst="ellipse">
                  <a:avLst/>
                </a:prstGeom>
                <a:noFill/>
                <a:ln w="9525" cap="flat" cmpd="sng" algn="ctr">
                  <a:gradFill flip="none" rotWithShape="1">
                    <a:gsLst>
                      <a:gs pos="0">
                        <a:schemeClr val="accent1"/>
                      </a:gs>
                      <a:gs pos="100000">
                        <a:schemeClr val="accent1">
                          <a:alpha val="0"/>
                        </a:schemeClr>
                      </a:gs>
                    </a:gsLst>
                    <a:lin ang="162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7" name="矩形 26"/>
            <p:cNvSpPr/>
            <p:nvPr/>
          </p:nvSpPr>
          <p:spPr>
            <a:xfrm>
              <a:off x="760718" y="2226171"/>
              <a:ext cx="5863759" cy="3568680"/>
            </a:xfrm>
            <a:prstGeom prst="rect">
              <a:avLst/>
            </a:prstGeom>
            <a:gradFill>
              <a:gsLst>
                <a:gs pos="0">
                  <a:schemeClr val="accent1">
                    <a:alpha val="0"/>
                  </a:schemeClr>
                </a:gs>
                <a:gs pos="61000">
                  <a:schemeClr val="accent1">
                    <a:alpha val="10000"/>
                  </a:schemeClr>
                </a:gs>
                <a:gs pos="100000">
                  <a:schemeClr val="accent1">
                    <a:alpha val="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3" name="文本占位符 2"/>
          <p:cNvSpPr>
            <a:spLocks noGrp="1"/>
          </p:cNvSpPr>
          <p:nvPr>
            <p:ph type="body" sz="quarter" idx="4294967295"/>
          </p:nvPr>
        </p:nvSpPr>
        <p:spPr>
          <a:xfrm>
            <a:off x="624351" y="6426637"/>
            <a:ext cx="8445500" cy="83100"/>
          </a:xfrm>
        </p:spPr>
        <p:txBody>
          <a:bodyPr vert="horz" lIns="0" tIns="0" rIns="0" bIns="0" rtlCol="0" anchor="t" anchorCtr="0">
            <a:spAutoFit/>
          </a:bodyPr>
          <a:lstStyle/>
          <a:p>
            <a:pPr>
              <a:spcBef>
                <a:spcPts val="0"/>
              </a:spcBef>
              <a:buFont typeface="+mj-lt"/>
              <a:buAutoNum type="arabicPeriod"/>
            </a:pPr>
            <a:r>
              <a:rPr lang="zh-CN" altLang="en-US" sz="600" dirty="0">
                <a:latin typeface="微软雅黑" panose="020B0503020204020204" pitchFamily="34" charset="-122"/>
                <a:ea typeface="微软雅黑" panose="020B0503020204020204" pitchFamily="34" charset="-122"/>
                <a:cs typeface="+mn-ea"/>
                <a:sym typeface="+mn-lt"/>
              </a:rPr>
              <a:t>Yu HY, et al. MEDICC Rev . 2022 Jan 31;24(1):59-69</a:t>
            </a:r>
            <a:endParaRPr lang="zh-CN" altLang="en-US" sz="600" dirty="0">
              <a:latin typeface="微软雅黑" panose="020B0503020204020204" pitchFamily="34" charset="-122"/>
              <a:ea typeface="微软雅黑" panose="020B0503020204020204" pitchFamily="34" charset="-122"/>
              <a:cs typeface="+mn-ea"/>
              <a:sym typeface="+mn-lt"/>
            </a:endParaRPr>
          </a:p>
        </p:txBody>
      </p:sp>
      <p:sp>
        <p:nvSpPr>
          <p:cNvPr id="7" name="文本占位符 6"/>
          <p:cNvSpPr>
            <a:spLocks noGrp="1"/>
          </p:cNvSpPr>
          <p:nvPr>
            <p:ph type="body" sz="quarter" idx="4294967295"/>
          </p:nvPr>
        </p:nvSpPr>
        <p:spPr>
          <a:xfrm>
            <a:off x="473726" y="383840"/>
            <a:ext cx="11420475" cy="332399"/>
          </a:xfrm>
        </p:spPr>
        <p:txBody>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中国鲍曼不动杆菌分离株产生的碳青霉烯酶基因型以</a:t>
            </a:r>
            <a:r>
              <a:rPr lang="en-US" altLang="zh-CN" sz="2400" b="1" dirty="0">
                <a:solidFill>
                  <a:schemeClr val="bg1"/>
                </a:solidFill>
                <a:latin typeface="微软雅黑" panose="020B0503020204020204" pitchFamily="34" charset="-122"/>
                <a:ea typeface="微软雅黑" panose="020B0503020204020204" pitchFamily="34" charset="-122"/>
                <a:cs typeface="+mn-ea"/>
                <a:sym typeface="+mn-lt"/>
              </a:rPr>
              <a:t>D</a:t>
            </a: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类的</a:t>
            </a:r>
            <a:r>
              <a:rPr lang="en-US" altLang="zh-CN" sz="2400" b="1" dirty="0">
                <a:solidFill>
                  <a:schemeClr val="bg1"/>
                </a:solidFill>
                <a:latin typeface="微软雅黑" panose="020B0503020204020204" pitchFamily="34" charset="-122"/>
                <a:ea typeface="微软雅黑" panose="020B0503020204020204" pitchFamily="34" charset="-122"/>
                <a:cs typeface="+mn-ea"/>
                <a:sym typeface="+mn-lt"/>
              </a:rPr>
              <a:t>OXA-23</a:t>
            </a: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为主</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mn-lt"/>
            </a:endParaRPr>
          </a:p>
        </p:txBody>
      </p:sp>
      <p:graphicFrame>
        <p:nvGraphicFramePr>
          <p:cNvPr id="4" name="表格 3"/>
          <p:cNvGraphicFramePr>
            <a:graphicFrameLocks noGrp="1"/>
          </p:cNvGraphicFramePr>
          <p:nvPr/>
        </p:nvGraphicFramePr>
        <p:xfrm>
          <a:off x="643561" y="2506154"/>
          <a:ext cx="6037942" cy="3083117"/>
        </p:xfrm>
        <a:graphic>
          <a:graphicData uri="http://schemas.openxmlformats.org/drawingml/2006/table">
            <a:tbl>
              <a:tblPr firstRow="1" bandRow="1">
                <a:tableStyleId>{5C22544A-7EE6-4342-B048-85BDC9FD1C3A}</a:tableStyleId>
              </a:tblPr>
              <a:tblGrid>
                <a:gridCol w="906257"/>
                <a:gridCol w="868644"/>
                <a:gridCol w="846745"/>
                <a:gridCol w="1252632"/>
                <a:gridCol w="2163664"/>
              </a:tblGrid>
              <a:tr h="509261">
                <a:tc>
                  <a:txBody>
                    <a:bodyPr/>
                    <a:lstStyle/>
                    <a:p>
                      <a:pPr algn="ct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a:r>
                        <a:rPr lang="zh-CN" altLang="en-US" sz="1200" dirty="0">
                          <a:latin typeface="微软雅黑" panose="020B0503020204020204" pitchFamily="34" charset="-122"/>
                          <a:ea typeface="微软雅黑" panose="020B0503020204020204" pitchFamily="34" charset="-122"/>
                          <a:cs typeface="+mn-ea"/>
                          <a:sym typeface="+mn-lt"/>
                        </a:rPr>
                        <a:t>亚组</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a:r>
                        <a:rPr lang="zh-CN" altLang="en-US" sz="1200" dirty="0">
                          <a:latin typeface="微软雅黑" panose="020B0503020204020204" pitchFamily="34" charset="-122"/>
                          <a:ea typeface="微软雅黑" panose="020B0503020204020204" pitchFamily="34" charset="-122"/>
                          <a:cs typeface="+mn-ea"/>
                          <a:sym typeface="+mn-lt"/>
                        </a:rPr>
                        <a:t>研究数</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n/N</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c>
                  <a:txBody>
                    <a:bodyPr/>
                    <a:lstStyle/>
                    <a:p>
                      <a:pPr algn="ctr"/>
                      <a:r>
                        <a:rPr lang="zh-CN" altLang="en-US" sz="1200" dirty="0">
                          <a:latin typeface="微软雅黑" panose="020B0503020204020204" pitchFamily="34" charset="-122"/>
                          <a:ea typeface="微软雅黑" panose="020B0503020204020204" pitchFamily="34" charset="-122"/>
                          <a:cs typeface="+mn-ea"/>
                          <a:sym typeface="+mn-lt"/>
                        </a:rPr>
                        <a:t>检出率</a:t>
                      </a:r>
                      <a:r>
                        <a:rPr lang="en-US" altLang="zh-CN" sz="1200" dirty="0">
                          <a:latin typeface="微软雅黑" panose="020B0503020204020204" pitchFamily="34" charset="-122"/>
                          <a:ea typeface="微软雅黑" panose="020B0503020204020204" pitchFamily="34" charset="-122"/>
                          <a:cs typeface="+mn-ea"/>
                          <a:sym typeface="+mn-lt"/>
                        </a:rPr>
                        <a:t>(95% CI)</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tcPr>
                </a:tc>
              </a:tr>
              <a:tr h="321732">
                <a:tc rowSpan="4">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D</a:t>
                      </a:r>
                      <a:r>
                        <a:rPr lang="zh-CN" altLang="en-US" sz="1200" dirty="0">
                          <a:latin typeface="微软雅黑" panose="020B0503020204020204" pitchFamily="34" charset="-122"/>
                          <a:ea typeface="微软雅黑" panose="020B0503020204020204" pitchFamily="34" charset="-122"/>
                          <a:cs typeface="+mn-ea"/>
                          <a:sym typeface="+mn-lt"/>
                        </a:rPr>
                        <a:t>类</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OXA-23</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17</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1290/1499</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0.91 (0.84-0.96)</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r>
              <a:tr h="321732">
                <a:tc vMerge="1">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OXA-24</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17</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51/1499</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0.03 (0.01-0.08)</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r>
              <a:tr h="321732">
                <a:tc vMerge="1">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OXA-58</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17</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5/1499</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r>
              <a:tr h="321732">
                <a:tc vMerge="1">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OXA-72</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17</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45/1499</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0.02 (0.00-0.05)</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r>
              <a:tr h="321732">
                <a:tc rowSpan="4">
                  <a:txBody>
                    <a:bodyPr/>
                    <a:lstStyle/>
                    <a:p>
                      <a:pPr algn="ctr"/>
                      <a:r>
                        <a:rPr lang="zh-CN" altLang="en-US" sz="1200" dirty="0">
                          <a:latin typeface="微软雅黑" panose="020B0503020204020204" pitchFamily="34" charset="-122"/>
                          <a:ea typeface="微软雅黑" panose="020B0503020204020204" pitchFamily="34" charset="-122"/>
                          <a:cs typeface="+mn-ea"/>
                          <a:sym typeface="+mn-lt"/>
                        </a:rPr>
                        <a:t>金属酶</a:t>
                      </a:r>
                      <a:endParaRPr lang="en-US" altLang="zh-CN" sz="1200" dirty="0">
                        <a:latin typeface="微软雅黑" panose="020B0503020204020204" pitchFamily="34" charset="-122"/>
                        <a:ea typeface="微软雅黑" panose="020B0503020204020204" pitchFamily="34" charset="-122"/>
                        <a:cs typeface="+mn-ea"/>
                        <a:sym typeface="+mn-lt"/>
                      </a:endParaRPr>
                    </a:p>
                    <a:p>
                      <a:pPr algn="ctr"/>
                      <a:r>
                        <a:rPr lang="zh-CN" altLang="en-US" sz="1200" dirty="0">
                          <a:latin typeface="微软雅黑" panose="020B0503020204020204" pitchFamily="34" charset="-122"/>
                          <a:ea typeface="微软雅黑" panose="020B0503020204020204" pitchFamily="34" charset="-122"/>
                          <a:cs typeface="+mn-ea"/>
                          <a:sym typeface="+mn-lt"/>
                        </a:rPr>
                        <a:t>（</a:t>
                      </a:r>
                      <a:r>
                        <a:rPr lang="en-US" altLang="zh-CN" sz="1200" dirty="0">
                          <a:latin typeface="微软雅黑" panose="020B0503020204020204" pitchFamily="34" charset="-122"/>
                          <a:ea typeface="微软雅黑" panose="020B0503020204020204" pitchFamily="34" charset="-122"/>
                          <a:cs typeface="+mn-ea"/>
                          <a:sym typeface="+mn-lt"/>
                        </a:rPr>
                        <a:t>B</a:t>
                      </a:r>
                      <a:r>
                        <a:rPr lang="zh-CN" altLang="en-US" sz="1200" dirty="0">
                          <a:latin typeface="微软雅黑" panose="020B0503020204020204" pitchFamily="34" charset="-122"/>
                          <a:ea typeface="微软雅黑" panose="020B0503020204020204" pitchFamily="34" charset="-122"/>
                          <a:cs typeface="+mn-ea"/>
                          <a:sym typeface="+mn-lt"/>
                        </a:rPr>
                        <a:t>类）</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NDM</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14</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21/1005</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0.02 (0.00-0.04)</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r>
              <a:tr h="321732">
                <a:tc vMerge="1">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VIM</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14</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120/1005</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0.07 (0.00-0.21)</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r>
              <a:tr h="321732">
                <a:tc vMerge="1">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IMP</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14</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26/1005</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0.02 (0.00-0.06)</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r>
              <a:tr h="321732">
                <a:tc vMerge="1">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SIM</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14</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14/1005</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a:r>
                        <a:rPr lang="en-US" altLang="zh-CN" sz="1200" dirty="0">
                          <a:latin typeface="微软雅黑" panose="020B0503020204020204" pitchFamily="34" charset="-122"/>
                          <a:ea typeface="微软雅黑" panose="020B0503020204020204" pitchFamily="34" charset="-122"/>
                          <a:cs typeface="+mn-ea"/>
                          <a:sym typeface="+mn-lt"/>
                        </a:rPr>
                        <a:t>0.01 (0.00-0.03)</a:t>
                      </a:r>
                      <a:endParaRPr lang="zh-CN" altLang="en-US" sz="1200" dirty="0">
                        <a:latin typeface="微软雅黑" panose="020B0503020204020204" pitchFamily="34" charset="-122"/>
                        <a:ea typeface="微软雅黑" panose="020B0503020204020204" pitchFamily="34" charset="-122"/>
                        <a:cs typeface="+mn-ea"/>
                        <a:sym typeface="+mn-lt"/>
                      </a:endParaRPr>
                    </a:p>
                  </a:txBody>
                  <a:tcPr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r>
            </a:tbl>
          </a:graphicData>
        </a:graphic>
      </p:graphicFrame>
      <p:sp>
        <p:nvSpPr>
          <p:cNvPr id="19" name="文本框 18"/>
          <p:cNvSpPr txBox="1"/>
          <p:nvPr/>
        </p:nvSpPr>
        <p:spPr>
          <a:xfrm>
            <a:off x="624351" y="5620678"/>
            <a:ext cx="2618024" cy="230832"/>
          </a:xfrm>
          <a:prstGeom prst="rect">
            <a:avLst/>
          </a:prstGeom>
          <a:noFill/>
        </p:spPr>
        <p:txBody>
          <a:bodyPr wrap="none" rtlCol="0">
            <a:spAutoFit/>
          </a:bodyPr>
          <a:lstStyle/>
          <a:p>
            <a:r>
              <a:rPr lang="en-US" altLang="zh-CN" sz="900" dirty="0">
                <a:latin typeface="微软雅黑" panose="020B0503020204020204" pitchFamily="34" charset="-122"/>
                <a:ea typeface="微软雅黑" panose="020B0503020204020204" pitchFamily="34" charset="-122"/>
                <a:cs typeface="+mn-ea"/>
                <a:sym typeface="+mn-lt"/>
              </a:rPr>
              <a:t>N</a:t>
            </a:r>
            <a:r>
              <a:rPr lang="zh-CN" altLang="en-US" sz="900" dirty="0">
                <a:latin typeface="微软雅黑" panose="020B0503020204020204" pitchFamily="34" charset="-122"/>
                <a:ea typeface="微软雅黑" panose="020B0503020204020204" pitchFamily="34" charset="-122"/>
                <a:cs typeface="+mn-ea"/>
                <a:sym typeface="+mn-lt"/>
              </a:rPr>
              <a:t>：</a:t>
            </a:r>
            <a:r>
              <a:rPr lang="en-US" altLang="zh-CN" sz="900" dirty="0">
                <a:latin typeface="微软雅黑" panose="020B0503020204020204" pitchFamily="34" charset="-122"/>
                <a:ea typeface="微软雅黑" panose="020B0503020204020204" pitchFamily="34" charset="-122"/>
                <a:cs typeface="+mn-ea"/>
                <a:sym typeface="+mn-lt"/>
              </a:rPr>
              <a:t>CRAB</a:t>
            </a:r>
            <a:r>
              <a:rPr lang="zh-CN" altLang="en-US" sz="900" dirty="0">
                <a:latin typeface="微软雅黑" panose="020B0503020204020204" pitchFamily="34" charset="-122"/>
                <a:ea typeface="微软雅黑" panose="020B0503020204020204" pitchFamily="34" charset="-122"/>
                <a:cs typeface="+mn-ea"/>
                <a:sym typeface="+mn-lt"/>
              </a:rPr>
              <a:t>分离菌总数；</a:t>
            </a:r>
            <a:r>
              <a:rPr lang="en-US" altLang="zh-CN" sz="900" dirty="0">
                <a:latin typeface="微软雅黑" panose="020B0503020204020204" pitchFamily="34" charset="-122"/>
                <a:ea typeface="微软雅黑" panose="020B0503020204020204" pitchFamily="34" charset="-122"/>
                <a:cs typeface="+mn-ea"/>
                <a:sym typeface="+mn-lt"/>
              </a:rPr>
              <a:t>n</a:t>
            </a:r>
            <a:r>
              <a:rPr lang="zh-CN" altLang="en-US" sz="900" dirty="0">
                <a:latin typeface="微软雅黑" panose="020B0503020204020204" pitchFamily="34" charset="-122"/>
                <a:ea typeface="微软雅黑" panose="020B0503020204020204" pitchFamily="34" charset="-122"/>
                <a:cs typeface="+mn-ea"/>
                <a:sym typeface="+mn-lt"/>
              </a:rPr>
              <a:t>：该基因型分离菌数量</a:t>
            </a:r>
            <a:endParaRPr lang="zh-CN" altLang="en-US" sz="900" dirty="0">
              <a:latin typeface="微软雅黑" panose="020B0503020204020204" pitchFamily="34" charset="-122"/>
              <a:ea typeface="微软雅黑" panose="020B0503020204020204" pitchFamily="34" charset="-122"/>
              <a:cs typeface="+mn-ea"/>
              <a:sym typeface="+mn-lt"/>
            </a:endParaRPr>
          </a:p>
        </p:txBody>
      </p:sp>
      <p:grpSp>
        <p:nvGrpSpPr>
          <p:cNvPr id="50" name="组合 49"/>
          <p:cNvGrpSpPr/>
          <p:nvPr/>
        </p:nvGrpSpPr>
        <p:grpSpPr>
          <a:xfrm>
            <a:off x="6972300" y="2191030"/>
            <a:ext cx="4732020" cy="3424910"/>
            <a:chOff x="6972300" y="2191030"/>
            <a:chExt cx="4732020" cy="3424910"/>
          </a:xfrm>
        </p:grpSpPr>
        <p:grpSp>
          <p:nvGrpSpPr>
            <p:cNvPr id="18" name="组合 17"/>
            <p:cNvGrpSpPr/>
            <p:nvPr/>
          </p:nvGrpSpPr>
          <p:grpSpPr>
            <a:xfrm>
              <a:off x="6990206" y="2251710"/>
              <a:ext cx="4714114" cy="3320960"/>
              <a:chOff x="6507974" y="2267963"/>
              <a:chExt cx="4261626" cy="3002195"/>
            </a:xfrm>
          </p:grpSpPr>
          <p:pic>
            <p:nvPicPr>
              <p:cNvPr id="14" name="图片 13"/>
              <p:cNvPicPr>
                <a:picLocks noChangeAspect="1"/>
              </p:cNvPicPr>
              <p:nvPr/>
            </p:nvPicPr>
            <p:blipFill rotWithShape="1">
              <a:blip r:embed="rId1">
                <a:extLst>
                  <a:ext uri="{BEBA8EAE-BF5A-486C-A8C5-ECC9F3942E4B}">
                    <a14:imgProps xmlns:a14="http://schemas.microsoft.com/office/drawing/2010/main">
                      <a14:imgLayer r:embed="rId2">
                        <a14:imgEffect>
                          <a14:sharpenSoften amount="25000"/>
                        </a14:imgEffect>
                      </a14:imgLayer>
                    </a14:imgProps>
                  </a:ext>
                </a:extLst>
              </a:blip>
              <a:srcRect t="11824"/>
              <a:stretch>
                <a:fillRect/>
              </a:stretch>
            </p:blipFill>
            <p:spPr>
              <a:xfrm>
                <a:off x="6507974" y="2622549"/>
                <a:ext cx="4095874" cy="2647609"/>
              </a:xfrm>
              <a:prstGeom prst="rect">
                <a:avLst/>
              </a:prstGeom>
            </p:spPr>
          </p:pic>
          <p:sp>
            <p:nvSpPr>
              <p:cNvPr id="15" name="文本框 14"/>
              <p:cNvSpPr txBox="1"/>
              <p:nvPr/>
            </p:nvSpPr>
            <p:spPr>
              <a:xfrm flipH="1">
                <a:off x="6601264" y="2421852"/>
                <a:ext cx="826478" cy="222587"/>
              </a:xfrm>
              <a:prstGeom prst="rect">
                <a:avLst/>
              </a:prstGeom>
              <a:solidFill>
                <a:schemeClr val="bg1"/>
              </a:solidFill>
            </p:spPr>
            <p:txBody>
              <a:bodyPr wrap="square" rtlCol="0">
                <a:spAutoFit/>
              </a:bodyPr>
              <a:lstStyle/>
              <a:p>
                <a:r>
                  <a:rPr lang="zh-CN" altLang="en-US" sz="1000" dirty="0">
                    <a:latin typeface="微软雅黑" panose="020B0503020204020204" pitchFamily="34" charset="-122"/>
                    <a:ea typeface="微软雅黑" panose="020B0503020204020204" pitchFamily="34" charset="-122"/>
                    <a:cs typeface="+mn-ea"/>
                    <a:sym typeface="+mn-lt"/>
                  </a:rPr>
                  <a:t>研究</a:t>
                </a:r>
                <a:endParaRPr lang="zh-CN" altLang="en-US" sz="1000"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flipH="1">
                <a:off x="10081064" y="2421852"/>
                <a:ext cx="688536" cy="222587"/>
              </a:xfrm>
              <a:prstGeom prst="rect">
                <a:avLst/>
              </a:prstGeom>
              <a:solidFill>
                <a:schemeClr val="bg1"/>
              </a:solidFill>
            </p:spPr>
            <p:txBody>
              <a:bodyPr wrap="square" rtlCol="0">
                <a:spAutoFit/>
              </a:bodyPr>
              <a:lstStyle/>
              <a:p>
                <a:r>
                  <a:rPr lang="zh-CN" altLang="en-US" sz="1000" dirty="0">
                    <a:latin typeface="微软雅黑" panose="020B0503020204020204" pitchFamily="34" charset="-122"/>
                    <a:ea typeface="微软雅黑" panose="020B0503020204020204" pitchFamily="34" charset="-122"/>
                    <a:cs typeface="+mn-ea"/>
                    <a:sym typeface="+mn-lt"/>
                  </a:rPr>
                  <a:t>权重，</a:t>
                </a:r>
                <a:r>
                  <a:rPr lang="en-US" altLang="zh-CN" sz="1000" dirty="0">
                    <a:latin typeface="微软雅黑" panose="020B0503020204020204" pitchFamily="34" charset="-122"/>
                    <a:ea typeface="微软雅黑" panose="020B0503020204020204" pitchFamily="34" charset="-122"/>
                    <a:cs typeface="+mn-ea"/>
                    <a:sym typeface="+mn-lt"/>
                  </a:rPr>
                  <a:t>%</a:t>
                </a:r>
                <a:endParaRPr lang="zh-CN" altLang="en-US" sz="100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flipH="1">
                <a:off x="8900942" y="2267963"/>
                <a:ext cx="1252708" cy="361705"/>
              </a:xfrm>
              <a:prstGeom prst="rect">
                <a:avLst/>
              </a:prstGeom>
              <a:solidFill>
                <a:schemeClr val="bg1"/>
              </a:solidFill>
            </p:spPr>
            <p:txBody>
              <a:bodyPr wrap="square" rtlCol="0">
                <a:spAutoFit/>
              </a:bodyPr>
              <a:lstStyle/>
              <a:p>
                <a:pPr algn="ctr"/>
                <a:r>
                  <a:rPr lang="en-US" altLang="zh-CN" sz="1000" dirty="0">
                    <a:latin typeface="微软雅黑" panose="020B0503020204020204" pitchFamily="34" charset="-122"/>
                    <a:ea typeface="微软雅黑" panose="020B0503020204020204" pitchFamily="34" charset="-122"/>
                    <a:cs typeface="+mn-ea"/>
                    <a:sym typeface="+mn-lt"/>
                  </a:rPr>
                  <a:t>OXA-23</a:t>
                </a:r>
                <a:r>
                  <a:rPr lang="zh-CN" altLang="en-US" sz="1000" dirty="0">
                    <a:latin typeface="微软雅黑" panose="020B0503020204020204" pitchFamily="34" charset="-122"/>
                    <a:ea typeface="微软雅黑" panose="020B0503020204020204" pitchFamily="34" charset="-122"/>
                    <a:cs typeface="+mn-ea"/>
                    <a:sym typeface="+mn-lt"/>
                  </a:rPr>
                  <a:t>碳青霉烯酶检出率 </a:t>
                </a:r>
                <a:r>
                  <a:rPr lang="en-US" altLang="zh-CN" sz="1000" dirty="0">
                    <a:latin typeface="微软雅黑" panose="020B0503020204020204" pitchFamily="34" charset="-122"/>
                    <a:ea typeface="微软雅黑" panose="020B0503020204020204" pitchFamily="34" charset="-122"/>
                    <a:cs typeface="+mn-ea"/>
                    <a:sym typeface="+mn-lt"/>
                  </a:rPr>
                  <a:t>(95% CI)</a:t>
                </a:r>
                <a:endParaRPr lang="zh-CN" altLang="en-US" sz="1000" dirty="0">
                  <a:latin typeface="微软雅黑" panose="020B0503020204020204" pitchFamily="34" charset="-122"/>
                  <a:ea typeface="微软雅黑" panose="020B0503020204020204" pitchFamily="34" charset="-122"/>
                  <a:cs typeface="+mn-ea"/>
                  <a:sym typeface="+mn-lt"/>
                </a:endParaRPr>
              </a:p>
            </p:txBody>
          </p:sp>
        </p:grpSp>
        <p:sp>
          <p:nvSpPr>
            <p:cNvPr id="49" name="矩形 48"/>
            <p:cNvSpPr/>
            <p:nvPr/>
          </p:nvSpPr>
          <p:spPr>
            <a:xfrm>
              <a:off x="6972300" y="2191030"/>
              <a:ext cx="4701540" cy="342491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0732" y="709634"/>
            <a:ext cx="3720890" cy="3154710"/>
          </a:xfrm>
          <a:prstGeom prst="rect">
            <a:avLst/>
          </a:prstGeom>
          <a:noFill/>
        </p:spPr>
        <p:txBody>
          <a:bodyPr wrap="none">
            <a:spAutoFit/>
          </a:bodyPr>
          <a:lstStyle>
            <a:defPPr>
              <a:defRPr lang="zh-CN"/>
            </a:defPPr>
            <a:lvl1pPr>
              <a:defRPr sz="3600" spc="300">
                <a:gradFill>
                  <a:gsLst>
                    <a:gs pos="32000">
                      <a:srgbClr val="2AA6E6"/>
                    </a:gs>
                    <a:gs pos="97000">
                      <a:srgbClr val="52B28D"/>
                    </a:gs>
                  </a:gsLst>
                  <a:lin ang="5400000" scaled="1"/>
                </a:gradFill>
                <a:effectLst>
                  <a:outerShdw blurRad="63500" dist="50800" sx="102000" sy="102000" algn="ctr" rotWithShape="0">
                    <a:srgbClr val="2AA6E6">
                      <a:alpha val="40000"/>
                    </a:srgb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sz="19900" dirty="0">
                <a:solidFill>
                  <a:schemeClr val="accent5">
                    <a:lumMod val="60000"/>
                    <a:lumOff val="40000"/>
                    <a:alpha val="13000"/>
                  </a:schemeClr>
                </a:solidFill>
                <a:effectLst>
                  <a:outerShdw blurRad="63500" dist="50800" sx="102000" sy="102000" algn="ctr" rotWithShape="0">
                    <a:schemeClr val="accent5">
                      <a:lumMod val="75000"/>
                      <a:alpha val="40000"/>
                    </a:schemeClr>
                  </a:outerShdw>
                </a:effectLst>
              </a:rPr>
              <a:t>02</a:t>
            </a:r>
            <a:endParaRPr lang="zh-CN" altLang="en-US" sz="19900" dirty="0">
              <a:solidFill>
                <a:schemeClr val="accent5">
                  <a:lumMod val="60000"/>
                  <a:lumOff val="40000"/>
                  <a:alpha val="13000"/>
                </a:schemeClr>
              </a:solidFill>
              <a:effectLst>
                <a:outerShdw blurRad="63500" dist="50800" sx="102000" sy="102000" algn="ctr" rotWithShape="0">
                  <a:schemeClr val="accent5">
                    <a:lumMod val="75000"/>
                    <a:alpha val="40000"/>
                  </a:schemeClr>
                </a:outerShdw>
              </a:effectLst>
            </a:endParaRPr>
          </a:p>
        </p:txBody>
      </p:sp>
      <p:sp>
        <p:nvSpPr>
          <p:cNvPr id="3" name="文本框 2"/>
          <p:cNvSpPr txBox="1"/>
          <p:nvPr/>
        </p:nvSpPr>
        <p:spPr>
          <a:xfrm>
            <a:off x="2177455" y="2937388"/>
            <a:ext cx="7153358" cy="1323439"/>
          </a:xfrm>
          <a:prstGeom prst="rect">
            <a:avLst/>
          </a:prstGeom>
          <a:noFill/>
        </p:spPr>
        <p:txBody>
          <a:bodyPr wrap="square" rtlCol="0">
            <a:spAutoFit/>
          </a:bodyPr>
          <a:lstStyle>
            <a:defPPr>
              <a:defRPr lang="zh-CN"/>
            </a:defPPr>
            <a:lvl1pPr>
              <a:defRPr sz="3600" spc="600">
                <a:gradFill>
                  <a:gsLst>
                    <a:gs pos="0">
                      <a:srgbClr val="2AA6E6"/>
                    </a:gs>
                    <a:gs pos="85000">
                      <a:srgbClr val="52B28D"/>
                    </a:gs>
                  </a:gsLst>
                  <a:lin ang="5400000" scaled="1"/>
                </a:gradFill>
                <a:effectLst>
                  <a:outerShdw blurRad="63500" dist="50800" sx="102000" sy="102000" algn="ctr" rotWithShape="0">
                    <a:srgbClr val="2AA6E6">
                      <a:alpha val="34000"/>
                    </a:srgbClr>
                  </a:outerShdw>
                </a:effectLst>
                <a:latin typeface="思源黑体 CN Bold" panose="020B0800000000000000" pitchFamily="34" charset="-122"/>
                <a:ea typeface="思源黑体 CN Bold" panose="020B0800000000000000" pitchFamily="34" charset="-122"/>
              </a:defRPr>
            </a:lvl1pPr>
          </a:lstStyle>
          <a:p>
            <a:r>
              <a:rPr lang="zh-CN" altLang="en-US" sz="4000" b="1" dirty="0">
                <a:solidFill>
                  <a:schemeClr val="accent5">
                    <a:lumMod val="75000"/>
                  </a:schemeClr>
                </a:solidFill>
                <a:effectLst/>
                <a:latin typeface="微软雅黑" panose="020B0503020204020204" pitchFamily="34" charset="-122"/>
                <a:ea typeface="微软雅黑" panose="020B0503020204020204" pitchFamily="34" charset="-122"/>
              </a:rPr>
              <a:t>鲍曼不动杆菌感染</a:t>
            </a:r>
            <a:endParaRPr lang="en-US" altLang="zh-CN" sz="4000" b="1" dirty="0">
              <a:solidFill>
                <a:schemeClr val="accent5">
                  <a:lumMod val="75000"/>
                </a:schemeClr>
              </a:solidFill>
              <a:effectLst/>
              <a:latin typeface="微软雅黑" panose="020B0503020204020204" pitchFamily="34" charset="-122"/>
              <a:ea typeface="微软雅黑" panose="020B0503020204020204" pitchFamily="34" charset="-122"/>
            </a:endParaRPr>
          </a:p>
          <a:p>
            <a:r>
              <a:rPr lang="zh-CN" altLang="en-US" sz="4000" b="1" dirty="0">
                <a:solidFill>
                  <a:schemeClr val="accent5">
                    <a:lumMod val="75000"/>
                  </a:schemeClr>
                </a:solidFill>
                <a:effectLst/>
                <a:latin typeface="微软雅黑" panose="020B0503020204020204" pitchFamily="34" charset="-122"/>
                <a:ea typeface="微软雅黑" panose="020B0503020204020204" pitchFamily="34" charset="-122"/>
              </a:rPr>
              <a:t>未被满足的诊疗需求</a:t>
            </a:r>
            <a:endParaRPr lang="zh-CN" altLang="en-US" sz="4000" b="1" dirty="0">
              <a:solidFill>
                <a:schemeClr val="accent5">
                  <a:lumMod val="75000"/>
                </a:schemeClr>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6204788" y="1738362"/>
            <a:ext cx="5657012" cy="4179838"/>
            <a:chOff x="330200" y="1760430"/>
            <a:chExt cx="5657012" cy="4179838"/>
          </a:xfrm>
        </p:grpSpPr>
        <p:grpSp>
          <p:nvGrpSpPr>
            <p:cNvPr id="144" name="组合 143"/>
            <p:cNvGrpSpPr/>
            <p:nvPr/>
          </p:nvGrpSpPr>
          <p:grpSpPr>
            <a:xfrm>
              <a:off x="330200" y="1760430"/>
              <a:ext cx="5657012" cy="4179838"/>
              <a:chOff x="314689" y="2119084"/>
              <a:chExt cx="5019042" cy="4179838"/>
            </a:xfrm>
          </p:grpSpPr>
          <p:grpSp>
            <p:nvGrpSpPr>
              <p:cNvPr id="146" name="组合 145"/>
              <p:cNvGrpSpPr/>
              <p:nvPr/>
            </p:nvGrpSpPr>
            <p:grpSpPr>
              <a:xfrm>
                <a:off x="314689" y="2119084"/>
                <a:ext cx="5019042" cy="4179838"/>
                <a:chOff x="1076325" y="6997281"/>
                <a:chExt cx="3321778" cy="2251550"/>
              </a:xfrm>
            </p:grpSpPr>
            <p:grpSp>
              <p:nvGrpSpPr>
                <p:cNvPr id="149" name="组合 148"/>
                <p:cNvGrpSpPr/>
                <p:nvPr/>
              </p:nvGrpSpPr>
              <p:grpSpPr>
                <a:xfrm>
                  <a:off x="1261816" y="7329470"/>
                  <a:ext cx="2950798" cy="1919361"/>
                  <a:chOff x="747000" y="3864310"/>
                  <a:chExt cx="3120150" cy="1894243"/>
                </a:xfrm>
              </p:grpSpPr>
              <p:sp>
                <p:nvSpPr>
                  <p:cNvPr id="151" name="矩形: 圆角 150"/>
                  <p:cNvSpPr/>
                  <p:nvPr/>
                </p:nvSpPr>
                <p:spPr>
                  <a:xfrm>
                    <a:off x="855001" y="4030447"/>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52" name="矩形: 圆角 151"/>
                  <p:cNvSpPr/>
                  <p:nvPr/>
                </p:nvSpPr>
                <p:spPr>
                  <a:xfrm>
                    <a:off x="747000" y="386431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150" name="矩形: 圆角 149"/>
                <p:cNvSpPr/>
                <p:nvPr/>
              </p:nvSpPr>
              <p:spPr>
                <a:xfrm>
                  <a:off x="1076325" y="6997281"/>
                  <a:ext cx="3321778" cy="2181693"/>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147" name="任意多边形: 形状 146"/>
              <p:cNvSpPr/>
              <p:nvPr/>
            </p:nvSpPr>
            <p:spPr>
              <a:xfrm flipV="1">
                <a:off x="527553" y="2119084"/>
                <a:ext cx="4593313"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148" name="文本框 147"/>
              <p:cNvSpPr txBox="1"/>
              <p:nvPr/>
            </p:nvSpPr>
            <p:spPr>
              <a:xfrm>
                <a:off x="990111" y="2145821"/>
                <a:ext cx="3668200" cy="523220"/>
              </a:xfrm>
              <a:prstGeom prst="rect">
                <a:avLst/>
              </a:prstGeom>
              <a:noFill/>
            </p:spPr>
            <p:txBody>
              <a:bodyPr wrap="none" anchor="ctr" anchorCtr="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中国鲍曼不动杆菌对亚胺培南和美罗培南耐药变迁</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CHINET 2005-2024</a:t>
                </a: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400" b="1" baseline="30000" dirty="0">
                    <a:solidFill>
                      <a:schemeClr val="bg1"/>
                    </a:solidFill>
                    <a:latin typeface="微软雅黑" panose="020B0503020204020204" pitchFamily="34" charset="-122"/>
                    <a:ea typeface="微软雅黑" panose="020B0503020204020204" pitchFamily="34" charset="-122"/>
                    <a:cs typeface="+mn-ea"/>
                    <a:sym typeface="+mn-lt"/>
                  </a:rPr>
                  <a:t>1</a:t>
                </a:r>
                <a:endParaRPr lang="en-US" altLang="zh-CN" sz="1400" b="1" baseline="300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145" name="任意多边形: 形状 144"/>
            <p:cNvSpPr/>
            <p:nvPr/>
          </p:nvSpPr>
          <p:spPr>
            <a:xfrm rot="10800000" flipV="1">
              <a:off x="447523" y="522545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3" name="文本占位符 2"/>
          <p:cNvSpPr>
            <a:spLocks noGrp="1"/>
          </p:cNvSpPr>
          <p:nvPr>
            <p:ph type="body" sz="quarter" idx="4294967295"/>
          </p:nvPr>
        </p:nvSpPr>
        <p:spPr>
          <a:xfrm>
            <a:off x="675399" y="6378186"/>
            <a:ext cx="8445500" cy="166199"/>
          </a:xfrm>
        </p:spPr>
        <p:txBody>
          <a:bodyPr vert="horz" lIns="0" tIns="0" rIns="0" bIns="0" rtlCol="0" anchor="t" anchorCtr="0">
            <a:spAutoFit/>
          </a:bodyPr>
          <a:lstStyle/>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mn-lt"/>
              </a:rPr>
              <a:t>CHINET 2024</a:t>
            </a:r>
            <a:r>
              <a:rPr lang="zh-CN" altLang="en-US" sz="600" dirty="0">
                <a:latin typeface="微软雅黑" panose="020B0503020204020204" pitchFamily="34" charset="-122"/>
                <a:ea typeface="微软雅黑" panose="020B0503020204020204" pitchFamily="34" charset="-122"/>
                <a:cs typeface="+mn-ea"/>
                <a:sym typeface="+mn-lt"/>
              </a:rPr>
              <a:t>年上半年细菌耐药监测结果</a:t>
            </a:r>
            <a:endParaRPr lang="en-US" altLang="zh-CN" sz="600" dirty="0">
              <a:latin typeface="微软雅黑" panose="020B0503020204020204" pitchFamily="34" charset="-122"/>
              <a:ea typeface="微软雅黑" panose="020B0503020204020204" pitchFamily="34" charset="-122"/>
              <a:cs typeface="+mn-ea"/>
              <a:sym typeface="+mn-lt"/>
            </a:endParaRPr>
          </a:p>
          <a:p>
            <a:pPr>
              <a:spcBef>
                <a:spcPts val="0"/>
              </a:spcBef>
              <a:buFont typeface="+mj-lt"/>
              <a:buAutoNum type="arabicPeriod"/>
            </a:pPr>
            <a:r>
              <a:rPr lang="zh-CN" altLang="en-US" sz="600" dirty="0">
                <a:latin typeface="微软雅黑" panose="020B0503020204020204" pitchFamily="34" charset="-122"/>
                <a:ea typeface="微软雅黑" panose="020B0503020204020204" pitchFamily="34" charset="-122"/>
                <a:cs typeface="+mn-ea"/>
                <a:sym typeface="+mn-lt"/>
              </a:rPr>
              <a:t>陈佰义，等</a:t>
            </a:r>
            <a:r>
              <a:rPr lang="en-US" altLang="zh-CN" sz="600" dirty="0">
                <a:latin typeface="微软雅黑" panose="020B0503020204020204" pitchFamily="34" charset="-122"/>
                <a:ea typeface="微软雅黑" panose="020B0503020204020204" pitchFamily="34" charset="-122"/>
                <a:cs typeface="+mn-ea"/>
                <a:sym typeface="+mn-lt"/>
              </a:rPr>
              <a:t>. </a:t>
            </a:r>
            <a:r>
              <a:rPr lang="zh-CN" altLang="en-US" sz="600" dirty="0">
                <a:latin typeface="微软雅黑" panose="020B0503020204020204" pitchFamily="34" charset="-122"/>
                <a:ea typeface="微软雅黑" panose="020B0503020204020204" pitchFamily="34" charset="-122"/>
                <a:cs typeface="+mn-ea"/>
                <a:sym typeface="+mn-lt"/>
              </a:rPr>
              <a:t>中国鲍曼不动杆菌感染诊治与防控专家共识</a:t>
            </a:r>
            <a:r>
              <a:rPr lang="en-US" altLang="zh-CN" sz="600" dirty="0">
                <a:latin typeface="微软雅黑" panose="020B0503020204020204" pitchFamily="34" charset="-122"/>
                <a:ea typeface="微软雅黑" panose="020B0503020204020204" pitchFamily="34" charset="-122"/>
                <a:cs typeface="+mn-ea"/>
                <a:sym typeface="+mn-lt"/>
              </a:rPr>
              <a:t>, </a:t>
            </a:r>
            <a:r>
              <a:rPr lang="zh-CN" altLang="en-US" sz="600" dirty="0">
                <a:latin typeface="微软雅黑" panose="020B0503020204020204" pitchFamily="34" charset="-122"/>
                <a:ea typeface="微软雅黑" panose="020B0503020204020204" pitchFamily="34" charset="-122"/>
                <a:cs typeface="+mn-ea"/>
                <a:sym typeface="+mn-lt"/>
              </a:rPr>
              <a:t>中华医学杂志</a:t>
            </a:r>
            <a:r>
              <a:rPr lang="en-US" altLang="zh-CN" sz="600" dirty="0">
                <a:latin typeface="微软雅黑" panose="020B0503020204020204" pitchFamily="34" charset="-122"/>
                <a:ea typeface="微软雅黑" panose="020B0503020204020204" pitchFamily="34" charset="-122"/>
                <a:cs typeface="+mn-ea"/>
                <a:sym typeface="+mn-lt"/>
              </a:rPr>
              <a:t>, 2012, 92 (2): 76-85</a:t>
            </a:r>
            <a:endParaRPr lang="zh-CN" altLang="en-US" sz="600" dirty="0">
              <a:latin typeface="微软雅黑" panose="020B0503020204020204" pitchFamily="34" charset="-122"/>
              <a:ea typeface="微软雅黑" panose="020B0503020204020204" pitchFamily="34" charset="-122"/>
              <a:cs typeface="+mn-ea"/>
              <a:sym typeface="+mn-lt"/>
            </a:endParaRPr>
          </a:p>
        </p:txBody>
      </p:sp>
      <p:sp>
        <p:nvSpPr>
          <p:cNvPr id="80" name="文本占位符 79"/>
          <p:cNvSpPr>
            <a:spLocks noGrp="1"/>
          </p:cNvSpPr>
          <p:nvPr>
            <p:ph type="body" sz="quarter" idx="4294967295"/>
          </p:nvPr>
        </p:nvSpPr>
        <p:spPr>
          <a:xfrm>
            <a:off x="447523" y="422541"/>
            <a:ext cx="11420475" cy="332399"/>
          </a:xfrm>
        </p:spPr>
        <p:txBody>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鲍曼不动杆菌超七成对碳青霉烯类耐药，可用药物少</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330200" y="6097201"/>
            <a:ext cx="6441890" cy="138499"/>
          </a:xfrm>
          <a:prstGeom prst="rect">
            <a:avLst/>
          </a:prstGeom>
          <a:noFill/>
        </p:spPr>
        <p:txBody>
          <a:bodyPr wrap="square" lIns="0" tIns="0" rIns="0" bIns="0" rtlCol="0">
            <a:spAutoFit/>
          </a:bodyPr>
          <a:lstStyle>
            <a:defPPr>
              <a:defRPr lang="en-US"/>
            </a:defPPr>
            <a:lvl1pPr>
              <a:defRPr sz="900">
                <a:latin typeface="Pfizer Tomorrow" panose="02010503040201060303" pitchFamily="50" charset="0"/>
              </a:defRPr>
            </a:lvl1pPr>
          </a:lstStyle>
          <a:p>
            <a:r>
              <a:rPr lang="en-US" altLang="zh-CN" dirty="0">
                <a:latin typeface="微软雅黑" panose="020B0503020204020204" pitchFamily="34" charset="-122"/>
                <a:ea typeface="微软雅黑" panose="020B0503020204020204" pitchFamily="34" charset="-122"/>
                <a:cs typeface="+mn-ea"/>
                <a:sym typeface="+mn-lt"/>
              </a:rPr>
              <a:t>CHINET</a:t>
            </a:r>
            <a:r>
              <a:rPr lang="zh-CN" altLang="en-US" dirty="0">
                <a:latin typeface="微软雅黑" panose="020B0503020204020204" pitchFamily="34" charset="-122"/>
                <a:ea typeface="微软雅黑" panose="020B0503020204020204" pitchFamily="34" charset="-122"/>
                <a:cs typeface="+mn-ea"/>
                <a:sym typeface="+mn-lt"/>
              </a:rPr>
              <a:t>：中国细菌耐药监测网</a:t>
            </a: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14" name="组合 13"/>
          <p:cNvGrpSpPr/>
          <p:nvPr/>
        </p:nvGrpSpPr>
        <p:grpSpPr>
          <a:xfrm>
            <a:off x="330200" y="1738361"/>
            <a:ext cx="5657012" cy="4179840"/>
            <a:chOff x="330200" y="1760429"/>
            <a:chExt cx="5657012" cy="4179840"/>
          </a:xfrm>
        </p:grpSpPr>
        <p:grpSp>
          <p:nvGrpSpPr>
            <p:cNvPr id="71" name="组合 70"/>
            <p:cNvGrpSpPr/>
            <p:nvPr/>
          </p:nvGrpSpPr>
          <p:grpSpPr>
            <a:xfrm>
              <a:off x="330200" y="1760429"/>
              <a:ext cx="5657012" cy="4179840"/>
              <a:chOff x="314689" y="2119083"/>
              <a:chExt cx="5019042" cy="4179840"/>
            </a:xfrm>
          </p:grpSpPr>
          <p:grpSp>
            <p:nvGrpSpPr>
              <p:cNvPr id="73" name="组合 72"/>
              <p:cNvGrpSpPr/>
              <p:nvPr/>
            </p:nvGrpSpPr>
            <p:grpSpPr>
              <a:xfrm>
                <a:off x="314689" y="2119083"/>
                <a:ext cx="5019042" cy="4179840"/>
                <a:chOff x="1076325" y="6997280"/>
                <a:chExt cx="3321778" cy="2251551"/>
              </a:xfrm>
            </p:grpSpPr>
            <p:grpSp>
              <p:nvGrpSpPr>
                <p:cNvPr id="76" name="组合 75"/>
                <p:cNvGrpSpPr/>
                <p:nvPr/>
              </p:nvGrpSpPr>
              <p:grpSpPr>
                <a:xfrm>
                  <a:off x="1261816" y="7329470"/>
                  <a:ext cx="2950798" cy="1919361"/>
                  <a:chOff x="747000" y="3864310"/>
                  <a:chExt cx="3120150" cy="1894243"/>
                </a:xfrm>
              </p:grpSpPr>
              <p:sp>
                <p:nvSpPr>
                  <p:cNvPr id="78" name="矩形: 圆角 77"/>
                  <p:cNvSpPr/>
                  <p:nvPr/>
                </p:nvSpPr>
                <p:spPr>
                  <a:xfrm>
                    <a:off x="855001" y="4030447"/>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79" name="矩形: 圆角 78"/>
                  <p:cNvSpPr/>
                  <p:nvPr/>
                </p:nvSpPr>
                <p:spPr>
                  <a:xfrm>
                    <a:off x="747000" y="386431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77" name="矩形: 圆角 76"/>
                <p:cNvSpPr/>
                <p:nvPr/>
              </p:nvSpPr>
              <p:spPr>
                <a:xfrm>
                  <a:off x="1076325" y="6997280"/>
                  <a:ext cx="3321778" cy="2181693"/>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74" name="任意多边形: 形状 73"/>
              <p:cNvSpPr/>
              <p:nvPr/>
            </p:nvSpPr>
            <p:spPr>
              <a:xfrm flipV="1">
                <a:off x="527553" y="2119084"/>
                <a:ext cx="4593313"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75" name="文本框 74"/>
              <p:cNvSpPr txBox="1"/>
              <p:nvPr/>
            </p:nvSpPr>
            <p:spPr>
              <a:xfrm>
                <a:off x="845063" y="2145821"/>
                <a:ext cx="3958295" cy="523220"/>
              </a:xfrm>
              <a:prstGeom prst="rect">
                <a:avLst/>
              </a:prstGeom>
              <a:noFill/>
            </p:spPr>
            <p:txBody>
              <a:bodyPr wrap="square" anchor="ctr" anchorCtr="0">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中国不动杆菌属对常用抗菌药物的耐药率</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a:p>
                <a:pPr algn="ct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(n=17566</a:t>
                </a: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CHINET 2024</a:t>
                </a: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上半年</a:t>
                </a:r>
                <a:r>
                  <a:rPr lang="en-US" altLang="zh-CN" sz="1400" b="1"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1400" b="1" baseline="30000" dirty="0">
                    <a:solidFill>
                      <a:schemeClr val="bg1"/>
                    </a:solidFill>
                    <a:latin typeface="微软雅黑" panose="020B0503020204020204" pitchFamily="34" charset="-122"/>
                    <a:ea typeface="微软雅黑" panose="020B0503020204020204" pitchFamily="34" charset="-122"/>
                    <a:cs typeface="+mn-ea"/>
                    <a:sym typeface="+mn-lt"/>
                  </a:rPr>
                  <a:t>1</a:t>
                </a:r>
                <a:endParaRPr lang="en-US" altLang="zh-CN" sz="1400" b="1" baseline="300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72" name="任意多边形: 形状 71"/>
            <p:cNvSpPr/>
            <p:nvPr/>
          </p:nvSpPr>
          <p:spPr>
            <a:xfrm rot="10800000" flipV="1">
              <a:off x="447523" y="522545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81" name="组合 80"/>
          <p:cNvGrpSpPr/>
          <p:nvPr/>
        </p:nvGrpSpPr>
        <p:grpSpPr>
          <a:xfrm>
            <a:off x="330200" y="848987"/>
            <a:ext cx="11526837" cy="802686"/>
            <a:chOff x="577811" y="1885480"/>
            <a:chExt cx="21552289" cy="1799721"/>
          </a:xfrm>
        </p:grpSpPr>
        <p:sp>
          <p:nvSpPr>
            <p:cNvPr id="82" name="矩形: 圆角 81"/>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3" name="矩形: 圆角 82"/>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84" name="文本框 83"/>
          <p:cNvSpPr txBox="1"/>
          <p:nvPr/>
        </p:nvSpPr>
        <p:spPr>
          <a:xfrm>
            <a:off x="472033" y="938644"/>
            <a:ext cx="11419650" cy="815608"/>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cs typeface="+mn-ea"/>
                <a:sym typeface="+mn-lt"/>
              </a:rPr>
              <a:t>2024</a:t>
            </a:r>
            <a:r>
              <a:rPr lang="zh-CN" altLang="en-US" sz="1400" dirty="0">
                <a:latin typeface="微软雅黑" panose="020B0503020204020204" pitchFamily="34" charset="-122"/>
                <a:ea typeface="微软雅黑" panose="020B0503020204020204" pitchFamily="34" charset="-122"/>
                <a:cs typeface="+mn-ea"/>
                <a:sym typeface="+mn-lt"/>
              </a:rPr>
              <a:t>年</a:t>
            </a:r>
            <a:r>
              <a:rPr lang="en-US" altLang="zh-CN" sz="1400" dirty="0">
                <a:latin typeface="微软雅黑" panose="020B0503020204020204" pitchFamily="34" charset="-122"/>
                <a:ea typeface="微软雅黑" panose="020B0503020204020204" pitchFamily="34" charset="-122"/>
                <a:cs typeface="+mn-ea"/>
                <a:sym typeface="+mn-lt"/>
              </a:rPr>
              <a:t>CHINET</a:t>
            </a:r>
            <a:r>
              <a:rPr lang="zh-CN" altLang="en-US" sz="1400" dirty="0">
                <a:latin typeface="微软雅黑" panose="020B0503020204020204" pitchFamily="34" charset="-122"/>
                <a:ea typeface="微软雅黑" panose="020B0503020204020204" pitchFamily="34" charset="-122"/>
                <a:cs typeface="+mn-ea"/>
                <a:sym typeface="+mn-lt"/>
              </a:rPr>
              <a:t>报告显示不动杆菌属对亚胺培南和美罗培南的耐药率约</a:t>
            </a:r>
            <a:r>
              <a:rPr lang="en-US" altLang="zh-CN" sz="1400" dirty="0">
                <a:latin typeface="微软雅黑" panose="020B0503020204020204" pitchFamily="34" charset="-122"/>
                <a:ea typeface="微软雅黑" panose="020B0503020204020204" pitchFamily="34" charset="-122"/>
                <a:cs typeface="+mn-ea"/>
                <a:sym typeface="+mn-lt"/>
              </a:rPr>
              <a:t>70%</a:t>
            </a:r>
            <a:r>
              <a:rPr lang="zh-CN" altLang="en-US" sz="1400">
                <a:latin typeface="微软雅黑" panose="020B0503020204020204" pitchFamily="34" charset="-122"/>
                <a:ea typeface="微软雅黑" panose="020B0503020204020204" pitchFamily="34" charset="-122"/>
                <a:cs typeface="+mn-ea"/>
                <a:sym typeface="+mn-lt"/>
              </a:rPr>
              <a:t>，且</a:t>
            </a:r>
            <a:r>
              <a:rPr lang="zh-CN" altLang="en-US" sz="1400" dirty="0">
                <a:latin typeface="微软雅黑" panose="020B0503020204020204" pitchFamily="34" charset="-122"/>
                <a:ea typeface="微软雅黑" panose="020B0503020204020204" pitchFamily="34" charset="-122"/>
                <a:cs typeface="+mn-ea"/>
                <a:sym typeface="+mn-lt"/>
              </a:rPr>
              <a:t>鲍曼不动杆菌对碳青霉烯类的耐药率呈上升趋势，近年来均超过</a:t>
            </a:r>
            <a:r>
              <a:rPr lang="en-US" altLang="zh-CN" sz="1400" dirty="0">
                <a:latin typeface="微软雅黑" panose="020B0503020204020204" pitchFamily="34" charset="-122"/>
                <a:ea typeface="微软雅黑" panose="020B0503020204020204" pitchFamily="34" charset="-122"/>
                <a:cs typeface="+mn-ea"/>
                <a:sym typeface="+mn-lt"/>
              </a:rPr>
              <a:t>70%</a:t>
            </a:r>
            <a:r>
              <a:rPr lang="en-US" altLang="zh-CN" sz="1400" baseline="30000" dirty="0">
                <a:latin typeface="微软雅黑" panose="020B0503020204020204" pitchFamily="34" charset="-122"/>
                <a:ea typeface="微软雅黑" panose="020B0503020204020204" pitchFamily="34" charset="-122"/>
                <a:cs typeface="+mn-ea"/>
                <a:sym typeface="+mn-lt"/>
              </a:rPr>
              <a:t>1</a:t>
            </a:r>
            <a:r>
              <a:rPr lang="zh-CN" altLang="en-US" sz="1400" dirty="0">
                <a:latin typeface="微软雅黑" panose="020B0503020204020204" pitchFamily="34" charset="-122"/>
                <a:ea typeface="微软雅黑" panose="020B0503020204020204" pitchFamily="34" charset="-122"/>
                <a:cs typeface="+mn-ea"/>
                <a:sym typeface="+mn-lt"/>
              </a:rPr>
              <a:t>。</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spcAft>
                <a:spcPts val="600"/>
              </a:spcAft>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cs typeface="+mn-ea"/>
                <a:sym typeface="+mn-lt"/>
              </a:rPr>
              <a:t>因对大多数抗菌药耐药率高，仅少数药物敏感</a:t>
            </a:r>
            <a:r>
              <a:rPr lang="en-US" altLang="zh-CN" sz="1400" baseline="30000" dirty="0">
                <a:latin typeface="微软雅黑" panose="020B0503020204020204" pitchFamily="34" charset="-122"/>
                <a:ea typeface="微软雅黑" panose="020B0503020204020204" pitchFamily="34" charset="-122"/>
                <a:cs typeface="+mn-ea"/>
                <a:sym typeface="+mn-lt"/>
              </a:rPr>
              <a:t>1</a:t>
            </a:r>
            <a:r>
              <a:rPr lang="zh-CN" altLang="en-US" sz="1400" dirty="0">
                <a:latin typeface="微软雅黑" panose="020B0503020204020204" pitchFamily="34" charset="-122"/>
                <a:ea typeface="微软雅黑" panose="020B0503020204020204" pitchFamily="34" charset="-122"/>
                <a:cs typeface="+mn-ea"/>
                <a:sym typeface="+mn-lt"/>
              </a:rPr>
              <a:t>，所以经验性选药困难，应尽量根据药敏结果选药。可用药物较少，通常采用联合用药</a:t>
            </a:r>
            <a:r>
              <a:rPr lang="en-US" altLang="zh-CN" sz="1400" baseline="30000" dirty="0">
                <a:latin typeface="微软雅黑" panose="020B0503020204020204" pitchFamily="34" charset="-122"/>
                <a:ea typeface="微软雅黑" panose="020B0503020204020204" pitchFamily="34" charset="-122"/>
                <a:cs typeface="+mn-ea"/>
                <a:sym typeface="+mn-lt"/>
              </a:rPr>
              <a:t>2</a:t>
            </a:r>
            <a:r>
              <a:rPr lang="zh-CN" altLang="en-US" sz="1400" dirty="0">
                <a:latin typeface="微软雅黑" panose="020B0503020204020204" pitchFamily="34" charset="-122"/>
                <a:ea typeface="微软雅黑" panose="020B0503020204020204" pitchFamily="34" charset="-122"/>
                <a:cs typeface="+mn-ea"/>
                <a:sym typeface="+mn-lt"/>
              </a:rPr>
              <a:t>。</a:t>
            </a:r>
            <a:endParaRPr lang="zh-CN" altLang="en-US" sz="1400" dirty="0">
              <a:latin typeface="微软雅黑" panose="020B0503020204020204" pitchFamily="34" charset="-122"/>
              <a:ea typeface="微软雅黑" panose="020B0503020204020204" pitchFamily="34" charset="-122"/>
              <a:cs typeface="+mn-ea"/>
              <a:sym typeface="+mn-lt"/>
            </a:endParaRPr>
          </a:p>
        </p:txBody>
      </p:sp>
      <p:graphicFrame>
        <p:nvGraphicFramePr>
          <p:cNvPr id="5" name="图表 4"/>
          <p:cNvGraphicFramePr/>
          <p:nvPr/>
        </p:nvGraphicFramePr>
        <p:xfrm>
          <a:off x="6287350" y="2454059"/>
          <a:ext cx="5501483" cy="3215303"/>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8" name="图表 7"/>
          <p:cNvGraphicFramePr/>
          <p:nvPr/>
        </p:nvGraphicFramePr>
        <p:xfrm>
          <a:off x="332135" y="2386462"/>
          <a:ext cx="5462250" cy="3230813"/>
        </p:xfrm>
        <a:graphic>
          <a:graphicData uri="http://schemas.openxmlformats.org/drawingml/2006/chart">
            <c:chart xmlns:c="http://schemas.openxmlformats.org/drawingml/2006/chart" xmlns:r="http://schemas.openxmlformats.org/officeDocument/2006/relationships" r:id="rId2"/>
          </a:graphicData>
        </a:graphic>
      </p:graphicFrame>
      <p:grpSp>
        <p:nvGrpSpPr>
          <p:cNvPr id="16" name="组合 15"/>
          <p:cNvGrpSpPr/>
          <p:nvPr/>
        </p:nvGrpSpPr>
        <p:grpSpPr>
          <a:xfrm>
            <a:off x="3922812" y="2740896"/>
            <a:ext cx="638695" cy="2121740"/>
            <a:chOff x="9731138" y="2698244"/>
            <a:chExt cx="638695" cy="2128597"/>
          </a:xfrm>
        </p:grpSpPr>
        <p:sp>
          <p:nvSpPr>
            <p:cNvPr id="18" name="矩形: 圆角 17"/>
            <p:cNvSpPr/>
            <p:nvPr/>
          </p:nvSpPr>
          <p:spPr>
            <a:xfrm>
              <a:off x="9731138" y="2698244"/>
              <a:ext cx="638695" cy="2128438"/>
            </a:xfrm>
            <a:prstGeom prst="roundRect">
              <a:avLst>
                <a:gd name="adj" fmla="val 2499"/>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9" name="矩形 18"/>
            <p:cNvSpPr/>
            <p:nvPr/>
          </p:nvSpPr>
          <p:spPr>
            <a:xfrm>
              <a:off x="9850576" y="2956015"/>
              <a:ext cx="142081" cy="1870826"/>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10139192" y="2962726"/>
              <a:ext cx="142081" cy="186411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330200" y="1776169"/>
            <a:ext cx="5715129" cy="4143187"/>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圆角 27"/>
          <p:cNvSpPr/>
          <p:nvPr/>
        </p:nvSpPr>
        <p:spPr>
          <a:xfrm>
            <a:off x="6146671" y="1776169"/>
            <a:ext cx="5715129" cy="4143187"/>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p:cNvSpPr/>
          <p:nvPr/>
        </p:nvSpPr>
        <p:spPr>
          <a:xfrm>
            <a:off x="334962" y="5015299"/>
            <a:ext cx="5715129" cy="847752"/>
          </a:xfrm>
          <a:prstGeom prst="rect">
            <a:avLst/>
          </a:prstGeom>
          <a:solidFill>
            <a:schemeClr val="accent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占位符 3"/>
          <p:cNvSpPr>
            <a:spLocks noGrp="1"/>
          </p:cNvSpPr>
          <p:nvPr>
            <p:ph type="body" sz="quarter" idx="4294967295"/>
          </p:nvPr>
        </p:nvSpPr>
        <p:spPr>
          <a:xfrm>
            <a:off x="545061" y="6475663"/>
            <a:ext cx="8445500" cy="166199"/>
          </a:xfrm>
        </p:spPr>
        <p:txBody>
          <a:bodyPr vert="horz" lIns="0" tIns="0" rIns="0" bIns="0" rtlCol="0" anchor="t" anchorCtr="0">
            <a:spAutoFit/>
          </a:bodyPr>
          <a:lstStyle/>
          <a:p>
            <a:pPr>
              <a:spcBef>
                <a:spcPts val="0"/>
              </a:spcBef>
              <a:buFont typeface="+mj-lt"/>
              <a:buAutoNum type="arabicPeriod"/>
            </a:pPr>
            <a:r>
              <a:rPr lang="en-US" altLang="zh-CN" sz="600" dirty="0" err="1">
                <a:latin typeface="微软雅黑" panose="020B0503020204020204" pitchFamily="34" charset="-122"/>
                <a:ea typeface="微软雅黑" panose="020B0503020204020204" pitchFamily="34" charset="-122"/>
                <a:cs typeface="+mn-ea"/>
                <a:sym typeface="微软雅黑" panose="020B0503020204020204" pitchFamily="34" charset="-122"/>
              </a:rPr>
              <a:t>Zolfaghari</a:t>
            </a:r>
            <a:r>
              <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rPr>
              <a:t> M, et al. Caspian J Intern Med . 2024 Summer;15(3):478-483</a:t>
            </a:r>
            <a:endPar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endParaRPr>
          </a:p>
          <a:p>
            <a:pPr>
              <a:spcBef>
                <a:spcPts val="0"/>
              </a:spcBef>
              <a:buFont typeface="+mj-lt"/>
              <a:buAutoNum type="arabicPeriod"/>
            </a:pPr>
            <a:r>
              <a:rPr lang="nb-NO" altLang="zh-CN" sz="600" dirty="0">
                <a:latin typeface="微软雅黑" panose="020B0503020204020204" pitchFamily="34" charset="-122"/>
                <a:ea typeface="微软雅黑" panose="020B0503020204020204" pitchFamily="34" charset="-122"/>
                <a:cs typeface="+mn-ea"/>
                <a:sym typeface="微软雅黑" panose="020B0503020204020204" pitchFamily="34" charset="-122"/>
              </a:rPr>
              <a:t>Wang SH, et al. Sci Rep . 2023 Jan 4;13(1):140. </a:t>
            </a:r>
            <a:endParaRPr lang="zh-CN" altLang="en-US" sz="6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 name="文本占位符 6"/>
          <p:cNvSpPr>
            <a:spLocks noGrp="1"/>
          </p:cNvSpPr>
          <p:nvPr>
            <p:ph type="body" sz="quarter" idx="4294967295"/>
          </p:nvPr>
        </p:nvSpPr>
        <p:spPr>
          <a:xfrm>
            <a:off x="472033" y="383075"/>
            <a:ext cx="11420475" cy="332399"/>
          </a:xfrm>
        </p:spPr>
        <p:txBody>
          <a:bodyPr vert="horz" lIns="0" tIns="0" rIns="0" bIns="0" rtlCol="0" anchor="t" anchorCtr="0">
            <a:spAutoFit/>
          </a:bodyPr>
          <a:lstStyle/>
          <a:p>
            <a:pPr marL="0" indent="0">
              <a:buNone/>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CRAB</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引发的</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ICU</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获得性感染可导致患者住院时间延长，近半患者死亡</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791114" y="1870541"/>
            <a:ext cx="4793300" cy="307777"/>
          </a:xfrm>
          <a:prstGeom prst="rect">
            <a:avLst/>
          </a:prstGeom>
          <a:noFill/>
        </p:spPr>
        <p:txBody>
          <a:bodyPr wrap="none">
            <a:spAutoFit/>
          </a:bodyPr>
          <a:lstStyle/>
          <a:p>
            <a:pPr algn="ctr"/>
            <a:r>
              <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发生</a:t>
            </a:r>
            <a:r>
              <a:rPr lang="en-US" altLang="zh-CN"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未发生</a:t>
            </a:r>
            <a:r>
              <a:rPr lang="en-US" altLang="zh-CN"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ICU</a:t>
            </a:r>
            <a:r>
              <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获得性感染患者的住院时长和院内死亡率</a:t>
            </a:r>
            <a:r>
              <a:rPr lang="en-US" altLang="zh-CN" sz="1400" b="1" baseline="30000">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1</a:t>
            </a:r>
            <a:endParaRPr lang="zh-CN" altLang="en-US" sz="1400" b="1" baseline="30000">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aphicFrame>
        <p:nvGraphicFramePr>
          <p:cNvPr id="5" name="图表 4"/>
          <p:cNvGraphicFramePr/>
          <p:nvPr/>
        </p:nvGraphicFramePr>
        <p:xfrm>
          <a:off x="796391" y="2160530"/>
          <a:ext cx="2162057" cy="2925776"/>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 name="图表 5"/>
          <p:cNvGraphicFramePr/>
          <p:nvPr/>
        </p:nvGraphicFramePr>
        <p:xfrm>
          <a:off x="3416310" y="2160530"/>
          <a:ext cx="2390352" cy="2925776"/>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本框 10"/>
          <p:cNvSpPr txBox="1"/>
          <p:nvPr/>
        </p:nvSpPr>
        <p:spPr>
          <a:xfrm rot="16200000">
            <a:off x="-384640" y="3277818"/>
            <a:ext cx="2019731" cy="246221"/>
          </a:xfrm>
          <a:prstGeom prst="rect">
            <a:avLst/>
          </a:prstGeom>
          <a:noFill/>
        </p:spPr>
        <p:txBody>
          <a:bodyPr wrap="square">
            <a:spAutoFit/>
          </a:bodyPr>
          <a:lstStyle/>
          <a:p>
            <a:pPr algn="ctr"/>
            <a:r>
              <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rPr>
              <a:t>住院时长（天）</a:t>
            </a: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2" name="文本框 11"/>
          <p:cNvSpPr txBox="1"/>
          <p:nvPr/>
        </p:nvSpPr>
        <p:spPr>
          <a:xfrm rot="16200000">
            <a:off x="2378686" y="3277818"/>
            <a:ext cx="2019731" cy="246221"/>
          </a:xfrm>
          <a:prstGeom prst="rect">
            <a:avLst/>
          </a:prstGeom>
          <a:noFill/>
        </p:spPr>
        <p:txBody>
          <a:bodyPr wrap="square">
            <a:spAutoFit/>
          </a:bodyPr>
          <a:lstStyle/>
          <a:p>
            <a:pPr algn="ctr"/>
            <a:r>
              <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rPr>
              <a:t>院内死亡率（</a:t>
            </a:r>
            <a:r>
              <a:rPr lang="en-US" altLang="zh-CN" sz="1000">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文本框 14"/>
          <p:cNvSpPr txBox="1"/>
          <p:nvPr/>
        </p:nvSpPr>
        <p:spPr>
          <a:xfrm>
            <a:off x="4469964" y="2609450"/>
            <a:ext cx="614271" cy="246221"/>
          </a:xfrm>
          <a:prstGeom prst="rect">
            <a:avLst/>
          </a:prstGeom>
          <a:noFill/>
        </p:spPr>
        <p:txBody>
          <a:bodyPr wrap="none" rtlCol="0">
            <a:spAutoFit/>
          </a:bodyPr>
          <a:lstStyle/>
          <a:p>
            <a:pPr algn="ctr"/>
            <a:r>
              <a:rPr lang="en-US" altLang="zh-CN" sz="1000">
                <a:latin typeface="微软雅黑" panose="020B0503020204020204" pitchFamily="34" charset="-122"/>
                <a:ea typeface="微软雅黑" panose="020B0503020204020204" pitchFamily="34" charset="-122"/>
                <a:cs typeface="+mn-ea"/>
                <a:sym typeface="微软雅黑" panose="020B0503020204020204" pitchFamily="34" charset="-122"/>
              </a:rPr>
              <a:t>P&lt;0.05</a:t>
            </a: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6" name="文本框 15"/>
          <p:cNvSpPr txBox="1"/>
          <p:nvPr/>
        </p:nvSpPr>
        <p:spPr>
          <a:xfrm>
            <a:off x="1658643" y="2603918"/>
            <a:ext cx="614271" cy="246221"/>
          </a:xfrm>
          <a:prstGeom prst="rect">
            <a:avLst/>
          </a:prstGeom>
          <a:noFill/>
        </p:spPr>
        <p:txBody>
          <a:bodyPr wrap="none" rtlCol="0">
            <a:spAutoFit/>
          </a:bodyPr>
          <a:lstStyle/>
          <a:p>
            <a:pPr algn="ctr"/>
            <a:r>
              <a:rPr lang="en-US" altLang="zh-CN" sz="1000">
                <a:latin typeface="微软雅黑" panose="020B0503020204020204" pitchFamily="34" charset="-122"/>
                <a:ea typeface="微软雅黑" panose="020B0503020204020204" pitchFamily="34" charset="-122"/>
                <a:cs typeface="+mn-ea"/>
                <a:sym typeface="微软雅黑" panose="020B0503020204020204" pitchFamily="34" charset="-122"/>
              </a:rPr>
              <a:t>P&lt;0.05</a:t>
            </a: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1" name="文本框 20"/>
          <p:cNvSpPr txBox="1"/>
          <p:nvPr/>
        </p:nvSpPr>
        <p:spPr>
          <a:xfrm>
            <a:off x="419348" y="5023677"/>
            <a:ext cx="5527182" cy="830997"/>
          </a:xfrm>
          <a:prstGeom prst="rect">
            <a:avLst/>
          </a:prstGeom>
          <a:noFill/>
        </p:spPr>
        <p:txBody>
          <a:bodyPr wrap="square" rtlCol="0">
            <a:spAutoFit/>
          </a:bodyPr>
          <a:lstStyle>
            <a:defPPr>
              <a:defRPr lang="en-US"/>
            </a:defPPr>
            <a:lvl1pPr>
              <a:defRPr sz="1200"/>
            </a:lvl1pPr>
          </a:lstStyle>
          <a:p>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一项横断面研究于 </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2020 </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年 </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4 </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月至 </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2021 </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年 </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3 </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月在三级大学医院德黑兰</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Imam Khomeini</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医院的普通 </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ICU </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进行。纳入在此期间所有确诊为医疗保健相关感染且愿意参加调查的普通 </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ICU </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患者，共</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119</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名。记录患者的信息，包括住院时间、结局、处方抗生素的类型和费用。</a:t>
            </a: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aphicFrame>
        <p:nvGraphicFramePr>
          <p:cNvPr id="22" name="图表 21"/>
          <p:cNvGraphicFramePr/>
          <p:nvPr/>
        </p:nvGraphicFramePr>
        <p:xfrm>
          <a:off x="9178366" y="2340791"/>
          <a:ext cx="2390352" cy="2956242"/>
        </p:xfrm>
        <a:graphic>
          <a:graphicData uri="http://schemas.openxmlformats.org/drawingml/2006/chart">
            <c:chart xmlns:c="http://schemas.openxmlformats.org/drawingml/2006/chart" xmlns:r="http://schemas.openxmlformats.org/officeDocument/2006/relationships" r:id="rId3"/>
          </a:graphicData>
        </a:graphic>
      </p:graphicFrame>
      <p:sp>
        <p:nvSpPr>
          <p:cNvPr id="24" name="文本框 23"/>
          <p:cNvSpPr txBox="1"/>
          <p:nvPr/>
        </p:nvSpPr>
        <p:spPr>
          <a:xfrm>
            <a:off x="9417236" y="1854111"/>
            <a:ext cx="2124299" cy="461665"/>
          </a:xfrm>
          <a:prstGeom prst="rect">
            <a:avLst/>
          </a:prstGeom>
          <a:noFill/>
        </p:spPr>
        <p:txBody>
          <a:bodyPr wrap="none">
            <a:spAutoFit/>
          </a:bodyPr>
          <a:lstStyle/>
          <a:p>
            <a:pPr algn="ctr"/>
            <a:r>
              <a:rPr lang="en-US" altLang="zh-CN"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ICU</a:t>
            </a:r>
            <a:r>
              <a:rPr lang="zh-CN" altLang="en-US"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获得性</a:t>
            </a:r>
            <a:r>
              <a:rPr lang="en-US" altLang="zh-CN"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CRAB</a:t>
            </a:r>
            <a:r>
              <a:rPr lang="zh-CN" altLang="en-US"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感染患者的</a:t>
            </a:r>
            <a:endParaRPr lang="en-US" altLang="zh-CN"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algn="ctr"/>
            <a:r>
              <a:rPr lang="zh-CN" altLang="en-US"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院内死亡率</a:t>
            </a:r>
            <a:r>
              <a:rPr lang="en-US" altLang="zh-CN" sz="1200" b="1" baseline="30000">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2</a:t>
            </a:r>
            <a:endParaRPr lang="zh-CN" altLang="en-US"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5" name="文本框 24"/>
          <p:cNvSpPr txBox="1"/>
          <p:nvPr/>
        </p:nvSpPr>
        <p:spPr>
          <a:xfrm>
            <a:off x="9031739" y="2404176"/>
            <a:ext cx="1196160" cy="246221"/>
          </a:xfrm>
          <a:prstGeom prst="rect">
            <a:avLst/>
          </a:prstGeom>
          <a:noFill/>
        </p:spPr>
        <p:txBody>
          <a:bodyPr wrap="none">
            <a:spAutoFit/>
          </a:bodyPr>
          <a:lstStyle/>
          <a:p>
            <a:pPr algn="ctr"/>
            <a:r>
              <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rPr>
              <a:t>院内死亡率（</a:t>
            </a:r>
            <a:r>
              <a:rPr lang="en-US" altLang="zh-CN" sz="1000">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zh-CN" altLang="en-US" sz="10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aphicFrame>
        <p:nvGraphicFramePr>
          <p:cNvPr id="31" name="图表 30"/>
          <p:cNvGraphicFramePr/>
          <p:nvPr/>
        </p:nvGraphicFramePr>
        <p:xfrm>
          <a:off x="6370446" y="2257305"/>
          <a:ext cx="2482517" cy="3039727"/>
        </p:xfrm>
        <a:graphic>
          <a:graphicData uri="http://schemas.openxmlformats.org/drawingml/2006/chart">
            <c:chart xmlns:c="http://schemas.openxmlformats.org/drawingml/2006/chart" xmlns:r="http://schemas.openxmlformats.org/officeDocument/2006/relationships" r:id="rId4"/>
          </a:graphicData>
        </a:graphic>
      </p:graphicFrame>
      <p:sp>
        <p:nvSpPr>
          <p:cNvPr id="32" name="文本框 31"/>
          <p:cNvSpPr txBox="1"/>
          <p:nvPr/>
        </p:nvSpPr>
        <p:spPr>
          <a:xfrm>
            <a:off x="6549887" y="1854111"/>
            <a:ext cx="2124299" cy="461665"/>
          </a:xfrm>
          <a:prstGeom prst="rect">
            <a:avLst/>
          </a:prstGeom>
          <a:noFill/>
        </p:spPr>
        <p:txBody>
          <a:bodyPr wrap="none">
            <a:spAutoFit/>
          </a:bodyPr>
          <a:lstStyle/>
          <a:p>
            <a:pPr algn="ctr"/>
            <a:r>
              <a:rPr lang="en-US" altLang="zh-CN"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ICU</a:t>
            </a:r>
            <a:r>
              <a:rPr lang="zh-CN" altLang="en-US"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获得性</a:t>
            </a:r>
            <a:r>
              <a:rPr lang="en-US" altLang="zh-CN"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CRAB</a:t>
            </a:r>
            <a:r>
              <a:rPr lang="zh-CN" altLang="en-US"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感染患者的</a:t>
            </a:r>
            <a:endParaRPr lang="en-US" altLang="zh-CN"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algn="ctr"/>
            <a:r>
              <a:rPr lang="zh-CN" altLang="en-US"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住院</a:t>
            </a:r>
            <a:r>
              <a:rPr lang="en-US" altLang="zh-CN"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/ICU</a:t>
            </a:r>
            <a:r>
              <a:rPr lang="zh-CN" altLang="en-US"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收治时长</a:t>
            </a:r>
            <a:r>
              <a:rPr lang="en-US" altLang="zh-CN" sz="1200" b="1" baseline="30000">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2</a:t>
            </a:r>
            <a:endParaRPr lang="zh-CN" altLang="en-US" sz="12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4" name="文本框 33"/>
          <p:cNvSpPr txBox="1"/>
          <p:nvPr/>
        </p:nvSpPr>
        <p:spPr>
          <a:xfrm>
            <a:off x="6263590" y="2404176"/>
            <a:ext cx="740907" cy="246221"/>
          </a:xfrm>
          <a:prstGeom prst="rect">
            <a:avLst/>
          </a:prstGeom>
          <a:noFill/>
        </p:spPr>
        <p:txBody>
          <a:bodyPr wrap="none">
            <a:spAutoFit/>
          </a:bodyPr>
          <a:lstStyle>
            <a:defPPr>
              <a:defRPr lang="en-US"/>
            </a:defPPr>
            <a:lvl1pPr algn="ctr">
              <a:defRPr sz="1000"/>
            </a:lvl1pPr>
          </a:lstStyle>
          <a:p>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时长</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天）</a:t>
            </a: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5" name="文本框 34"/>
          <p:cNvSpPr txBox="1"/>
          <p:nvPr/>
        </p:nvSpPr>
        <p:spPr>
          <a:xfrm>
            <a:off x="330200" y="6097201"/>
            <a:ext cx="8641758" cy="138499"/>
          </a:xfrm>
          <a:prstGeom prst="rect">
            <a:avLst/>
          </a:prstGeom>
          <a:noFill/>
        </p:spPr>
        <p:txBody>
          <a:bodyPr wrap="square" lIns="0" tIns="0" rIns="0" bIns="0" rtlCol="0">
            <a:spAutoFit/>
          </a:bodyPr>
          <a:lstStyle>
            <a:defPPr>
              <a:defRPr lang="en-US"/>
            </a:defPPr>
            <a:lvl1pPr>
              <a:defRPr sz="900">
                <a:latin typeface="Pfizer Tomorrow" panose="02010503040201060303" pitchFamily="50" charset="0"/>
              </a:defRPr>
            </a:lvl1pPr>
          </a:lstStyle>
          <a:p>
            <a:r>
              <a:rPr lang="en-US" altLang="zh-CN">
                <a:latin typeface="微软雅黑" panose="020B0503020204020204" pitchFamily="34" charset="-122"/>
                <a:ea typeface="微软雅黑" panose="020B0503020204020204" pitchFamily="34" charset="-122"/>
                <a:sym typeface="微软雅黑" panose="020B0503020204020204" pitchFamily="34" charset="-122"/>
              </a:rPr>
              <a:t>ICU: </a:t>
            </a:r>
            <a:r>
              <a:rPr lang="zh-CN" altLang="en-US">
                <a:latin typeface="微软雅黑" panose="020B0503020204020204" pitchFamily="34" charset="-122"/>
                <a:ea typeface="微软雅黑" panose="020B0503020204020204" pitchFamily="34" charset="-122"/>
                <a:sym typeface="微软雅黑" panose="020B0503020204020204" pitchFamily="34" charset="-122"/>
              </a:rPr>
              <a:t>重症监护室；</a:t>
            </a:r>
            <a:r>
              <a:rPr lang="en-US" altLang="zh-CN">
                <a:latin typeface="微软雅黑" panose="020B0503020204020204" pitchFamily="34" charset="-122"/>
                <a:ea typeface="微软雅黑" panose="020B0503020204020204" pitchFamily="34" charset="-122"/>
                <a:sym typeface="微软雅黑" panose="020B0503020204020204" pitchFamily="34" charset="-122"/>
              </a:rPr>
              <a:t> CRAB</a:t>
            </a:r>
            <a:r>
              <a:rPr lang="zh-CN" altLang="en-US">
                <a:latin typeface="微软雅黑" panose="020B0503020204020204" pitchFamily="34" charset="-122"/>
                <a:ea typeface="微软雅黑" panose="020B0503020204020204" pitchFamily="34" charset="-122"/>
                <a:sym typeface="微软雅黑" panose="020B0503020204020204" pitchFamily="34" charset="-122"/>
              </a:rPr>
              <a:t>：碳青霉烯类耐药鲍曼不动杆菌；</a:t>
            </a:r>
            <a:r>
              <a:rPr lang="en-US" altLang="zh-CN">
                <a:latin typeface="微软雅黑" panose="020B0503020204020204" pitchFamily="34" charset="-122"/>
                <a:ea typeface="微软雅黑" panose="020B0503020204020204" pitchFamily="34" charset="-122"/>
                <a:sym typeface="微软雅黑" panose="020B0503020204020204" pitchFamily="34" charset="-122"/>
              </a:rPr>
              <a:t>CSO AB</a:t>
            </a:r>
            <a:r>
              <a:rPr lang="zh-CN" altLang="en-US">
                <a:latin typeface="微软雅黑" panose="020B0503020204020204" pitchFamily="34" charset="-122"/>
                <a:ea typeface="微软雅黑" panose="020B0503020204020204" pitchFamily="34" charset="-122"/>
                <a:sym typeface="微软雅黑" panose="020B0503020204020204" pitchFamily="34" charset="-122"/>
              </a:rPr>
              <a:t>：仅多粘菌素</a:t>
            </a:r>
            <a:r>
              <a:rPr lang="en-US" altLang="zh-CN">
                <a:latin typeface="微软雅黑" panose="020B0503020204020204" pitchFamily="34" charset="-122"/>
                <a:ea typeface="微软雅黑" panose="020B0503020204020204" pitchFamily="34" charset="-122"/>
                <a:sym typeface="微软雅黑" panose="020B0503020204020204" pitchFamily="34" charset="-122"/>
              </a:rPr>
              <a:t>E</a:t>
            </a:r>
            <a:r>
              <a:rPr lang="zh-CN" altLang="en-US">
                <a:latin typeface="微软雅黑" panose="020B0503020204020204" pitchFamily="34" charset="-122"/>
                <a:ea typeface="微软雅黑" panose="020B0503020204020204" pitchFamily="34" charset="-122"/>
                <a:sym typeface="微软雅黑" panose="020B0503020204020204" pitchFamily="34" charset="-122"/>
              </a:rPr>
              <a:t>敏感的鲍曼不动杆菌；</a:t>
            </a:r>
            <a:r>
              <a:rPr lang="en-US" altLang="zh-CN">
                <a:latin typeface="微软雅黑" panose="020B0503020204020204" pitchFamily="34" charset="-122"/>
                <a:ea typeface="微软雅黑" panose="020B0503020204020204" pitchFamily="34" charset="-122"/>
                <a:sym typeface="微软雅黑" panose="020B0503020204020204" pitchFamily="34" charset="-122"/>
              </a:rPr>
              <a:t>HAI</a:t>
            </a:r>
            <a:r>
              <a:rPr lang="zh-CN" altLang="en-US">
                <a:latin typeface="微软雅黑" panose="020B0503020204020204" pitchFamily="34" charset="-122"/>
                <a:ea typeface="微软雅黑" panose="020B0503020204020204" pitchFamily="34" charset="-122"/>
                <a:sym typeface="微软雅黑" panose="020B0503020204020204" pitchFamily="34" charset="-122"/>
              </a:rPr>
              <a:t>：医疗相关感染 </a:t>
            </a: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nvGrpSpPr>
        <p:grpSpPr>
          <a:xfrm>
            <a:off x="330200" y="837382"/>
            <a:ext cx="11526837" cy="802686"/>
            <a:chOff x="577811" y="1885480"/>
            <a:chExt cx="21552289" cy="1799721"/>
          </a:xfrm>
        </p:grpSpPr>
        <p:sp>
          <p:nvSpPr>
            <p:cNvPr id="10" name="矩形: 圆角 9"/>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圆角 12"/>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4" name="文本框 13"/>
          <p:cNvSpPr txBox="1"/>
          <p:nvPr/>
        </p:nvSpPr>
        <p:spPr>
          <a:xfrm>
            <a:off x="472033" y="938644"/>
            <a:ext cx="11526836" cy="600164"/>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rPr>
              <a:t>ICU</a:t>
            </a: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中的获得性感染发生率为</a:t>
            </a:r>
            <a:r>
              <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rPr>
              <a:t>8.53%</a:t>
            </a: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，发生感染的患者平均住院时间显著延长，死亡率也显著升高</a:t>
            </a:r>
            <a:r>
              <a:rPr lang="en-US" altLang="zh-CN" sz="1400" baseline="30000" dirty="0">
                <a:latin typeface="微软雅黑" panose="020B0503020204020204" pitchFamily="34" charset="-122"/>
                <a:ea typeface="微软雅黑" panose="020B0503020204020204" pitchFamily="34" charset="-122"/>
                <a:cs typeface="+mn-ea"/>
                <a:sym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285750" indent="-285750">
              <a:spcAft>
                <a:spcPts val="600"/>
              </a:spcAft>
              <a:buFont typeface="Wingdings" panose="05000000000000000000" pitchFamily="2" charset="2"/>
              <a:buChar char="Ø"/>
            </a:pP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CRAB</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引发的</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ICU</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获得性感染患者中，</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13.74%</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仅对多粘菌素</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E</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敏感，平均住院时长超过</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50</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天，院内死亡率接近</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50%</a:t>
            </a:r>
            <a:r>
              <a:rPr lang="en-US" altLang="zh-CN" sz="1400" b="1" baseline="30000"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0" name="矩形 29"/>
          <p:cNvSpPr/>
          <p:nvPr/>
        </p:nvSpPr>
        <p:spPr>
          <a:xfrm>
            <a:off x="6146671" y="5015299"/>
            <a:ext cx="5715129" cy="847752"/>
          </a:xfrm>
          <a:prstGeom prst="rect">
            <a:avLst/>
          </a:prstGeom>
          <a:solidFill>
            <a:schemeClr val="accent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文本框 32"/>
          <p:cNvSpPr txBox="1"/>
          <p:nvPr/>
        </p:nvSpPr>
        <p:spPr>
          <a:xfrm>
            <a:off x="6231057" y="5023677"/>
            <a:ext cx="5527182" cy="646331"/>
          </a:xfrm>
          <a:prstGeom prst="rect">
            <a:avLst/>
          </a:prstGeom>
          <a:noFill/>
        </p:spPr>
        <p:txBody>
          <a:bodyPr wrap="square" rtlCol="0">
            <a:spAutoFit/>
          </a:bodyPr>
          <a:lstStyle>
            <a:defPPr>
              <a:defRPr lang="en-US"/>
            </a:defPPr>
            <a:lvl1pPr>
              <a:defRPr sz="1200"/>
            </a:lvl1pPr>
          </a:lstStyle>
          <a:p>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一项中国台湾的多中心回顾性研究，纳入了</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575</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例入住</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ICU</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并患有</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CRAB</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院内获得性感染的患者。其中</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79</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例</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CRAB</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患者仅对多粘菌素</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E</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敏感。旨在调查</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CSO AB</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肺炎的患病率，并比较危重患者 </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CSO AB </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和 </a:t>
            </a:r>
            <a:r>
              <a:rPr lang="en-US" altLang="zh-CN">
                <a:latin typeface="微软雅黑" panose="020B0503020204020204" pitchFamily="34" charset="-122"/>
                <a:ea typeface="微软雅黑" panose="020B0503020204020204" pitchFamily="34" charset="-122"/>
                <a:cs typeface="+mn-ea"/>
                <a:sym typeface="微软雅黑" panose="020B0503020204020204" pitchFamily="34" charset="-122"/>
              </a:rPr>
              <a:t>CRAB </a:t>
            </a:r>
            <a:r>
              <a:rPr lang="zh-CN" altLang="en-US">
                <a:latin typeface="微软雅黑" panose="020B0503020204020204" pitchFamily="34" charset="-122"/>
                <a:ea typeface="微软雅黑" panose="020B0503020204020204" pitchFamily="34" charset="-122"/>
                <a:cs typeface="+mn-ea"/>
                <a:sym typeface="微软雅黑" panose="020B0503020204020204" pitchFamily="34" charset="-122"/>
              </a:rPr>
              <a:t>相关肺炎的表现和结果。</a:t>
            </a:r>
            <a:endParaRPr lang="zh-CN" altLang="en-US">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cxnSp>
        <p:nvCxnSpPr>
          <p:cNvPr id="38" name="直接连接符 37"/>
          <p:cNvCxnSpPr/>
          <p:nvPr/>
        </p:nvCxnSpPr>
        <p:spPr>
          <a:xfrm>
            <a:off x="3123256" y="2439963"/>
            <a:ext cx="0" cy="2284437"/>
          </a:xfrm>
          <a:prstGeom prst="line">
            <a:avLst/>
          </a:prstGeom>
          <a:ln w="6350">
            <a:gradFill>
              <a:gsLst>
                <a:gs pos="0">
                  <a:schemeClr val="accent1">
                    <a:alpha val="0"/>
                  </a:schemeClr>
                </a:gs>
                <a:gs pos="50000">
                  <a:schemeClr val="accent1">
                    <a:alpha val="50000"/>
                  </a:schemeClr>
                </a:gs>
                <a:gs pos="100000">
                  <a:schemeClr val="accent1">
                    <a:alpha val="0"/>
                  </a:schemeClr>
                </a:gs>
              </a:gsLst>
              <a:lin ang="5400000" scaled="1"/>
            </a:gradFill>
            <a:prstDash val="lgDash"/>
          </a:ln>
        </p:spPr>
        <p:style>
          <a:lnRef idx="2">
            <a:schemeClr val="accent1"/>
          </a:lnRef>
          <a:fillRef idx="0">
            <a:schemeClr val="accent1"/>
          </a:fillRef>
          <a:effectRef idx="1">
            <a:schemeClr val="accent1"/>
          </a:effectRef>
          <a:fontRef idx="minor">
            <a:schemeClr val="tx1"/>
          </a:fontRef>
        </p:style>
      </p:cxnSp>
      <p:cxnSp>
        <p:nvCxnSpPr>
          <p:cNvPr id="40" name="直接连接符 39"/>
          <p:cNvCxnSpPr/>
          <p:nvPr/>
        </p:nvCxnSpPr>
        <p:spPr>
          <a:xfrm>
            <a:off x="8999589" y="1931943"/>
            <a:ext cx="0" cy="2994114"/>
          </a:xfrm>
          <a:prstGeom prst="line">
            <a:avLst/>
          </a:prstGeom>
          <a:ln w="6350">
            <a:gradFill>
              <a:gsLst>
                <a:gs pos="0">
                  <a:schemeClr val="accent1">
                    <a:alpha val="0"/>
                  </a:schemeClr>
                </a:gs>
                <a:gs pos="50000">
                  <a:schemeClr val="accent1">
                    <a:alpha val="50000"/>
                  </a:schemeClr>
                </a:gs>
                <a:gs pos="100000">
                  <a:schemeClr val="accent1">
                    <a:alpha val="0"/>
                  </a:schemeClr>
                </a:gs>
              </a:gsLst>
              <a:lin ang="5400000" scaled="1"/>
            </a:gradFill>
            <a:prstDash val="lgDash"/>
          </a:ln>
        </p:spPr>
        <p:style>
          <a:lnRef idx="2">
            <a:schemeClr val="accent1"/>
          </a:lnRef>
          <a:fillRef idx="0">
            <a:schemeClr val="accent1"/>
          </a:fillRef>
          <a:effectRef idx="1">
            <a:schemeClr val="accent1"/>
          </a:effectRef>
          <a:fontRef idx="minor">
            <a:schemeClr val="tx1"/>
          </a:fontRef>
        </p:style>
      </p:cxnSp>
      <p:grpSp>
        <p:nvGrpSpPr>
          <p:cNvPr id="44" name="组合 43"/>
          <p:cNvGrpSpPr/>
          <p:nvPr/>
        </p:nvGrpSpPr>
        <p:grpSpPr>
          <a:xfrm>
            <a:off x="5633912" y="1944104"/>
            <a:ext cx="207434" cy="160650"/>
            <a:chOff x="9977646" y="1148044"/>
            <a:chExt cx="228135" cy="176682"/>
          </a:xfrm>
        </p:grpSpPr>
        <p:sp>
          <p:nvSpPr>
            <p:cNvPr id="48" name="椭圆 47"/>
            <p:cNvSpPr/>
            <p:nvPr/>
          </p:nvSpPr>
          <p:spPr>
            <a:xfrm>
              <a:off x="9977646"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10101471"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5" name="组合 44"/>
          <p:cNvGrpSpPr/>
          <p:nvPr/>
        </p:nvGrpSpPr>
        <p:grpSpPr>
          <a:xfrm flipH="1">
            <a:off x="588302" y="1944104"/>
            <a:ext cx="207434" cy="160650"/>
            <a:chOff x="9977646" y="1148044"/>
            <a:chExt cx="228135" cy="176682"/>
          </a:xfrm>
        </p:grpSpPr>
        <p:sp>
          <p:nvSpPr>
            <p:cNvPr id="46" name="椭圆 45"/>
            <p:cNvSpPr/>
            <p:nvPr/>
          </p:nvSpPr>
          <p:spPr>
            <a:xfrm>
              <a:off x="9977646"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椭圆 46"/>
            <p:cNvSpPr/>
            <p:nvPr/>
          </p:nvSpPr>
          <p:spPr>
            <a:xfrm>
              <a:off x="10101471"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0" name="组合 49"/>
          <p:cNvGrpSpPr/>
          <p:nvPr/>
        </p:nvGrpSpPr>
        <p:grpSpPr>
          <a:xfrm>
            <a:off x="8637833" y="1944104"/>
            <a:ext cx="207434" cy="160650"/>
            <a:chOff x="9977646" y="1148044"/>
            <a:chExt cx="228135" cy="176682"/>
          </a:xfrm>
        </p:grpSpPr>
        <p:sp>
          <p:nvSpPr>
            <p:cNvPr id="51" name="椭圆 50"/>
            <p:cNvSpPr/>
            <p:nvPr/>
          </p:nvSpPr>
          <p:spPr>
            <a:xfrm>
              <a:off x="9977646"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10101471"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3" name="组合 52"/>
          <p:cNvGrpSpPr/>
          <p:nvPr/>
        </p:nvGrpSpPr>
        <p:grpSpPr>
          <a:xfrm flipH="1">
            <a:off x="6368375" y="1944104"/>
            <a:ext cx="207434" cy="160650"/>
            <a:chOff x="9977646" y="1148044"/>
            <a:chExt cx="228135" cy="176682"/>
          </a:xfrm>
        </p:grpSpPr>
        <p:sp>
          <p:nvSpPr>
            <p:cNvPr id="54" name="椭圆 53"/>
            <p:cNvSpPr/>
            <p:nvPr/>
          </p:nvSpPr>
          <p:spPr>
            <a:xfrm>
              <a:off x="9977646"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椭圆 54"/>
            <p:cNvSpPr/>
            <p:nvPr/>
          </p:nvSpPr>
          <p:spPr>
            <a:xfrm>
              <a:off x="10101471"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6" name="组合 55"/>
          <p:cNvGrpSpPr/>
          <p:nvPr/>
        </p:nvGrpSpPr>
        <p:grpSpPr>
          <a:xfrm>
            <a:off x="11519638" y="1944104"/>
            <a:ext cx="207434" cy="160650"/>
            <a:chOff x="9977646" y="1148044"/>
            <a:chExt cx="228135" cy="176682"/>
          </a:xfrm>
        </p:grpSpPr>
        <p:sp>
          <p:nvSpPr>
            <p:cNvPr id="57" name="椭圆 56"/>
            <p:cNvSpPr/>
            <p:nvPr/>
          </p:nvSpPr>
          <p:spPr>
            <a:xfrm>
              <a:off x="9977646"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椭圆 57"/>
            <p:cNvSpPr/>
            <p:nvPr/>
          </p:nvSpPr>
          <p:spPr>
            <a:xfrm>
              <a:off x="10101471"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59" name="组合 58"/>
          <p:cNvGrpSpPr/>
          <p:nvPr/>
        </p:nvGrpSpPr>
        <p:grpSpPr>
          <a:xfrm flipH="1">
            <a:off x="9231698" y="1944104"/>
            <a:ext cx="207434" cy="160650"/>
            <a:chOff x="9977646" y="1148044"/>
            <a:chExt cx="228135" cy="176682"/>
          </a:xfrm>
        </p:grpSpPr>
        <p:sp>
          <p:nvSpPr>
            <p:cNvPr id="60" name="椭圆 59"/>
            <p:cNvSpPr/>
            <p:nvPr/>
          </p:nvSpPr>
          <p:spPr>
            <a:xfrm>
              <a:off x="9977646"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1" name="椭圆 60"/>
            <p:cNvSpPr/>
            <p:nvPr/>
          </p:nvSpPr>
          <p:spPr>
            <a:xfrm>
              <a:off x="10101471"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276865" y="5030681"/>
            <a:ext cx="8623944" cy="120227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占位符 6"/>
          <p:cNvSpPr txBox="1"/>
          <p:nvPr/>
        </p:nvSpPr>
        <p:spPr>
          <a:xfrm>
            <a:off x="550863" y="443714"/>
            <a:ext cx="11420475" cy="332399"/>
          </a:xfrm>
          <a:prstGeom prst="rect">
            <a:avLst/>
          </a:prstGeom>
        </p:spPr>
        <p:txBody>
          <a:bodyPr vert="horz"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CRAB</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感染的常见部位和感染高危因素</a:t>
            </a:r>
            <a:endPar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5" name="图示 4"/>
          <p:cNvGraphicFramePr/>
          <p:nvPr/>
        </p:nvGraphicFramePr>
        <p:xfrm>
          <a:off x="959709" y="1351006"/>
          <a:ext cx="9139880" cy="3476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文本框 6"/>
          <p:cNvSpPr txBox="1"/>
          <p:nvPr/>
        </p:nvSpPr>
        <p:spPr>
          <a:xfrm>
            <a:off x="550863" y="6342155"/>
            <a:ext cx="9349946" cy="369332"/>
          </a:xfrm>
          <a:prstGeom prst="rect">
            <a:avLst/>
          </a:prstGeom>
          <a:noFill/>
        </p:spPr>
        <p:txBody>
          <a:bodyPr wrap="square">
            <a:spAutoFit/>
          </a:bodyPr>
          <a:lstStyle/>
          <a:p>
            <a:r>
              <a:rPr lang="en-US" altLang="zh-CN" sz="600" b="0" i="0" dirty="0">
                <a:effectLst/>
                <a:latin typeface="微软雅黑" panose="020B0503020204020204" pitchFamily="34" charset="-122"/>
                <a:ea typeface="微软雅黑" panose="020B0503020204020204" pitchFamily="34" charset="-122"/>
                <a:cs typeface="Times New Roman" panose="02020603050405020304" pitchFamily="18" charset="0"/>
              </a:rPr>
              <a:t>Joly-Guillou M-L. Clinical impact and pathogenicity of Acinetobacter[J]. Clin </a:t>
            </a:r>
            <a:r>
              <a:rPr lang="en-US" altLang="zh-CN" sz="600" b="0" i="0" dirty="0" err="1">
                <a:effectLst/>
                <a:latin typeface="微软雅黑" panose="020B0503020204020204" pitchFamily="34" charset="-122"/>
                <a:ea typeface="微软雅黑" panose="020B0503020204020204" pitchFamily="34" charset="-122"/>
                <a:cs typeface="Times New Roman" panose="02020603050405020304" pitchFamily="18" charset="0"/>
              </a:rPr>
              <a:t>Microbiol</a:t>
            </a:r>
            <a:r>
              <a:rPr lang="en-US" altLang="zh-CN" sz="600" b="0" i="0" dirty="0">
                <a:effectLst/>
                <a:latin typeface="微软雅黑" panose="020B0503020204020204" pitchFamily="34" charset="-122"/>
                <a:ea typeface="微软雅黑" panose="020B0503020204020204" pitchFamily="34" charset="-122"/>
                <a:cs typeface="Times New Roman" panose="02020603050405020304" pitchFamily="18" charset="0"/>
              </a:rPr>
              <a:t> Infect, 2005, 11(11):868-873</a:t>
            </a:r>
            <a:endParaRPr lang="en-US" altLang="zh-CN" sz="600" b="0" i="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es-ES" altLang="zh-CN" sz="600" b="0" i="0" dirty="0">
                <a:effectLst/>
                <a:latin typeface="微软雅黑" panose="020B0503020204020204" pitchFamily="34" charset="-122"/>
                <a:ea typeface="微软雅黑" panose="020B0503020204020204" pitchFamily="34" charset="-122"/>
                <a:cs typeface="Times New Roman" panose="02020603050405020304" pitchFamily="18" charset="0"/>
              </a:rPr>
              <a:t>R. </a:t>
            </a:r>
            <a:r>
              <a:rPr lang="es-ES" altLang="zh-CN" sz="600" b="0" i="0" dirty="0" err="1">
                <a:effectLst/>
                <a:latin typeface="微软雅黑" panose="020B0503020204020204" pitchFamily="34" charset="-122"/>
                <a:ea typeface="微软雅黑" panose="020B0503020204020204" pitchFamily="34" charset="-122"/>
                <a:cs typeface="Times New Roman" panose="02020603050405020304" pitchFamily="18" charset="0"/>
              </a:rPr>
              <a:t>Reinaa</a:t>
            </a:r>
            <a:r>
              <a:rPr lang="es-ES" altLang="zh-CN" sz="600" b="0" i="0" dirty="0">
                <a:effectLst/>
                <a:latin typeface="微软雅黑" panose="020B0503020204020204" pitchFamily="34" charset="-122"/>
                <a:ea typeface="微软雅黑" panose="020B0503020204020204" pitchFamily="34" charset="-122"/>
                <a:cs typeface="Times New Roman" panose="02020603050405020304" pitchFamily="18" charset="0"/>
              </a:rPr>
              <a:t>,∗, C. León-</a:t>
            </a:r>
            <a:r>
              <a:rPr lang="es-ES" altLang="zh-CN" sz="600" b="0" i="0" dirty="0" err="1">
                <a:effectLst/>
                <a:latin typeface="微软雅黑" panose="020B0503020204020204" pitchFamily="34" charset="-122"/>
                <a:ea typeface="微软雅黑" panose="020B0503020204020204" pitchFamily="34" charset="-122"/>
                <a:cs typeface="Times New Roman" panose="02020603050405020304" pitchFamily="18" charset="0"/>
              </a:rPr>
              <a:t>Moyab</a:t>
            </a:r>
            <a:r>
              <a:rPr lang="es-ES" altLang="zh-CN" sz="600" b="0" i="0" dirty="0">
                <a:effectLst/>
                <a:latin typeface="微软雅黑" panose="020B0503020204020204" pitchFamily="34" charset="-122"/>
                <a:ea typeface="微软雅黑" panose="020B0503020204020204" pitchFamily="34" charset="-122"/>
                <a:cs typeface="Times New Roman" panose="02020603050405020304" pitchFamily="18" charset="0"/>
              </a:rPr>
              <a:t>, J. et al. Medicina Intensiva 46 (2022) 700---710</a:t>
            </a:r>
            <a:r>
              <a:rPr lang="en-US" altLang="zh-CN" sz="600" b="0" i="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600" b="0" i="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600" dirty="0">
                <a:latin typeface="微软雅黑" panose="020B0503020204020204" pitchFamily="34" charset="-122"/>
                <a:ea typeface="微软雅黑" panose="020B0503020204020204" pitchFamily="34" charset="-122"/>
                <a:cs typeface="Times New Roman" panose="02020603050405020304" pitchFamily="18" charset="0"/>
              </a:rPr>
              <a:t>Kim </a:t>
            </a:r>
            <a:r>
              <a:rPr lang="en-US" altLang="zh-CN" sz="600" dirty="0" err="1">
                <a:latin typeface="微软雅黑" panose="020B0503020204020204" pitchFamily="34" charset="-122"/>
                <a:ea typeface="微软雅黑" panose="020B0503020204020204" pitchFamily="34" charset="-122"/>
                <a:cs typeface="Times New Roman" panose="02020603050405020304" pitchFamily="18" charset="0"/>
              </a:rPr>
              <a:t>BN,er</a:t>
            </a:r>
            <a:r>
              <a:rPr lang="zh-CN" altLang="en-US" sz="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600" dirty="0">
                <a:latin typeface="微软雅黑" panose="020B0503020204020204" pitchFamily="34" charset="-122"/>
                <a:ea typeface="微软雅黑" panose="020B0503020204020204" pitchFamily="34" charset="-122"/>
                <a:cs typeface="Times New Roman" panose="02020603050405020304" pitchFamily="18" charset="0"/>
              </a:rPr>
              <a:t>al.</a:t>
            </a:r>
            <a:r>
              <a:rPr lang="zh-CN" altLang="en-US" sz="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600" dirty="0">
                <a:latin typeface="微软雅黑" panose="020B0503020204020204" pitchFamily="34" charset="-122"/>
                <a:ea typeface="微软雅黑" panose="020B0503020204020204" pitchFamily="34" charset="-122"/>
                <a:cs typeface="Times New Roman" panose="02020603050405020304" pitchFamily="18" charset="0"/>
              </a:rPr>
              <a:t>lancet</a:t>
            </a:r>
            <a:r>
              <a:rPr lang="zh-CN" altLang="en-US" sz="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600" dirty="0">
                <a:latin typeface="微软雅黑" panose="020B0503020204020204" pitchFamily="34" charset="-122"/>
                <a:ea typeface="微软雅黑" panose="020B0503020204020204" pitchFamily="34" charset="-122"/>
                <a:cs typeface="Times New Roman" panose="02020603050405020304" pitchFamily="18" charset="0"/>
              </a:rPr>
              <a:t>infect</a:t>
            </a:r>
            <a:r>
              <a:rPr lang="zh-CN" altLang="en-US" sz="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600" dirty="0">
                <a:latin typeface="微软雅黑" panose="020B0503020204020204" pitchFamily="34" charset="-122"/>
                <a:ea typeface="微软雅黑" panose="020B0503020204020204" pitchFamily="34" charset="-122"/>
                <a:cs typeface="Times New Roman" panose="02020603050405020304" pitchFamily="18" charset="0"/>
              </a:rPr>
              <a:t>dis.</a:t>
            </a:r>
            <a:r>
              <a:rPr lang="zh-CN" altLang="en-US" sz="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600" dirty="0">
                <a:latin typeface="微软雅黑" panose="020B0503020204020204" pitchFamily="34" charset="-122"/>
                <a:ea typeface="微软雅黑" panose="020B0503020204020204" pitchFamily="34" charset="-122"/>
                <a:cs typeface="Times New Roman" panose="02020603050405020304" pitchFamily="18" charset="0"/>
              </a:rPr>
              <a:t>2009</a:t>
            </a:r>
            <a:r>
              <a:rPr lang="zh-CN" altLang="en-US" sz="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600" dirty="0">
                <a:latin typeface="微软雅黑" panose="020B0503020204020204" pitchFamily="34" charset="-122"/>
                <a:ea typeface="微软雅黑" panose="020B0503020204020204" pitchFamily="34" charset="-122"/>
                <a:cs typeface="Times New Roman" panose="02020603050405020304" pitchFamily="18" charset="0"/>
              </a:rPr>
              <a:t>Apr;9(4):245-55</a:t>
            </a:r>
            <a:endParaRPr lang="zh-CN" altLang="en-US" sz="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p:cNvSpPr txBox="1"/>
          <p:nvPr/>
        </p:nvSpPr>
        <p:spPr>
          <a:xfrm>
            <a:off x="1392194" y="5120205"/>
            <a:ext cx="3797643" cy="1015663"/>
          </a:xfrm>
          <a:prstGeom prst="rect">
            <a:avLst/>
          </a:prstGeom>
          <a:noFill/>
        </p:spPr>
        <p:txBody>
          <a:bodyPr wrap="square">
            <a:spAutoFit/>
          </a:bodyPr>
          <a:lstStyle/>
          <a:p>
            <a:pPr algn="l"/>
            <a:r>
              <a:rPr lang="en-US" altLang="zh-CN" sz="1200" b="0" i="0" u="none" strike="noStrike" baseline="0" dirty="0">
                <a:solidFill>
                  <a:srgbClr val="232323"/>
                </a:solidFill>
                <a:latin typeface="微软雅黑" panose="020B0503020204020204" pitchFamily="34" charset="-122"/>
                <a:ea typeface="微软雅黑" panose="020B0503020204020204" pitchFamily="34" charset="-122"/>
              </a:rPr>
              <a:t>• </a:t>
            </a:r>
            <a:r>
              <a:rPr lang="zh-CN" altLang="en-US" sz="1200" b="0" i="0" u="none" strike="noStrike" baseline="0" dirty="0">
                <a:solidFill>
                  <a:srgbClr val="232323"/>
                </a:solidFill>
                <a:latin typeface="微软雅黑" panose="020B0503020204020204" pitchFamily="34" charset="-122"/>
                <a:ea typeface="微软雅黑" panose="020B0503020204020204" pitchFamily="34" charset="-122"/>
              </a:rPr>
              <a:t>既往定植耐</a:t>
            </a:r>
            <a:r>
              <a:rPr lang="zh-CN" altLang="en-US" sz="1200" b="0" i="0" u="none" strike="noStrike" baseline="0" dirty="0">
                <a:solidFill>
                  <a:srgbClr val="005B93"/>
                </a:solidFill>
                <a:latin typeface="微软雅黑" panose="020B0503020204020204" pitchFamily="34" charset="-122"/>
                <a:ea typeface="微软雅黑" panose="020B0503020204020204" pitchFamily="34" charset="-122"/>
              </a:rPr>
              <a:t>甲氧西林</a:t>
            </a:r>
            <a:r>
              <a:rPr lang="zh-CN" altLang="en-US" sz="1200" b="0" i="0" u="none" strike="noStrike" baseline="0" dirty="0">
                <a:solidFill>
                  <a:srgbClr val="232323"/>
                </a:solidFill>
                <a:latin typeface="微软雅黑" panose="020B0503020204020204" pitchFamily="34" charset="-122"/>
                <a:ea typeface="微软雅黑" panose="020B0503020204020204" pitchFamily="34" charset="-122"/>
              </a:rPr>
              <a:t>⾦黄⾊葡萄球菌</a:t>
            </a:r>
            <a:endParaRPr lang="en-US" altLang="zh-CN" sz="1200" b="0" i="0" u="none" strike="noStrike" baseline="0" dirty="0">
              <a:solidFill>
                <a:srgbClr val="232323"/>
              </a:solidFill>
              <a:latin typeface="微软雅黑" panose="020B0503020204020204" pitchFamily="34" charset="-122"/>
              <a:ea typeface="微软雅黑" panose="020B0503020204020204" pitchFamily="34" charset="-122"/>
            </a:endParaRPr>
          </a:p>
          <a:p>
            <a:pPr algn="l"/>
            <a:r>
              <a:rPr lang="en-US" altLang="zh-CN" sz="1200" b="0" i="0" u="none" strike="noStrike" baseline="0" dirty="0">
                <a:solidFill>
                  <a:srgbClr val="232323"/>
                </a:solidFill>
                <a:latin typeface="微软雅黑" panose="020B0503020204020204" pitchFamily="34" charset="-122"/>
                <a:ea typeface="微软雅黑" panose="020B0503020204020204" pitchFamily="34" charset="-122"/>
              </a:rPr>
              <a:t>• </a:t>
            </a:r>
            <a:r>
              <a:rPr lang="zh-CN" altLang="en-US" sz="1200" b="0" i="0" u="none" strike="noStrike" baseline="0" dirty="0">
                <a:solidFill>
                  <a:srgbClr val="232323"/>
                </a:solidFill>
                <a:latin typeface="微软雅黑" panose="020B0503020204020204" pitchFamily="34" charset="-122"/>
                <a:ea typeface="微软雅黑" panose="020B0503020204020204" pitchFamily="34" charset="-122"/>
              </a:rPr>
              <a:t>既往使⽤过</a:t>
            </a:r>
            <a:r>
              <a:rPr lang="en-US" altLang="zh-CN" sz="1200" b="0" i="0" u="none" strike="noStrike" baseline="0" dirty="0">
                <a:solidFill>
                  <a:srgbClr val="232323"/>
                </a:solidFill>
                <a:latin typeface="微软雅黑" panose="020B0503020204020204" pitchFamily="34" charset="-122"/>
                <a:ea typeface="微软雅黑" panose="020B0503020204020204" pitchFamily="34" charset="-122"/>
              </a:rPr>
              <a:t>β-</a:t>
            </a:r>
            <a:r>
              <a:rPr lang="zh-CN" altLang="en-US" sz="1200" b="0" i="0" u="none" strike="noStrike" baseline="0" dirty="0">
                <a:solidFill>
                  <a:srgbClr val="232323"/>
                </a:solidFill>
                <a:latin typeface="微软雅黑" panose="020B0503020204020204" pitchFamily="34" charset="-122"/>
                <a:ea typeface="微软雅黑" panose="020B0503020204020204" pitchFamily="34" charset="-122"/>
              </a:rPr>
              <a:t>内酰胺类，尤其是碳青霉烯类</a:t>
            </a:r>
            <a:endParaRPr lang="zh-CN" altLang="en-US" sz="1200" b="0" i="0" u="none" strike="noStrike" baseline="0" dirty="0">
              <a:solidFill>
                <a:srgbClr val="232323"/>
              </a:solidFill>
              <a:latin typeface="微软雅黑" panose="020B0503020204020204" pitchFamily="34" charset="-122"/>
              <a:ea typeface="微软雅黑" panose="020B0503020204020204" pitchFamily="34" charset="-122"/>
            </a:endParaRPr>
          </a:p>
          <a:p>
            <a:pPr algn="l"/>
            <a:r>
              <a:rPr lang="en-US" altLang="zh-CN" sz="1200" b="0" i="0" u="none" strike="noStrike" baseline="0" dirty="0">
                <a:solidFill>
                  <a:srgbClr val="232323"/>
                </a:solidFill>
                <a:latin typeface="微软雅黑" panose="020B0503020204020204" pitchFamily="34" charset="-122"/>
                <a:ea typeface="微软雅黑" panose="020B0503020204020204" pitchFamily="34" charset="-122"/>
              </a:rPr>
              <a:t>• </a:t>
            </a:r>
            <a:r>
              <a:rPr lang="zh-CN" altLang="en-US" sz="1200" b="0" i="0" u="none" strike="noStrike" baseline="0" dirty="0">
                <a:solidFill>
                  <a:srgbClr val="232323"/>
                </a:solidFill>
                <a:latin typeface="微软雅黑" panose="020B0503020204020204" pitchFamily="34" charset="-122"/>
                <a:ea typeface="微软雅黑" panose="020B0503020204020204" pitchFamily="34" charset="-122"/>
              </a:rPr>
              <a:t>既往使⽤过氟喹诺酮类</a:t>
            </a:r>
            <a:endParaRPr lang="zh-CN" altLang="en-US" sz="1200" b="0" i="0" u="none" strike="noStrike" baseline="0" dirty="0">
              <a:solidFill>
                <a:srgbClr val="232323"/>
              </a:solidFill>
              <a:latin typeface="微软雅黑" panose="020B0503020204020204" pitchFamily="34" charset="-122"/>
              <a:ea typeface="微软雅黑" panose="020B0503020204020204" pitchFamily="34" charset="-122"/>
            </a:endParaRPr>
          </a:p>
          <a:p>
            <a:pPr algn="l"/>
            <a:r>
              <a:rPr lang="en-US" altLang="zh-CN" sz="1200" b="0" i="0" u="none" strike="noStrike" baseline="0" dirty="0">
                <a:solidFill>
                  <a:srgbClr val="232323"/>
                </a:solidFill>
                <a:latin typeface="微软雅黑" panose="020B0503020204020204" pitchFamily="34" charset="-122"/>
                <a:ea typeface="微软雅黑" panose="020B0503020204020204" pitchFamily="34" charset="-122"/>
              </a:rPr>
              <a:t>• </a:t>
            </a:r>
            <a:r>
              <a:rPr lang="zh-CN" altLang="en-US" sz="1200" b="0" i="0" u="none" strike="noStrike" baseline="0" dirty="0">
                <a:solidFill>
                  <a:srgbClr val="232323"/>
                </a:solidFill>
                <a:latin typeface="微软雅黑" panose="020B0503020204020204" pitchFamily="34" charset="-122"/>
                <a:ea typeface="微软雅黑" panose="020B0503020204020204" pitchFamily="34" charset="-122"/>
              </a:rPr>
              <a:t>处于卧床状态</a:t>
            </a:r>
            <a:endParaRPr lang="en-US" altLang="zh-CN" sz="1200" dirty="0">
              <a:solidFill>
                <a:srgbClr val="232323"/>
              </a:solidFill>
              <a:latin typeface="微软雅黑" panose="020B0503020204020204" pitchFamily="34" charset="-122"/>
              <a:ea typeface="微软雅黑" panose="020B0503020204020204" pitchFamily="34" charset="-122"/>
            </a:endParaRPr>
          </a:p>
          <a:p>
            <a:pPr marL="171450" indent="-171450" algn="l">
              <a:buFont typeface="Arial" panose="02080604020202020204" pitchFamily="34" charset="0"/>
              <a:buChar char="•"/>
            </a:pPr>
            <a:r>
              <a:rPr lang="zh-CN" altLang="en-US" sz="1200" dirty="0">
                <a:solidFill>
                  <a:srgbClr val="232323"/>
                </a:solidFill>
                <a:latin typeface="微软雅黑" panose="020B0503020204020204" pitchFamily="34" charset="-122"/>
                <a:ea typeface="微软雅黑" panose="020B0503020204020204" pitchFamily="34" charset="-122"/>
              </a:rPr>
              <a:t>当前或既往⼊住</a:t>
            </a:r>
            <a:r>
              <a:rPr lang="en-US" altLang="zh-CN" sz="1200" dirty="0">
                <a:solidFill>
                  <a:srgbClr val="232323"/>
                </a:solidFill>
                <a:latin typeface="微软雅黑" panose="020B0503020204020204" pitchFamily="34" charset="-122"/>
                <a:ea typeface="微软雅黑" panose="020B0503020204020204" pitchFamily="34" charset="-122"/>
              </a:rPr>
              <a:t>ICU</a:t>
            </a:r>
            <a:endParaRPr lang="en-US" altLang="zh-CN" sz="1200" dirty="0">
              <a:solidFill>
                <a:srgbClr val="232323"/>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445211" y="5071529"/>
            <a:ext cx="3987114" cy="1200329"/>
          </a:xfrm>
          <a:prstGeom prst="rect">
            <a:avLst/>
          </a:prstGeom>
          <a:noFill/>
        </p:spPr>
        <p:txBody>
          <a:bodyPr wrap="square">
            <a:spAutoFit/>
          </a:bodyPr>
          <a:lstStyle/>
          <a:p>
            <a:r>
              <a:rPr lang="en-US" altLang="zh-CN" sz="1200" dirty="0">
                <a:solidFill>
                  <a:srgbClr val="232323"/>
                </a:solidFill>
                <a:latin typeface="微软雅黑" panose="020B0503020204020204" pitchFamily="34" charset="-122"/>
                <a:ea typeface="微软雅黑" panose="020B0503020204020204" pitchFamily="34" charset="-122"/>
              </a:rPr>
              <a:t>•  </a:t>
            </a:r>
            <a:r>
              <a:rPr lang="zh-CN" altLang="en-US" sz="1200" dirty="0">
                <a:solidFill>
                  <a:srgbClr val="232323"/>
                </a:solidFill>
                <a:latin typeface="微软雅黑" panose="020B0503020204020204" pitchFamily="34" charset="-122"/>
                <a:ea typeface="微软雅黑" panose="020B0503020204020204" pitchFamily="34" charset="-122"/>
              </a:rPr>
              <a:t>留置中⼼静脉导管</a:t>
            </a:r>
            <a:endParaRPr lang="en-US" altLang="zh-CN" sz="1200" dirty="0">
              <a:solidFill>
                <a:srgbClr val="232323"/>
              </a:solidFill>
              <a:latin typeface="微软雅黑" panose="020B0503020204020204" pitchFamily="34" charset="-122"/>
              <a:ea typeface="微软雅黑" panose="020B0503020204020204" pitchFamily="34" charset="-122"/>
            </a:endParaRPr>
          </a:p>
          <a:p>
            <a:r>
              <a:rPr lang="en-US" altLang="zh-CN" sz="1200" dirty="0">
                <a:solidFill>
                  <a:srgbClr val="232323"/>
                </a:solidFill>
                <a:latin typeface="微软雅黑" panose="020B0503020204020204" pitchFamily="34" charset="-122"/>
                <a:ea typeface="微软雅黑" panose="020B0503020204020204" pitchFamily="34" charset="-122"/>
              </a:rPr>
              <a:t>• </a:t>
            </a:r>
            <a:r>
              <a:rPr lang="zh-CN" altLang="en-US" sz="1200" dirty="0">
                <a:solidFill>
                  <a:srgbClr val="232323"/>
                </a:solidFill>
                <a:latin typeface="微软雅黑" panose="020B0503020204020204" pitchFamily="34" charset="-122"/>
                <a:ea typeface="微软雅黑" panose="020B0503020204020204" pitchFamily="34" charset="-122"/>
              </a:rPr>
              <a:t>近期⼿术</a:t>
            </a:r>
            <a:endParaRPr lang="zh-CN" altLang="en-US" sz="1200" dirty="0">
              <a:solidFill>
                <a:srgbClr val="232323"/>
              </a:solidFill>
              <a:latin typeface="微软雅黑" panose="020B0503020204020204" pitchFamily="34" charset="-122"/>
              <a:ea typeface="微软雅黑" panose="020B0503020204020204" pitchFamily="34" charset="-122"/>
            </a:endParaRPr>
          </a:p>
          <a:p>
            <a:r>
              <a:rPr lang="en-US" altLang="zh-CN" sz="1200" dirty="0">
                <a:solidFill>
                  <a:srgbClr val="232323"/>
                </a:solidFill>
                <a:latin typeface="微软雅黑" panose="020B0503020204020204" pitchFamily="34" charset="-122"/>
                <a:ea typeface="微软雅黑" panose="020B0503020204020204" pitchFamily="34" charset="-122"/>
              </a:rPr>
              <a:t>• </a:t>
            </a:r>
            <a:r>
              <a:rPr lang="zh-CN" altLang="en-US" sz="1200" dirty="0">
                <a:solidFill>
                  <a:srgbClr val="232323"/>
                </a:solidFill>
                <a:latin typeface="微软雅黑" panose="020B0503020204020204" pitchFamily="34" charset="-122"/>
                <a:ea typeface="微软雅黑" panose="020B0503020204020204" pitchFamily="34" charset="-122"/>
              </a:rPr>
              <a:t>机械通⽓</a:t>
            </a:r>
            <a:endParaRPr lang="zh-CN" altLang="en-US" sz="1200" dirty="0">
              <a:solidFill>
                <a:srgbClr val="232323"/>
              </a:solidFill>
              <a:latin typeface="微软雅黑" panose="020B0503020204020204" pitchFamily="34" charset="-122"/>
              <a:ea typeface="微软雅黑" panose="020B0503020204020204" pitchFamily="34" charset="-122"/>
            </a:endParaRPr>
          </a:p>
          <a:p>
            <a:r>
              <a:rPr lang="en-US" altLang="zh-CN" sz="1200" dirty="0">
                <a:solidFill>
                  <a:srgbClr val="232323"/>
                </a:solidFill>
                <a:latin typeface="微软雅黑" panose="020B0503020204020204" pitchFamily="34" charset="-122"/>
                <a:ea typeface="微软雅黑" panose="020B0503020204020204" pitchFamily="34" charset="-122"/>
              </a:rPr>
              <a:t>• ⾎</a:t>
            </a:r>
            <a:r>
              <a:rPr lang="zh-CN" altLang="en-US" sz="1200" dirty="0">
                <a:solidFill>
                  <a:srgbClr val="232323"/>
                </a:solidFill>
                <a:latin typeface="微软雅黑" panose="020B0503020204020204" pitchFamily="34" charset="-122"/>
                <a:ea typeface="微软雅黑" panose="020B0503020204020204" pitchFamily="34" charset="-122"/>
              </a:rPr>
              <a:t>液透析</a:t>
            </a:r>
            <a:endParaRPr lang="zh-CN" altLang="en-US" sz="1200" dirty="0">
              <a:solidFill>
                <a:srgbClr val="232323"/>
              </a:solidFill>
              <a:latin typeface="微软雅黑" panose="020B0503020204020204" pitchFamily="34" charset="-122"/>
              <a:ea typeface="微软雅黑" panose="020B0503020204020204" pitchFamily="34" charset="-122"/>
            </a:endParaRPr>
          </a:p>
          <a:p>
            <a:r>
              <a:rPr lang="en-US" altLang="zh-CN" sz="1200" dirty="0">
                <a:solidFill>
                  <a:srgbClr val="232323"/>
                </a:solidFill>
                <a:latin typeface="微软雅黑" panose="020B0503020204020204" pitchFamily="34" charset="-122"/>
                <a:ea typeface="微软雅黑" panose="020B0503020204020204" pitchFamily="34" charset="-122"/>
              </a:rPr>
              <a:t>• </a:t>
            </a:r>
            <a:r>
              <a:rPr lang="zh-CN" altLang="en-US" sz="1200" dirty="0">
                <a:solidFill>
                  <a:srgbClr val="232323"/>
                </a:solidFill>
                <a:latin typeface="微软雅黑" panose="020B0503020204020204" pitchFamily="34" charset="-122"/>
                <a:ea typeface="微软雅黑" panose="020B0503020204020204" pitchFamily="34" charset="-122"/>
              </a:rPr>
              <a:t>恶性肿瘤</a:t>
            </a:r>
            <a:endParaRPr lang="zh-CN" altLang="en-US" sz="1200" dirty="0">
              <a:solidFill>
                <a:srgbClr val="232323"/>
              </a:solidFill>
              <a:latin typeface="微软雅黑" panose="020B0503020204020204" pitchFamily="34" charset="-122"/>
              <a:ea typeface="微软雅黑" panose="020B0503020204020204" pitchFamily="34" charset="-122"/>
            </a:endParaRPr>
          </a:p>
          <a:p>
            <a:r>
              <a:rPr lang="en-US" altLang="zh-CN" sz="1200" dirty="0">
                <a:solidFill>
                  <a:srgbClr val="232323"/>
                </a:solidFill>
                <a:latin typeface="微软雅黑" panose="020B0503020204020204" pitchFamily="34" charset="-122"/>
                <a:ea typeface="微软雅黑" panose="020B0503020204020204" pitchFamily="34" charset="-122"/>
              </a:rPr>
              <a:t>• </a:t>
            </a:r>
            <a:r>
              <a:rPr lang="zh-CN" altLang="en-US" sz="1200" dirty="0">
                <a:solidFill>
                  <a:srgbClr val="232323"/>
                </a:solidFill>
                <a:latin typeface="微软雅黑" panose="020B0503020204020204" pitchFamily="34" charset="-122"/>
                <a:ea typeface="微软雅黑" panose="020B0503020204020204" pitchFamily="34" charset="-122"/>
              </a:rPr>
              <a:t>糖⽪质激素治疗</a:t>
            </a:r>
            <a:endParaRPr lang="zh-CN" altLang="en-US" sz="1200" dirty="0">
              <a:solidFill>
                <a:srgbClr val="232323"/>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392194" y="3498098"/>
            <a:ext cx="3039762" cy="1444691"/>
          </a:xfrm>
          <a:prstGeom prst="rect">
            <a:avLst/>
          </a:prstGeom>
          <a:noFill/>
        </p:spPr>
        <p:txBody>
          <a:bodyPr wrap="square" rtlCol="0">
            <a:spAutoFit/>
          </a:bodyPr>
          <a:lstStyle/>
          <a:p>
            <a:pPr marL="285750" lvl="0" indent="-28575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免疫功能低下是，血行传播到颅内，引起感染或头部手术后开放性伤口导致感染。</a:t>
            </a:r>
            <a:endParaRPr lang="zh-CN" altLang="en-US" sz="1200" dirty="0">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血脑屏障被破坏</a:t>
            </a:r>
            <a:endParaRPr lang="zh-CN" altLang="en-US" sz="1200" dirty="0">
              <a:latin typeface="微软雅黑" panose="020B0503020204020204" pitchFamily="34" charset="-122"/>
              <a:ea typeface="微软雅黑" panose="020B0503020204020204" pitchFamily="34" charset="-122"/>
            </a:endParaRPr>
          </a:p>
          <a:p>
            <a:pPr marL="285750" lvl="0" indent="-285750">
              <a:lnSpc>
                <a:spcPct val="15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发生率</a:t>
            </a:r>
            <a:r>
              <a:rPr lang="en-US" altLang="zh-CN" sz="1200" dirty="0">
                <a:latin typeface="微软雅黑" panose="020B0503020204020204" pitchFamily="34" charset="-122"/>
                <a:ea typeface="微软雅黑" panose="020B0503020204020204" pitchFamily="34" charset="-122"/>
              </a:rPr>
              <a:t>3.6-11.2%</a:t>
            </a:r>
            <a:r>
              <a:rPr lang="zh-CN" altLang="en-US" sz="1200" dirty="0">
                <a:latin typeface="微软雅黑" panose="020B0503020204020204" pitchFamily="34" charset="-122"/>
                <a:ea typeface="微软雅黑" panose="020B0503020204020204" pitchFamily="34" charset="-122"/>
              </a:rPr>
              <a:t>，致死率高达</a:t>
            </a:r>
            <a:r>
              <a:rPr lang="en-US" altLang="zh-CN" sz="1200" dirty="0">
                <a:latin typeface="微软雅黑" panose="020B0503020204020204" pitchFamily="34" charset="-122"/>
                <a:ea typeface="微软雅黑" panose="020B0503020204020204" pitchFamily="34" charset="-122"/>
              </a:rPr>
              <a:t>71%</a:t>
            </a:r>
            <a:endParaRPr lang="zh-CN" altLang="en-US" sz="1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6692257" y="1144719"/>
            <a:ext cx="3208552" cy="1509324"/>
          </a:xfrm>
          <a:prstGeom prst="rect">
            <a:avLst/>
          </a:prstGeom>
          <a:noFill/>
        </p:spPr>
        <p:txBody>
          <a:bodyPr wrap="square">
            <a:spAutoFit/>
          </a:bodyPr>
          <a:lstStyle/>
          <a:p>
            <a:pPr marL="285750" lvl="0" indent="-285750">
              <a:lnSpc>
                <a:spcPct val="130000"/>
              </a:lnSpc>
              <a:buFont typeface="Wingdings" panose="05000000000000000000" pitchFamily="2" charset="2"/>
              <a:buChar char="l"/>
            </a:pPr>
            <a:r>
              <a:rPr lang="zh-CN" altLang="en-US" sz="1200" i="0" dirty="0">
                <a:latin typeface="微软雅黑" panose="020B0503020204020204" pitchFamily="34" charset="-122"/>
                <a:ea typeface="微软雅黑" panose="020B0503020204020204" pitchFamily="34" charset="-122"/>
              </a:rPr>
              <a:t>血流感染通常发生在存在中心静脉导管的情况下，或者继发于广泛的肺炎</a:t>
            </a:r>
            <a:endParaRPr lang="zh-CN" altLang="en-US" sz="1200" dirty="0">
              <a:latin typeface="微软雅黑" panose="020B0503020204020204" pitchFamily="34" charset="-122"/>
              <a:ea typeface="微软雅黑" panose="020B0503020204020204" pitchFamily="34" charset="-122"/>
            </a:endParaRPr>
          </a:p>
          <a:p>
            <a:pPr marL="285750" lvl="0" indent="-285750">
              <a:lnSpc>
                <a:spcPct val="130000"/>
              </a:lnSpc>
              <a:buFont typeface="Wingdings" panose="05000000000000000000" pitchFamily="2" charset="2"/>
              <a:buChar char="l"/>
            </a:pPr>
            <a:r>
              <a:rPr lang="zh-CN" altLang="en-US" sz="1200" i="0" dirty="0">
                <a:latin typeface="微软雅黑" panose="020B0503020204020204" pitchFamily="34" charset="-122"/>
                <a:ea typeface="微软雅黑" panose="020B0503020204020204" pitchFamily="34" charset="-122"/>
              </a:rPr>
              <a:t>解剖屏障的破坏使鲍曼不动杆菌能够直接进入感染部</a:t>
            </a:r>
            <a:endParaRPr lang="zh-CN" altLang="en-US" sz="1200" dirty="0">
              <a:latin typeface="微软雅黑" panose="020B0503020204020204" pitchFamily="34" charset="-122"/>
              <a:ea typeface="微软雅黑" panose="020B0503020204020204" pitchFamily="34" charset="-122"/>
            </a:endParaRPr>
          </a:p>
          <a:p>
            <a:pPr marL="285750" lvl="0" indent="-285750">
              <a:lnSpc>
                <a:spcPct val="130000"/>
              </a:lnSpc>
              <a:buFont typeface="Wingdings" panose="05000000000000000000" pitchFamily="2" charset="2"/>
              <a:buChar char="l"/>
            </a:pPr>
            <a:r>
              <a:rPr lang="zh-CN" altLang="en-US" sz="1200" dirty="0">
                <a:latin typeface="微软雅黑" panose="020B0503020204020204" pitchFamily="34" charset="-122"/>
                <a:ea typeface="微软雅黑" panose="020B0503020204020204" pitchFamily="34" charset="-122"/>
              </a:rPr>
              <a:t>菌血症的发生率在</a:t>
            </a:r>
            <a:r>
              <a:rPr lang="en-US" altLang="zh-CN" sz="1200" dirty="0">
                <a:latin typeface="微软雅黑" panose="020B0503020204020204" pitchFamily="34" charset="-122"/>
                <a:ea typeface="微软雅黑" panose="020B0503020204020204" pitchFamily="34" charset="-122"/>
              </a:rPr>
              <a:t>36-64%</a:t>
            </a:r>
            <a:r>
              <a:rPr lang="zh-CN" altLang="en-US" sz="1200" dirty="0">
                <a:latin typeface="微软雅黑" panose="020B0503020204020204" pitchFamily="34" charset="-122"/>
                <a:ea typeface="微软雅黑" panose="020B0503020204020204" pitchFamily="34" charset="-122"/>
              </a:rPr>
              <a:t>之间，归因死亡率高达</a:t>
            </a:r>
            <a:r>
              <a:rPr lang="en-US" altLang="zh-CN" sz="1200" dirty="0">
                <a:latin typeface="微软雅黑" panose="020B0503020204020204" pitchFamily="34" charset="-122"/>
                <a:ea typeface="微软雅黑" panose="020B0503020204020204" pitchFamily="34" charset="-122"/>
              </a:rPr>
              <a:t>58.6%</a:t>
            </a:r>
            <a:endParaRPr lang="zh-CN" altLang="en-US" sz="1200" dirty="0">
              <a:latin typeface="微软雅黑" panose="020B0503020204020204" pitchFamily="34" charset="-122"/>
              <a:ea typeface="微软雅黑" panose="020B0503020204020204" pitchFamily="34" charset="-122"/>
            </a:endParaRPr>
          </a:p>
        </p:txBody>
      </p:sp>
      <p:sp>
        <p:nvSpPr>
          <p:cNvPr id="17" name="矩形 16"/>
          <p:cNvSpPr/>
          <p:nvPr/>
        </p:nvSpPr>
        <p:spPr>
          <a:xfrm>
            <a:off x="675502" y="2043325"/>
            <a:ext cx="494271" cy="1509324"/>
          </a:xfrm>
          <a:prstGeom prst="rect">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感染部位</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708453" y="5033660"/>
            <a:ext cx="428368" cy="1102208"/>
          </a:xfrm>
          <a:prstGeom prst="rect">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高危因素</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 name="图形 385"/>
          <p:cNvPicPr>
            <a:picLocks noChangeAspect="1"/>
          </p:cNvPicPr>
          <p:nvPr/>
        </p:nvPicPr>
        <p:blipFill rotWithShape="1">
          <a:blip r:embed="rId1">
            <a:extLst>
              <a:ext uri="{96DAC541-7B7A-43D3-8B79-37D633B846F1}">
                <asvg:svgBlip xmlns:asvg="http://schemas.microsoft.com/office/drawing/2016/SVG/main" r:embed="rId2"/>
              </a:ext>
            </a:extLst>
          </a:blip>
          <a:srcRect r="44508" b="-10551"/>
          <a:stretch>
            <a:fillRect/>
          </a:stretch>
        </p:blipFill>
        <p:spPr>
          <a:xfrm>
            <a:off x="11062499" y="442002"/>
            <a:ext cx="505614" cy="76990"/>
          </a:xfrm>
          <a:prstGeom prst="rect">
            <a:avLst/>
          </a:prstGeom>
        </p:spPr>
      </p:pic>
      <p:sp>
        <p:nvSpPr>
          <p:cNvPr id="13" name="箭头: 五边形 12"/>
          <p:cNvSpPr/>
          <p:nvPr/>
        </p:nvSpPr>
        <p:spPr>
          <a:xfrm>
            <a:off x="156042" y="2224125"/>
            <a:ext cx="7300392" cy="3445645"/>
          </a:xfrm>
          <a:prstGeom prst="homePlate">
            <a:avLst/>
          </a:prstGeom>
          <a:gradFill flip="none" rotWithShape="1">
            <a:gsLst>
              <a:gs pos="0">
                <a:schemeClr val="accent5">
                  <a:lumMod val="75000"/>
                  <a:alpha val="0"/>
                </a:schemeClr>
              </a:gs>
              <a:gs pos="100000">
                <a:schemeClr val="accent5">
                  <a:lumMod val="75000"/>
                </a:schemeClr>
              </a:gs>
            </a:gsLst>
            <a:lin ang="0" scaled="1"/>
            <a:tileRect/>
          </a:gradFill>
          <a:ln>
            <a:gradFill flip="none" rotWithShape="1">
              <a:gsLst>
                <a:gs pos="0">
                  <a:srgbClr val="26FAAE">
                    <a:alpha val="0"/>
                  </a:srgbClr>
                </a:gs>
                <a:gs pos="100000">
                  <a:srgbClr val="26FAAE">
                    <a:alpha val="33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14" name="箭头: 五边形 13"/>
          <p:cNvSpPr/>
          <p:nvPr/>
        </p:nvSpPr>
        <p:spPr>
          <a:xfrm flipH="1">
            <a:off x="4674812" y="2224123"/>
            <a:ext cx="6974977" cy="3445645"/>
          </a:xfrm>
          <a:prstGeom prst="homePlate">
            <a:avLst/>
          </a:prstGeom>
          <a:gradFill flip="none" rotWithShape="1">
            <a:gsLst>
              <a:gs pos="100000">
                <a:schemeClr val="accent5">
                  <a:lumMod val="75000"/>
                </a:schemeClr>
              </a:gs>
              <a:gs pos="0">
                <a:schemeClr val="accent5">
                  <a:lumMod val="75000"/>
                  <a:alpha val="0"/>
                </a:schemeClr>
              </a:gs>
            </a:gsLst>
            <a:lin ang="0" scaled="1"/>
            <a:tileRect/>
          </a:gradFill>
          <a:ln>
            <a:gradFill flip="none" rotWithShape="1">
              <a:gsLst>
                <a:gs pos="0">
                  <a:srgbClr val="26FAAE">
                    <a:alpha val="0"/>
                  </a:srgbClr>
                </a:gs>
                <a:gs pos="100000">
                  <a:srgbClr val="26FAAE">
                    <a:alpha val="2100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bg1"/>
              </a:solidFill>
              <a:effectLst/>
              <a:uLnTx/>
              <a:uFillTx/>
              <a:latin typeface="OPPOSans B" panose="00020600040101010101" pitchFamily="18" charset="-122"/>
              <a:ea typeface="OPPOSans B" panose="00020600040101010101" pitchFamily="18" charset="-122"/>
            </a:endParaRPr>
          </a:p>
        </p:txBody>
      </p:sp>
      <p:sp>
        <p:nvSpPr>
          <p:cNvPr id="18" name="矩形 17"/>
          <p:cNvSpPr/>
          <p:nvPr/>
        </p:nvSpPr>
        <p:spPr>
          <a:xfrm>
            <a:off x="759163" y="992691"/>
            <a:ext cx="10493129" cy="1116781"/>
          </a:xfrm>
          <a:prstGeom prst="rect">
            <a:avLst/>
          </a:prstGeom>
        </p:spPr>
        <p:txBody>
          <a:bodyPr wrap="square">
            <a:spAutoFit/>
          </a:bodyPr>
          <a:lstStyle/>
          <a:p>
            <a:pPr algn="l">
              <a:lnSpc>
                <a:spcPct val="200000"/>
              </a:lnSpc>
            </a:pPr>
            <a:r>
              <a:rPr lang="zh-CN" altLang="en-US" sz="1800" b="0" i="0" u="none" strike="noStrike" baseline="0" dirty="0">
                <a:solidFill>
                  <a:srgbClr val="232323"/>
                </a:solidFill>
                <a:latin typeface="微软雅黑" panose="020B0503020204020204" pitchFamily="34" charset="-122"/>
                <a:ea typeface="微软雅黑" panose="020B0503020204020204" pitchFamily="34" charset="-122"/>
              </a:rPr>
              <a:t>在相关临床标本的培养中易识别不动杆菌，但</a:t>
            </a:r>
            <a:r>
              <a:rPr lang="zh-CN" altLang="en-US" sz="1800" b="1" i="0" u="none" strike="noStrike" baseline="0" dirty="0">
                <a:solidFill>
                  <a:schemeClr val="accent2"/>
                </a:solidFill>
                <a:latin typeface="微软雅黑" panose="020B0503020204020204" pitchFamily="34" charset="-122"/>
                <a:ea typeface="微软雅黑" panose="020B0503020204020204" pitchFamily="34" charset="-122"/>
              </a:rPr>
              <a:t>可能难以区分定植和真正的感染</a:t>
            </a:r>
            <a:r>
              <a:rPr lang="zh-CN" altLang="en-US" sz="1800" b="0" i="0" u="none" strike="noStrike" baseline="0" dirty="0">
                <a:solidFill>
                  <a:srgbClr val="232323"/>
                </a:solidFill>
                <a:latin typeface="微软雅黑" panose="020B0503020204020204" pitchFamily="34" charset="-122"/>
                <a:ea typeface="微软雅黑" panose="020B0503020204020204" pitchFamily="34" charset="-122"/>
              </a:rPr>
              <a:t>，这取决于获得培养标本的解剖部位和患者的临床表现。</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OPPOSans M" panose="00020600040101010101" pitchFamily="18" charset="-122"/>
            </a:endParaRPr>
          </a:p>
        </p:txBody>
      </p:sp>
      <p:sp>
        <p:nvSpPr>
          <p:cNvPr id="21" name="文本框 20"/>
          <p:cNvSpPr txBox="1"/>
          <p:nvPr/>
        </p:nvSpPr>
        <p:spPr>
          <a:xfrm>
            <a:off x="5381424" y="3429000"/>
            <a:ext cx="436749" cy="830997"/>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POSans B" panose="00020600040101010101" pitchFamily="18" charset="-122"/>
              </a:rPr>
              <a:t>定值</a:t>
            </a:r>
            <a:endParaRPr lang="zh-CN" altLang="en-US" sz="2400" b="1" dirty="0">
              <a:solidFill>
                <a:schemeClr val="bg1"/>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22" name="文本框 21"/>
          <p:cNvSpPr txBox="1"/>
          <p:nvPr/>
        </p:nvSpPr>
        <p:spPr>
          <a:xfrm>
            <a:off x="6316939" y="3439472"/>
            <a:ext cx="436749" cy="830997"/>
          </a:xfrm>
          <a:prstGeom prst="rect">
            <a:avLst/>
          </a:prstGeom>
          <a:noFill/>
        </p:spPr>
        <p:txBody>
          <a:bodyPr wrap="square"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cs typeface="OPPOSans B" panose="00020600040101010101" pitchFamily="18" charset="-122"/>
              </a:rPr>
              <a:t>感染</a:t>
            </a:r>
            <a:endParaRPr lang="zh-CN" altLang="en-US" sz="2400" b="1" dirty="0">
              <a:solidFill>
                <a:schemeClr val="bg1"/>
              </a:solidFill>
              <a:latin typeface="微软雅黑" panose="020B0503020204020204" pitchFamily="34" charset="-122"/>
              <a:ea typeface="微软雅黑" panose="020B0503020204020204" pitchFamily="34" charset="-122"/>
              <a:cs typeface="OPPOSans B" panose="00020600040101010101" pitchFamily="18" charset="-122"/>
            </a:endParaRPr>
          </a:p>
        </p:txBody>
      </p:sp>
      <p:sp>
        <p:nvSpPr>
          <p:cNvPr id="24" name="任意多边形: 形状 23"/>
          <p:cNvSpPr/>
          <p:nvPr/>
        </p:nvSpPr>
        <p:spPr>
          <a:xfrm rot="16200000">
            <a:off x="5942469" y="3751189"/>
            <a:ext cx="263594" cy="412460"/>
          </a:xfrm>
          <a:custGeom>
            <a:avLst/>
            <a:gdLst>
              <a:gd name="T0" fmla="*/ 0 w 3066"/>
              <a:gd name="T1" fmla="*/ 0 h 4806"/>
              <a:gd name="T2" fmla="*/ 3066 w 3066"/>
              <a:gd name="T3" fmla="*/ 0 h 4806"/>
              <a:gd name="T4" fmla="*/ 3066 w 3066"/>
              <a:gd name="T5" fmla="*/ 161 h 4806"/>
              <a:gd name="T6" fmla="*/ 0 w 3066"/>
              <a:gd name="T7" fmla="*/ 161 h 4806"/>
              <a:gd name="T8" fmla="*/ 0 w 3066"/>
              <a:gd name="T9" fmla="*/ 0 h 4806"/>
              <a:gd name="T10" fmla="*/ 0 w 3066"/>
              <a:gd name="T11" fmla="*/ 4806 h 4806"/>
              <a:gd name="T12" fmla="*/ 3066 w 3066"/>
              <a:gd name="T13" fmla="*/ 4806 h 4806"/>
              <a:gd name="T14" fmla="*/ 3066 w 3066"/>
              <a:gd name="T15" fmla="*/ 4644 h 4806"/>
              <a:gd name="T16" fmla="*/ 0 w 3066"/>
              <a:gd name="T17" fmla="*/ 4644 h 4806"/>
              <a:gd name="T18" fmla="*/ 0 w 3066"/>
              <a:gd name="T19" fmla="*/ 4806 h 4806"/>
              <a:gd name="T20" fmla="*/ 1533 w 3066"/>
              <a:gd name="T21" fmla="*/ 368 h 4806"/>
              <a:gd name="T22" fmla="*/ 1119 w 3066"/>
              <a:gd name="T23" fmla="*/ 782 h 4806"/>
              <a:gd name="T24" fmla="*/ 1947 w 3066"/>
              <a:gd name="T25" fmla="*/ 782 h 4806"/>
              <a:gd name="T26" fmla="*/ 1533 w 3066"/>
              <a:gd name="T27" fmla="*/ 368 h 4806"/>
              <a:gd name="T28" fmla="*/ 1533 w 3066"/>
              <a:gd name="T29" fmla="*/ 4393 h 4806"/>
              <a:gd name="T30" fmla="*/ 1947 w 3066"/>
              <a:gd name="T31" fmla="*/ 3979 h 4806"/>
              <a:gd name="T32" fmla="*/ 1119 w 3066"/>
              <a:gd name="T33" fmla="*/ 3979 h 4806"/>
              <a:gd name="T34" fmla="*/ 1533 w 3066"/>
              <a:gd name="T35" fmla="*/ 4393 h 4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66" h="4806">
                <a:moveTo>
                  <a:pt x="0" y="0"/>
                </a:moveTo>
                <a:lnTo>
                  <a:pt x="3066" y="0"/>
                </a:lnTo>
                <a:lnTo>
                  <a:pt x="3066" y="161"/>
                </a:lnTo>
                <a:lnTo>
                  <a:pt x="0" y="161"/>
                </a:lnTo>
                <a:lnTo>
                  <a:pt x="0" y="0"/>
                </a:lnTo>
                <a:close/>
                <a:moveTo>
                  <a:pt x="0" y="4806"/>
                </a:moveTo>
                <a:lnTo>
                  <a:pt x="3066" y="4806"/>
                </a:lnTo>
                <a:lnTo>
                  <a:pt x="3066" y="4644"/>
                </a:lnTo>
                <a:lnTo>
                  <a:pt x="0" y="4644"/>
                </a:lnTo>
                <a:lnTo>
                  <a:pt x="0" y="4806"/>
                </a:lnTo>
                <a:close/>
                <a:moveTo>
                  <a:pt x="1533" y="368"/>
                </a:moveTo>
                <a:lnTo>
                  <a:pt x="1119" y="782"/>
                </a:lnTo>
                <a:lnTo>
                  <a:pt x="1947" y="782"/>
                </a:lnTo>
                <a:lnTo>
                  <a:pt x="1533" y="368"/>
                </a:lnTo>
                <a:close/>
                <a:moveTo>
                  <a:pt x="1533" y="4393"/>
                </a:moveTo>
                <a:lnTo>
                  <a:pt x="1947" y="3979"/>
                </a:lnTo>
                <a:lnTo>
                  <a:pt x="1119" y="3979"/>
                </a:lnTo>
                <a:lnTo>
                  <a:pt x="1533" y="43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文本框 24"/>
          <p:cNvSpPr txBox="1"/>
          <p:nvPr/>
        </p:nvSpPr>
        <p:spPr>
          <a:xfrm>
            <a:off x="424941" y="2573243"/>
            <a:ext cx="4357482" cy="2922018"/>
          </a:xfrm>
          <a:prstGeom prst="rect">
            <a:avLst/>
          </a:prstGeom>
          <a:noFill/>
        </p:spPr>
        <p:txBody>
          <a:bodyPr wrap="square" rtlCol="0">
            <a:spAutoFit/>
          </a:bodyPr>
          <a:lstStyle>
            <a:defPPr>
              <a:defRPr lang="zh-CN"/>
            </a:defPPr>
            <a:lvl1pPr>
              <a:lnSpc>
                <a:spcPct val="150000"/>
              </a:lnSpc>
              <a:defRPr>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defRPr>
            </a:lvl1pPr>
          </a:lstStyle>
          <a:p>
            <a:pPr marL="285750" indent="-285750" algn="just">
              <a:buFont typeface="Wingdings" panose="05000000000000000000" pitchFamily="2" charset="2"/>
              <a:buChar char="l"/>
            </a:pPr>
            <a:r>
              <a:rPr lang="zh-CN" altLang="en-US" sz="1400" b="1" dirty="0">
                <a:solidFill>
                  <a:schemeClr val="accent2"/>
                </a:solidFill>
                <a:latin typeface="微软雅黑" panose="020B0503020204020204" pitchFamily="34" charset="-122"/>
                <a:ea typeface="微软雅黑" panose="020B0503020204020204" pitchFamily="34" charset="-122"/>
              </a:rPr>
              <a:t>来自非无菌部位的培养物</a:t>
            </a:r>
            <a:r>
              <a:rPr lang="en-US" altLang="zh-CN" sz="1400" b="1" dirty="0">
                <a:solidFill>
                  <a:schemeClr val="accent2"/>
                </a:solidFill>
                <a:latin typeface="微软雅黑" panose="020B0503020204020204" pitchFamily="34" charset="-122"/>
                <a:ea typeface="微软雅黑" panose="020B0503020204020204" pitchFamily="34" charset="-122"/>
              </a:rPr>
              <a:t>–</a:t>
            </a:r>
            <a:r>
              <a:rPr lang="zh-CN" altLang="en-US" sz="1400" b="1" dirty="0">
                <a:solidFill>
                  <a:schemeClr val="accent2"/>
                </a:solidFill>
                <a:latin typeface="微软雅黑" panose="020B0503020204020204" pitchFamily="34" charset="-122"/>
                <a:ea typeface="微软雅黑" panose="020B0503020204020204" pitchFamily="34" charset="-122"/>
              </a:rPr>
              <a:t>不动杆菌常引起定植，特别是在长期住院患者中。</a:t>
            </a:r>
            <a:endParaRPr lang="en-US" altLang="zh-CN" sz="1400" b="1" dirty="0">
              <a:solidFill>
                <a:schemeClr val="accent2"/>
              </a:solidFill>
              <a:latin typeface="微软雅黑" panose="020B0503020204020204" pitchFamily="34" charset="-122"/>
              <a:ea typeface="微软雅黑" panose="020B0503020204020204" pitchFamily="34" charset="-122"/>
            </a:endParaRPr>
          </a:p>
          <a:p>
            <a:pPr marL="171450" indent="-171450" algn="just">
              <a:buFont typeface="Wingdings" panose="05000000000000000000" pitchFamily="2" charset="2"/>
              <a:buChar char="Ø"/>
            </a:pPr>
            <a:r>
              <a:rPr lang="zh-CN" altLang="en-US" sz="1200" b="1" dirty="0">
                <a:latin typeface="微软雅黑" panose="020B0503020204020204" pitchFamily="34" charset="-122"/>
                <a:ea typeface="微软雅黑" panose="020B0503020204020204" pitchFamily="34" charset="-122"/>
              </a:rPr>
              <a:t>结合临床评估，以确定非无菌部位标本培养阳性是否代表真正感染。</a:t>
            </a:r>
            <a:r>
              <a:rPr lang="zh-CN" altLang="en-US" sz="1200" dirty="0">
                <a:latin typeface="微软雅黑" panose="020B0503020204020204" pitchFamily="34" charset="-122"/>
                <a:ea typeface="微软雅黑" panose="020B0503020204020204" pitchFamily="34" charset="-122"/>
              </a:rPr>
              <a:t>定植患者不应治疗，因为不合理使用抗生素会导致更多不良反应。</a:t>
            </a:r>
            <a:endParaRPr lang="zh-CN" altLang="en-US" sz="1200" dirty="0">
              <a:latin typeface="微软雅黑" panose="020B0503020204020204" pitchFamily="34" charset="-122"/>
              <a:ea typeface="微软雅黑" panose="020B0503020204020204" pitchFamily="34" charset="-122"/>
            </a:endParaRPr>
          </a:p>
          <a:p>
            <a:pPr marL="171450" indent="-171450" algn="just">
              <a:buFont typeface="Wingdings" panose="05000000000000000000" pitchFamily="2" charset="2"/>
              <a:buChar char="Ø"/>
            </a:pPr>
            <a:r>
              <a:rPr lang="zh-CN" altLang="en-US" sz="1200" b="1" dirty="0">
                <a:solidFill>
                  <a:schemeClr val="accent2"/>
                </a:solidFill>
                <a:latin typeface="微软雅黑" panose="020B0503020204020204" pitchFamily="34" charset="-122"/>
                <a:ea typeface="微软雅黑" panose="020B0503020204020204" pitchFamily="34" charset="-122"/>
              </a:rPr>
              <a:t>若患者有肺炎的临床证据</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如新发肺部浸润、氧饱和度下降、发热和</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或白细胞增多</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，且呼吸道标本培养有不动杆菌生长，则应考虑真正的感染。如果胸片未见实变、也没有肺部感染的其他临床征象，呼吸道生长的不动杆菌可能代表定植，而非侵入性疾病。</a:t>
            </a:r>
            <a:endParaRPr lang="en-US" altLang="zh-CN" sz="12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7193269" y="2681295"/>
            <a:ext cx="4059023" cy="1495409"/>
          </a:xfrm>
          <a:prstGeom prst="rect">
            <a:avLst/>
          </a:prstGeom>
          <a:noFill/>
        </p:spPr>
        <p:txBody>
          <a:bodyPr wrap="square" rtlCol="0">
            <a:spAutoFit/>
          </a:bodyPr>
          <a:lstStyle>
            <a:defPPr>
              <a:defRPr lang="zh-CN"/>
            </a:defPPr>
            <a:lvl1pPr>
              <a:lnSpc>
                <a:spcPct val="150000"/>
              </a:lnSpc>
              <a:defRPr>
                <a:solidFill>
                  <a:schemeClr val="bg2">
                    <a:lumMod val="25000"/>
                  </a:schemeClr>
                </a:solidFill>
                <a:latin typeface="OPPOSans M" panose="00020600040101010101" pitchFamily="18" charset="-122"/>
                <a:ea typeface="OPPOSans M" panose="00020600040101010101" pitchFamily="18" charset="-122"/>
                <a:cs typeface="OPPOSans M" panose="00020600040101010101" pitchFamily="18" charset="-122"/>
              </a:defRPr>
            </a:lvl1pPr>
          </a:lstStyle>
          <a:p>
            <a:pPr marL="285750" indent="-285750" algn="just">
              <a:lnSpc>
                <a:spcPct val="200000"/>
              </a:lnSpc>
              <a:buFont typeface="Wingdings" panose="05000000000000000000" pitchFamily="2" charset="2"/>
              <a:buChar char="l"/>
            </a:pPr>
            <a:r>
              <a:rPr lang="zh-CN" altLang="en-US" sz="1600" b="1" dirty="0">
                <a:solidFill>
                  <a:schemeClr val="accent2"/>
                </a:solidFill>
                <a:latin typeface="微软雅黑" panose="020B0503020204020204" pitchFamily="34" charset="-122"/>
                <a:ea typeface="微软雅黑" panose="020B0503020204020204" pitchFamily="34" charset="-122"/>
              </a:rPr>
              <a:t>来自无菌部位的培养物</a:t>
            </a:r>
            <a:r>
              <a:rPr lang="en-US" altLang="zh-CN" sz="1600" b="1" dirty="0">
                <a:solidFill>
                  <a:schemeClr val="accent2"/>
                </a:solidFill>
                <a:latin typeface="微软雅黑" panose="020B0503020204020204" pitchFamily="34" charset="-122"/>
                <a:ea typeface="微软雅黑" panose="020B0503020204020204" pitchFamily="34" charset="-122"/>
              </a:rPr>
              <a:t>–</a:t>
            </a:r>
            <a:r>
              <a:rPr lang="zh-CN" altLang="en-US" sz="1600" b="1" dirty="0">
                <a:solidFill>
                  <a:schemeClr val="accent2"/>
                </a:solidFill>
                <a:latin typeface="微软雅黑" panose="020B0503020204020204" pitchFamily="34" charset="-122"/>
                <a:ea typeface="微软雅黑" panose="020B0503020204020204" pitchFamily="34" charset="-122"/>
              </a:rPr>
              <a:t>来自正常情况下无菌部位</a:t>
            </a:r>
            <a:r>
              <a:rPr lang="en-US" altLang="zh-CN" sz="1600" b="1" dirty="0">
                <a:solidFill>
                  <a:schemeClr val="accent2"/>
                </a:solidFill>
                <a:latin typeface="微软雅黑" panose="020B0503020204020204" pitchFamily="34" charset="-122"/>
                <a:ea typeface="微软雅黑" panose="020B0503020204020204" pitchFamily="34" charset="-122"/>
              </a:rPr>
              <a:t>(</a:t>
            </a:r>
            <a:r>
              <a:rPr lang="zh-CN" altLang="en-US" sz="1600" b="1" dirty="0">
                <a:solidFill>
                  <a:schemeClr val="accent2"/>
                </a:solidFill>
                <a:latin typeface="微软雅黑" panose="020B0503020204020204" pitchFamily="34" charset="-122"/>
                <a:ea typeface="微软雅黑" panose="020B0503020204020204" pitchFamily="34" charset="-122"/>
              </a:rPr>
              <a:t>如血液、胸水、腹水、脑脊液</a:t>
            </a:r>
            <a:r>
              <a:rPr lang="en-US" altLang="zh-CN" sz="1600" b="1" dirty="0">
                <a:solidFill>
                  <a:schemeClr val="accent2"/>
                </a:solidFill>
                <a:latin typeface="微软雅黑" panose="020B0503020204020204" pitchFamily="34" charset="-122"/>
                <a:ea typeface="微软雅黑" panose="020B0503020204020204" pitchFamily="34" charset="-122"/>
              </a:rPr>
              <a:t>)</a:t>
            </a:r>
            <a:r>
              <a:rPr lang="zh-CN" altLang="en-US" sz="1600" b="1" dirty="0">
                <a:solidFill>
                  <a:schemeClr val="accent2"/>
                </a:solidFill>
                <a:latin typeface="微软雅黑" panose="020B0503020204020204" pitchFamily="34" charset="-122"/>
                <a:ea typeface="微软雅黑" panose="020B0503020204020204" pitchFamily="34" charset="-122"/>
              </a:rPr>
              <a:t>的微生物生长应解读为真正的感染。</a:t>
            </a:r>
            <a:endParaRPr lang="en-US" altLang="zh-CN" sz="1600" b="1" dirty="0">
              <a:solidFill>
                <a:schemeClr val="accent2"/>
              </a:solidFill>
              <a:latin typeface="微软雅黑" panose="020B0503020204020204" pitchFamily="34" charset="-122"/>
              <a:ea typeface="微软雅黑" panose="020B0503020204020204" pitchFamily="34" charset="-122"/>
            </a:endParaRPr>
          </a:p>
        </p:txBody>
      </p:sp>
      <p:sp>
        <p:nvSpPr>
          <p:cNvPr id="2" name="文本占位符 6"/>
          <p:cNvSpPr txBox="1"/>
          <p:nvPr/>
        </p:nvSpPr>
        <p:spPr>
          <a:xfrm>
            <a:off x="654422" y="410847"/>
            <a:ext cx="11420475" cy="331787"/>
          </a:xfrm>
          <a:prstGeom prst="rect">
            <a:avLst/>
          </a:prstGeom>
        </p:spPr>
        <p:txBody>
          <a:bodyPr vert="horz"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鲍曼不动杆菌</a:t>
            </a:r>
            <a:r>
              <a:rPr lang="en-US" altLang="zh-CN" sz="2400" b="1" dirty="0">
                <a:solidFill>
                  <a:schemeClr val="bg1"/>
                </a:solidFill>
                <a:latin typeface="微软雅黑" panose="020B0503020204020204" pitchFamily="34" charset="-122"/>
                <a:ea typeface="微软雅黑" panose="020B0503020204020204" pitchFamily="34" charset="-122"/>
                <a:sym typeface="+mn-lt"/>
              </a:rPr>
              <a:t>——</a:t>
            </a:r>
            <a:r>
              <a:rPr lang="zh-CN" altLang="en-US" sz="2400" b="1" dirty="0">
                <a:solidFill>
                  <a:schemeClr val="bg1"/>
                </a:solidFill>
                <a:latin typeface="微软雅黑" panose="020B0503020204020204" pitchFamily="34" charset="-122"/>
                <a:ea typeface="微软雅黑" panose="020B0503020204020204" pitchFamily="34" charset="-122"/>
                <a:sym typeface="+mn-lt"/>
              </a:rPr>
              <a:t>区别定值和感染</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p:cNvSpPr txBox="1"/>
          <p:nvPr/>
        </p:nvSpPr>
        <p:spPr>
          <a:xfrm>
            <a:off x="654422" y="6028222"/>
            <a:ext cx="6381555" cy="138499"/>
          </a:xfrm>
          <a:prstGeom prst="rect">
            <a:avLst/>
          </a:prstGeom>
          <a:noFill/>
        </p:spPr>
        <p:txBody>
          <a:bodyPr wrap="none" lIns="0" tIns="0" rIns="0" bIns="0" rtlCol="0">
            <a:spAutoFit/>
          </a:bodyPr>
          <a:lstStyle>
            <a:defPPr>
              <a:defRPr lang="en-US"/>
            </a:defPPr>
            <a:lvl1pPr>
              <a:defRPr sz="900"/>
            </a:lvl1pPr>
          </a:lstStyle>
          <a:p>
            <a:r>
              <a:rPr lang="en-US" altLang="zh-CN" dirty="0">
                <a:latin typeface="微软雅黑" panose="020B0503020204020204" pitchFamily="34" charset="-122"/>
                <a:ea typeface="微软雅黑" panose="020B0503020204020204" pitchFamily="34" charset="-122"/>
                <a:cs typeface="+mn-ea"/>
                <a:sym typeface="+mn-lt"/>
              </a:rPr>
              <a:t>AB</a:t>
            </a:r>
            <a:r>
              <a:rPr lang="zh-CN" altLang="en-US" dirty="0">
                <a:latin typeface="微软雅黑" panose="020B0503020204020204" pitchFamily="34" charset="-122"/>
                <a:ea typeface="微软雅黑" panose="020B0503020204020204" pitchFamily="34" charset="-122"/>
                <a:cs typeface="+mn-ea"/>
                <a:sym typeface="+mn-lt"/>
              </a:rPr>
              <a:t>：鲍曼不动杆菌；</a:t>
            </a:r>
            <a:r>
              <a:rPr lang="en-US" altLang="zh-CN" dirty="0">
                <a:latin typeface="微软雅黑" panose="020B0503020204020204" pitchFamily="34" charset="-122"/>
                <a:ea typeface="微软雅黑" panose="020B0503020204020204" pitchFamily="34" charset="-122"/>
                <a:cs typeface="+mn-ea"/>
                <a:sym typeface="+mn-lt"/>
              </a:rPr>
              <a:t>XDRAB</a:t>
            </a:r>
            <a:r>
              <a:rPr lang="zh-CN" altLang="en-US" dirty="0">
                <a:latin typeface="微软雅黑" panose="020B0503020204020204" pitchFamily="34" charset="-122"/>
                <a:ea typeface="微软雅黑" panose="020B0503020204020204" pitchFamily="34" charset="-122"/>
                <a:cs typeface="+mn-ea"/>
                <a:sym typeface="+mn-lt"/>
              </a:rPr>
              <a:t>：广泛耐药的鲍曼不动杆菌；</a:t>
            </a:r>
            <a:r>
              <a:rPr lang="en-US" altLang="zh-CN" dirty="0">
                <a:latin typeface="微软雅黑" panose="020B0503020204020204" pitchFamily="34" charset="-122"/>
                <a:ea typeface="微软雅黑" panose="020B0503020204020204" pitchFamily="34" charset="-122"/>
                <a:cs typeface="+mn-ea"/>
                <a:sym typeface="+mn-lt"/>
              </a:rPr>
              <a:t>PDRAB</a:t>
            </a:r>
            <a:r>
              <a:rPr lang="zh-CN" altLang="en-US" dirty="0">
                <a:latin typeface="微软雅黑" panose="020B0503020204020204" pitchFamily="34" charset="-122"/>
                <a:ea typeface="微软雅黑" panose="020B0503020204020204" pitchFamily="34" charset="-122"/>
                <a:cs typeface="+mn-ea"/>
                <a:sym typeface="+mn-lt"/>
              </a:rPr>
              <a:t>：全耐药的鲍曼不动杆菌； </a:t>
            </a:r>
            <a:r>
              <a:rPr lang="en-US" altLang="zh-CN" dirty="0">
                <a:latin typeface="微软雅黑" panose="020B0503020204020204" pitchFamily="34" charset="-122"/>
                <a:ea typeface="微软雅黑" panose="020B0503020204020204" pitchFamily="34" charset="-122"/>
                <a:cs typeface="+mn-ea"/>
                <a:sym typeface="+mn-lt"/>
              </a:rPr>
              <a:t>PK/PD</a:t>
            </a:r>
            <a:r>
              <a:rPr lang="zh-CN" altLang="en-US" dirty="0">
                <a:latin typeface="微软雅黑" panose="020B0503020204020204" pitchFamily="34" charset="-122"/>
                <a:ea typeface="微软雅黑" panose="020B0503020204020204" pitchFamily="34" charset="-122"/>
                <a:cs typeface="+mn-ea"/>
                <a:sym typeface="+mn-lt"/>
              </a:rPr>
              <a:t>：药代动力学</a:t>
            </a:r>
            <a:r>
              <a:rPr lang="en-US" altLang="zh-CN" dirty="0">
                <a:latin typeface="微软雅黑" panose="020B0503020204020204" pitchFamily="34" charset="-122"/>
                <a:ea typeface="微软雅黑" panose="020B0503020204020204" pitchFamily="34" charset="-122"/>
                <a:cs typeface="+mn-ea"/>
                <a:sym typeface="+mn-lt"/>
              </a:rPr>
              <a:t>/</a:t>
            </a:r>
            <a:r>
              <a:rPr lang="zh-CN" altLang="en-US" dirty="0">
                <a:latin typeface="微软雅黑" panose="020B0503020204020204" pitchFamily="34" charset="-122"/>
                <a:ea typeface="微软雅黑" panose="020B0503020204020204" pitchFamily="34" charset="-122"/>
                <a:cs typeface="+mn-ea"/>
                <a:sym typeface="+mn-lt"/>
              </a:rPr>
              <a:t>药效学</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文本占位符 4"/>
          <p:cNvSpPr>
            <a:spLocks noGrp="1"/>
          </p:cNvSpPr>
          <p:nvPr>
            <p:ph type="body" sz="quarter" idx="4294967295"/>
          </p:nvPr>
        </p:nvSpPr>
        <p:spPr>
          <a:xfrm>
            <a:off x="654422" y="6533942"/>
            <a:ext cx="8445500" cy="83100"/>
          </a:xfrm>
        </p:spPr>
        <p:txBody>
          <a:bodyPr vert="horz" lIns="0" tIns="0" rIns="0" bIns="0" rtlCol="0" anchor="t" anchorCtr="0">
            <a:spAutoFit/>
          </a:bodyPr>
          <a:lstStyle/>
          <a:p>
            <a:pPr>
              <a:spcBef>
                <a:spcPts val="0"/>
              </a:spcBef>
              <a:buFont typeface="+mj-lt"/>
              <a:buAutoNum type="arabicPeriod"/>
            </a:pPr>
            <a:r>
              <a:rPr lang="zh-CN" altLang="en-US" sz="600" dirty="0">
                <a:latin typeface="微软雅黑" panose="020B0503020204020204" pitchFamily="34" charset="-122"/>
                <a:ea typeface="微软雅黑" panose="020B0503020204020204" pitchFamily="34" charset="-122"/>
                <a:cs typeface="+mn-ea"/>
                <a:sym typeface="+mn-lt"/>
              </a:rPr>
              <a:t>陈佰义，等</a:t>
            </a:r>
            <a:r>
              <a:rPr lang="en-US" altLang="zh-CN" sz="600" dirty="0">
                <a:latin typeface="微软雅黑" panose="020B0503020204020204" pitchFamily="34" charset="-122"/>
                <a:ea typeface="微软雅黑" panose="020B0503020204020204" pitchFamily="34" charset="-122"/>
                <a:cs typeface="+mn-ea"/>
                <a:sym typeface="+mn-lt"/>
              </a:rPr>
              <a:t>. </a:t>
            </a:r>
            <a:r>
              <a:rPr lang="zh-CN" altLang="en-US" sz="600" dirty="0">
                <a:latin typeface="微软雅黑" panose="020B0503020204020204" pitchFamily="34" charset="-122"/>
                <a:ea typeface="微软雅黑" panose="020B0503020204020204" pitchFamily="34" charset="-122"/>
                <a:cs typeface="+mn-ea"/>
                <a:sym typeface="+mn-lt"/>
              </a:rPr>
              <a:t>中国鲍曼不动杆菌感染诊治与防控专家共识</a:t>
            </a:r>
            <a:r>
              <a:rPr lang="en-US" altLang="zh-CN" sz="600" dirty="0">
                <a:latin typeface="微软雅黑" panose="020B0503020204020204" pitchFamily="34" charset="-122"/>
                <a:ea typeface="微软雅黑" panose="020B0503020204020204" pitchFamily="34" charset="-122"/>
                <a:cs typeface="+mn-ea"/>
                <a:sym typeface="+mn-lt"/>
              </a:rPr>
              <a:t>, </a:t>
            </a:r>
            <a:r>
              <a:rPr lang="zh-CN" altLang="en-US" sz="600" dirty="0">
                <a:latin typeface="微软雅黑" panose="020B0503020204020204" pitchFamily="34" charset="-122"/>
                <a:ea typeface="微软雅黑" panose="020B0503020204020204" pitchFamily="34" charset="-122"/>
                <a:cs typeface="+mn-ea"/>
                <a:sym typeface="+mn-lt"/>
              </a:rPr>
              <a:t>中华医学杂志</a:t>
            </a:r>
            <a:r>
              <a:rPr lang="en-US" altLang="zh-CN" sz="600" dirty="0">
                <a:latin typeface="微软雅黑" panose="020B0503020204020204" pitchFamily="34" charset="-122"/>
                <a:ea typeface="微软雅黑" panose="020B0503020204020204" pitchFamily="34" charset="-122"/>
                <a:cs typeface="+mn-ea"/>
                <a:sym typeface="+mn-lt"/>
              </a:rPr>
              <a:t>, 2012, 92 (2): 76-85</a:t>
            </a:r>
            <a:endParaRPr lang="en-US" altLang="zh-CN" sz="600" dirty="0">
              <a:latin typeface="微软雅黑" panose="020B0503020204020204" pitchFamily="34" charset="-122"/>
              <a:ea typeface="微软雅黑" panose="020B0503020204020204" pitchFamily="34" charset="-122"/>
              <a:cs typeface="+mn-ea"/>
              <a:sym typeface="+mn-lt"/>
            </a:endParaRPr>
          </a:p>
        </p:txBody>
      </p:sp>
      <p:sp>
        <p:nvSpPr>
          <p:cNvPr id="7" name="文本占位符 6"/>
          <p:cNvSpPr>
            <a:spLocks noGrp="1"/>
          </p:cNvSpPr>
          <p:nvPr>
            <p:ph type="body" sz="quarter" idx="4294967295"/>
          </p:nvPr>
        </p:nvSpPr>
        <p:spPr>
          <a:xfrm>
            <a:off x="654422" y="410847"/>
            <a:ext cx="11420475" cy="331787"/>
          </a:xfrm>
        </p:spPr>
        <p:txBody>
          <a:bodyPr vert="horz" lIns="0" tIns="0" rIns="0" bIns="0" rtlCol="0" anchor="t" anchorCtr="0">
            <a:spAutoFit/>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鲍曼不动杆菌感染的抗菌治疗原则</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sp>
        <p:nvSpPr>
          <p:cNvPr id="8" name="椭圆 7"/>
          <p:cNvSpPr/>
          <p:nvPr/>
        </p:nvSpPr>
        <p:spPr>
          <a:xfrm>
            <a:off x="3678833" y="780970"/>
            <a:ext cx="4834334" cy="4834333"/>
          </a:xfrm>
          <a:prstGeom prst="ellipse">
            <a:avLst/>
          </a:prstGeom>
          <a:gradFill flip="none" rotWithShape="1">
            <a:gsLst>
              <a:gs pos="60000">
                <a:srgbClr val="0193A9">
                  <a:alpha val="0"/>
                </a:srgbClr>
              </a:gs>
              <a:gs pos="100000">
                <a:srgbClr val="0193A9">
                  <a:alpha val="20000"/>
                </a:srgbClr>
              </a:gs>
            </a:gsLst>
            <a:path path="circle">
              <a:fillToRect l="50000" t="50000" r="50000" b="50000"/>
            </a:path>
            <a:tileRect/>
          </a:gra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椭圆 8"/>
          <p:cNvSpPr/>
          <p:nvPr/>
        </p:nvSpPr>
        <p:spPr>
          <a:xfrm>
            <a:off x="3926303" y="1028440"/>
            <a:ext cx="4339394" cy="4339393"/>
          </a:xfrm>
          <a:prstGeom prst="ellipse">
            <a:avLst/>
          </a:prstGeom>
          <a:gradFill flip="none" rotWithShape="1">
            <a:gsLst>
              <a:gs pos="60000">
                <a:srgbClr val="0193A9">
                  <a:alpha val="0"/>
                </a:srgbClr>
              </a:gs>
              <a:gs pos="100000">
                <a:srgbClr val="0193A9">
                  <a:alpha val="20000"/>
                </a:srgbClr>
              </a:gs>
            </a:gsLst>
            <a:path path="circle">
              <a:fillToRect l="50000" t="50000" r="50000" b="50000"/>
            </a:path>
            <a:tileRect/>
          </a:gra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10" name="组合 9"/>
          <p:cNvGrpSpPr/>
          <p:nvPr/>
        </p:nvGrpSpPr>
        <p:grpSpPr>
          <a:xfrm>
            <a:off x="4459994" y="1562131"/>
            <a:ext cx="3272012" cy="3272011"/>
            <a:chOff x="3422353" y="750379"/>
            <a:chExt cx="5347294" cy="5347294"/>
          </a:xfrm>
        </p:grpSpPr>
        <p:sp>
          <p:nvSpPr>
            <p:cNvPr id="11" name="弧形 10"/>
            <p:cNvSpPr/>
            <p:nvPr/>
          </p:nvSpPr>
          <p:spPr>
            <a:xfrm rot="2700000">
              <a:off x="3422353" y="750379"/>
              <a:ext cx="5347294" cy="5347294"/>
            </a:xfrm>
            <a:prstGeom prst="arc">
              <a:avLst/>
            </a:prstGeom>
            <a:noFill/>
            <a:ln w="28575">
              <a:gradFill>
                <a:gsLst>
                  <a:gs pos="0">
                    <a:srgbClr val="0193A9">
                      <a:alpha val="0"/>
                    </a:srgbClr>
                  </a:gs>
                  <a:gs pos="100000">
                    <a:srgbClr val="0193A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2" name="弧形 11"/>
            <p:cNvSpPr/>
            <p:nvPr/>
          </p:nvSpPr>
          <p:spPr>
            <a:xfrm rot="12600000">
              <a:off x="3422353" y="750379"/>
              <a:ext cx="5347294" cy="5347294"/>
            </a:xfrm>
            <a:prstGeom prst="arc">
              <a:avLst/>
            </a:prstGeom>
            <a:noFill/>
            <a:ln w="28575">
              <a:gradFill>
                <a:gsLst>
                  <a:gs pos="0">
                    <a:srgbClr val="0193A9">
                      <a:alpha val="0"/>
                    </a:srgbClr>
                  </a:gs>
                  <a:gs pos="100000">
                    <a:srgbClr val="0193A9"/>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3" name="组合 12"/>
          <p:cNvGrpSpPr/>
          <p:nvPr/>
        </p:nvGrpSpPr>
        <p:grpSpPr>
          <a:xfrm>
            <a:off x="5111848" y="2096797"/>
            <a:ext cx="1968304" cy="2202680"/>
            <a:chOff x="4417164" y="1549084"/>
            <a:chExt cx="3364021" cy="3764596"/>
          </a:xfrm>
          <a:effectLst>
            <a:outerShdw blurRad="889000" dist="381000" dir="5400000" algn="t" rotWithShape="0">
              <a:schemeClr val="accent1">
                <a:alpha val="10000"/>
              </a:schemeClr>
            </a:outerShdw>
          </a:effectLst>
        </p:grpSpPr>
        <p:sp>
          <p:nvSpPr>
            <p:cNvPr id="14" name="Freeform 5"/>
            <p:cNvSpPr/>
            <p:nvPr/>
          </p:nvSpPr>
          <p:spPr bwMode="auto">
            <a:xfrm>
              <a:off x="4417164" y="1642750"/>
              <a:ext cx="3364021" cy="3561321"/>
            </a:xfrm>
            <a:custGeom>
              <a:avLst/>
              <a:gdLst>
                <a:gd name="T0" fmla="*/ 352 w 709"/>
                <a:gd name="T1" fmla="*/ 751 h 751"/>
                <a:gd name="T2" fmla="*/ 205 w 709"/>
                <a:gd name="T3" fmla="*/ 631 h 751"/>
                <a:gd name="T4" fmla="*/ 28 w 709"/>
                <a:gd name="T5" fmla="*/ 124 h 751"/>
                <a:gd name="T6" fmla="*/ 354 w 709"/>
                <a:gd name="T7" fmla="*/ 0 h 751"/>
                <a:gd name="T8" fmla="*/ 681 w 709"/>
                <a:gd name="T9" fmla="*/ 124 h 751"/>
                <a:gd name="T10" fmla="*/ 504 w 709"/>
                <a:gd name="T11" fmla="*/ 631 h 751"/>
                <a:gd name="T12" fmla="*/ 357 w 709"/>
                <a:gd name="T13" fmla="*/ 751 h 751"/>
                <a:gd name="T14" fmla="*/ 352 w 709"/>
                <a:gd name="T15" fmla="*/ 751 h 7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9" h="751">
                  <a:moveTo>
                    <a:pt x="352" y="751"/>
                  </a:moveTo>
                  <a:cubicBezTo>
                    <a:pt x="352" y="751"/>
                    <a:pt x="279" y="703"/>
                    <a:pt x="205" y="631"/>
                  </a:cubicBezTo>
                  <a:cubicBezTo>
                    <a:pt x="0" y="434"/>
                    <a:pt x="28" y="124"/>
                    <a:pt x="28" y="124"/>
                  </a:cubicBezTo>
                  <a:cubicBezTo>
                    <a:pt x="354" y="0"/>
                    <a:pt x="354" y="0"/>
                    <a:pt x="354" y="0"/>
                  </a:cubicBezTo>
                  <a:cubicBezTo>
                    <a:pt x="681" y="124"/>
                    <a:pt x="681" y="124"/>
                    <a:pt x="681" y="124"/>
                  </a:cubicBezTo>
                  <a:cubicBezTo>
                    <a:pt x="681" y="124"/>
                    <a:pt x="709" y="434"/>
                    <a:pt x="504" y="631"/>
                  </a:cubicBezTo>
                  <a:cubicBezTo>
                    <a:pt x="430" y="703"/>
                    <a:pt x="357" y="751"/>
                    <a:pt x="357" y="751"/>
                  </a:cubicBezTo>
                  <a:cubicBezTo>
                    <a:pt x="352" y="751"/>
                    <a:pt x="352" y="751"/>
                    <a:pt x="352" y="751"/>
                  </a:cubicBezTo>
                </a:path>
              </a:pathLst>
            </a:custGeom>
            <a:gradFill flip="none" rotWithShape="1">
              <a:gsLst>
                <a:gs pos="0">
                  <a:srgbClr val="01B3D1"/>
                </a:gs>
                <a:gs pos="82000">
                  <a:srgbClr val="0193A9"/>
                </a:gs>
                <a:gs pos="47000">
                  <a:srgbClr val="0193A9"/>
                </a:gs>
                <a:gs pos="19000">
                  <a:srgbClr val="0193A9"/>
                </a:gs>
                <a:gs pos="100000">
                  <a:srgbClr val="01B3D1"/>
                </a:gs>
              </a:gsLst>
              <a:lin ang="5400000" scaled="1"/>
              <a:tileRect/>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5" name="Freeform 10"/>
            <p:cNvSpPr>
              <a:spLocks noEditPoints="1"/>
            </p:cNvSpPr>
            <p:nvPr/>
          </p:nvSpPr>
          <p:spPr bwMode="auto">
            <a:xfrm>
              <a:off x="4427940" y="1549084"/>
              <a:ext cx="3336121" cy="3764596"/>
            </a:xfrm>
            <a:custGeom>
              <a:avLst/>
              <a:gdLst>
                <a:gd name="T0" fmla="*/ 351 w 703"/>
                <a:gd name="T1" fmla="*/ 794 h 794"/>
                <a:gd name="T2" fmla="*/ 351 w 703"/>
                <a:gd name="T3" fmla="*/ 767 h 794"/>
                <a:gd name="T4" fmla="*/ 351 w 703"/>
                <a:gd name="T5" fmla="*/ 794 h 794"/>
                <a:gd name="T6" fmla="*/ 189 w 703"/>
                <a:gd name="T7" fmla="*/ 664 h 794"/>
                <a:gd name="T8" fmla="*/ 18 w 703"/>
                <a:gd name="T9" fmla="*/ 327 h 794"/>
                <a:gd name="T10" fmla="*/ 7 w 703"/>
                <a:gd name="T11" fmla="*/ 143 h 794"/>
                <a:gd name="T12" fmla="*/ 8 w 703"/>
                <a:gd name="T13" fmla="*/ 131 h 794"/>
                <a:gd name="T14" fmla="*/ 351 w 703"/>
                <a:gd name="T15" fmla="*/ 0 h 794"/>
                <a:gd name="T16" fmla="*/ 695 w 703"/>
                <a:gd name="T17" fmla="*/ 131 h 794"/>
                <a:gd name="T18" fmla="*/ 696 w 703"/>
                <a:gd name="T19" fmla="*/ 143 h 794"/>
                <a:gd name="T20" fmla="*/ 684 w 703"/>
                <a:gd name="T21" fmla="*/ 327 h 794"/>
                <a:gd name="T22" fmla="*/ 514 w 703"/>
                <a:gd name="T23" fmla="*/ 664 h 794"/>
                <a:gd name="T24" fmla="*/ 351 w 703"/>
                <a:gd name="T25" fmla="*/ 794 h 794"/>
                <a:gd name="T26" fmla="*/ 42 w 703"/>
                <a:gd name="T27" fmla="*/ 157 h 794"/>
                <a:gd name="T28" fmla="*/ 215 w 703"/>
                <a:gd name="T29" fmla="*/ 638 h 794"/>
                <a:gd name="T30" fmla="*/ 351 w 703"/>
                <a:gd name="T31" fmla="*/ 751 h 794"/>
                <a:gd name="T32" fmla="*/ 488 w 703"/>
                <a:gd name="T33" fmla="*/ 638 h 794"/>
                <a:gd name="T34" fmla="*/ 661 w 703"/>
                <a:gd name="T35" fmla="*/ 157 h 794"/>
                <a:gd name="T36" fmla="*/ 351 w 703"/>
                <a:gd name="T37" fmla="*/ 40 h 794"/>
                <a:gd name="T38" fmla="*/ 42 w 703"/>
                <a:gd name="T39" fmla="*/ 157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 h="794">
                  <a:moveTo>
                    <a:pt x="351" y="794"/>
                  </a:moveTo>
                  <a:cubicBezTo>
                    <a:pt x="351" y="767"/>
                    <a:pt x="351" y="767"/>
                    <a:pt x="351" y="767"/>
                  </a:cubicBezTo>
                  <a:cubicBezTo>
                    <a:pt x="351" y="794"/>
                    <a:pt x="351" y="794"/>
                    <a:pt x="351" y="794"/>
                  </a:cubicBezTo>
                  <a:cubicBezTo>
                    <a:pt x="348" y="792"/>
                    <a:pt x="264" y="736"/>
                    <a:pt x="189" y="664"/>
                  </a:cubicBezTo>
                  <a:cubicBezTo>
                    <a:pt x="80" y="559"/>
                    <a:pt x="36" y="423"/>
                    <a:pt x="18" y="327"/>
                  </a:cubicBezTo>
                  <a:cubicBezTo>
                    <a:pt x="0" y="224"/>
                    <a:pt x="6" y="146"/>
                    <a:pt x="7" y="143"/>
                  </a:cubicBezTo>
                  <a:cubicBezTo>
                    <a:pt x="8" y="131"/>
                    <a:pt x="8" y="131"/>
                    <a:pt x="8" y="131"/>
                  </a:cubicBezTo>
                  <a:cubicBezTo>
                    <a:pt x="351" y="0"/>
                    <a:pt x="351" y="0"/>
                    <a:pt x="351" y="0"/>
                  </a:cubicBezTo>
                  <a:cubicBezTo>
                    <a:pt x="695" y="131"/>
                    <a:pt x="695" y="131"/>
                    <a:pt x="695" y="131"/>
                  </a:cubicBezTo>
                  <a:cubicBezTo>
                    <a:pt x="696" y="143"/>
                    <a:pt x="696" y="143"/>
                    <a:pt x="696" y="143"/>
                  </a:cubicBezTo>
                  <a:cubicBezTo>
                    <a:pt x="697" y="146"/>
                    <a:pt x="703" y="224"/>
                    <a:pt x="684" y="327"/>
                  </a:cubicBezTo>
                  <a:cubicBezTo>
                    <a:pt x="667" y="423"/>
                    <a:pt x="623" y="559"/>
                    <a:pt x="514" y="664"/>
                  </a:cubicBezTo>
                  <a:cubicBezTo>
                    <a:pt x="439" y="736"/>
                    <a:pt x="354" y="792"/>
                    <a:pt x="351" y="794"/>
                  </a:cubicBezTo>
                  <a:close/>
                  <a:moveTo>
                    <a:pt x="42" y="157"/>
                  </a:moveTo>
                  <a:cubicBezTo>
                    <a:pt x="40" y="214"/>
                    <a:pt x="40" y="470"/>
                    <a:pt x="215" y="638"/>
                  </a:cubicBezTo>
                  <a:cubicBezTo>
                    <a:pt x="273" y="695"/>
                    <a:pt x="331" y="737"/>
                    <a:pt x="351" y="751"/>
                  </a:cubicBezTo>
                  <a:cubicBezTo>
                    <a:pt x="371" y="737"/>
                    <a:pt x="430" y="695"/>
                    <a:pt x="488" y="638"/>
                  </a:cubicBezTo>
                  <a:cubicBezTo>
                    <a:pt x="663" y="470"/>
                    <a:pt x="663" y="214"/>
                    <a:pt x="661" y="157"/>
                  </a:cubicBezTo>
                  <a:cubicBezTo>
                    <a:pt x="351" y="40"/>
                    <a:pt x="351" y="40"/>
                    <a:pt x="351" y="40"/>
                  </a:cubicBezTo>
                  <a:lnTo>
                    <a:pt x="42" y="157"/>
                  </a:lnTo>
                  <a:close/>
                </a:path>
              </a:pathLst>
            </a:custGeom>
            <a:gradFill flip="none" rotWithShape="1">
              <a:gsLst>
                <a:gs pos="0">
                  <a:srgbClr val="C6C6C6"/>
                </a:gs>
                <a:gs pos="100000">
                  <a:srgbClr val="C6C6C6"/>
                </a:gs>
                <a:gs pos="80000">
                  <a:srgbClr val="F8F8F8"/>
                </a:gs>
                <a:gs pos="70000">
                  <a:srgbClr val="D1D1D1"/>
                </a:gs>
                <a:gs pos="60000">
                  <a:srgbClr val="AEAEAE"/>
                </a:gs>
                <a:gs pos="45000">
                  <a:srgbClr val="878787"/>
                </a:gs>
                <a:gs pos="30000">
                  <a:srgbClr val="C9C9C9"/>
                </a:gs>
                <a:gs pos="19000">
                  <a:srgbClr val="D8D8D8"/>
                </a:gs>
                <a:gs pos="9000">
                  <a:srgbClr val="F2F2F2"/>
                </a:gs>
              </a:gsLst>
              <a:lin ang="5400000" scaled="1"/>
              <a:tileRect/>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6" name="Freeform 11"/>
            <p:cNvSpPr>
              <a:spLocks noEditPoints="1"/>
            </p:cNvSpPr>
            <p:nvPr/>
          </p:nvSpPr>
          <p:spPr bwMode="auto">
            <a:xfrm>
              <a:off x="4460822" y="1586949"/>
              <a:ext cx="3270356" cy="3688866"/>
            </a:xfrm>
            <a:custGeom>
              <a:avLst/>
              <a:gdLst>
                <a:gd name="T0" fmla="*/ 345 w 689"/>
                <a:gd name="T1" fmla="*/ 778 h 778"/>
                <a:gd name="T2" fmla="*/ 344 w 689"/>
                <a:gd name="T3" fmla="*/ 759 h 778"/>
                <a:gd name="T4" fmla="*/ 345 w 689"/>
                <a:gd name="T5" fmla="*/ 778 h 778"/>
                <a:gd name="T6" fmla="*/ 187 w 689"/>
                <a:gd name="T7" fmla="*/ 651 h 778"/>
                <a:gd name="T8" fmla="*/ 19 w 689"/>
                <a:gd name="T9" fmla="*/ 318 h 778"/>
                <a:gd name="T10" fmla="*/ 7 w 689"/>
                <a:gd name="T11" fmla="*/ 135 h 778"/>
                <a:gd name="T12" fmla="*/ 7 w 689"/>
                <a:gd name="T13" fmla="*/ 128 h 778"/>
                <a:gd name="T14" fmla="*/ 344 w 689"/>
                <a:gd name="T15" fmla="*/ 0 h 778"/>
                <a:gd name="T16" fmla="*/ 681 w 689"/>
                <a:gd name="T17" fmla="*/ 128 h 778"/>
                <a:gd name="T18" fmla="*/ 682 w 689"/>
                <a:gd name="T19" fmla="*/ 135 h 778"/>
                <a:gd name="T20" fmla="*/ 670 w 689"/>
                <a:gd name="T21" fmla="*/ 318 h 778"/>
                <a:gd name="T22" fmla="*/ 502 w 689"/>
                <a:gd name="T23" fmla="*/ 651 h 778"/>
                <a:gd name="T24" fmla="*/ 345 w 689"/>
                <a:gd name="T25" fmla="*/ 778 h 778"/>
                <a:gd name="T26" fmla="*/ 28 w 689"/>
                <a:gd name="T27" fmla="*/ 144 h 778"/>
                <a:gd name="T28" fmla="*/ 202 w 689"/>
                <a:gd name="T29" fmla="*/ 635 h 778"/>
                <a:gd name="T30" fmla="*/ 344 w 689"/>
                <a:gd name="T31" fmla="*/ 751 h 778"/>
                <a:gd name="T32" fmla="*/ 486 w 689"/>
                <a:gd name="T33" fmla="*/ 635 h 778"/>
                <a:gd name="T34" fmla="*/ 661 w 689"/>
                <a:gd name="T35" fmla="*/ 144 h 778"/>
                <a:gd name="T36" fmla="*/ 344 w 689"/>
                <a:gd name="T37" fmla="*/ 24 h 778"/>
                <a:gd name="T38" fmla="*/ 28 w 689"/>
                <a:gd name="T39" fmla="*/ 144 h 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9" h="778">
                  <a:moveTo>
                    <a:pt x="345" y="778"/>
                  </a:moveTo>
                  <a:cubicBezTo>
                    <a:pt x="344" y="759"/>
                    <a:pt x="344" y="759"/>
                    <a:pt x="344" y="759"/>
                  </a:cubicBezTo>
                  <a:cubicBezTo>
                    <a:pt x="345" y="778"/>
                    <a:pt x="345" y="778"/>
                    <a:pt x="345" y="778"/>
                  </a:cubicBezTo>
                  <a:cubicBezTo>
                    <a:pt x="344" y="778"/>
                    <a:pt x="261" y="723"/>
                    <a:pt x="187" y="651"/>
                  </a:cubicBezTo>
                  <a:cubicBezTo>
                    <a:pt x="79" y="547"/>
                    <a:pt x="36" y="412"/>
                    <a:pt x="19" y="318"/>
                  </a:cubicBezTo>
                  <a:cubicBezTo>
                    <a:pt x="0" y="215"/>
                    <a:pt x="6" y="138"/>
                    <a:pt x="7" y="135"/>
                  </a:cubicBezTo>
                  <a:cubicBezTo>
                    <a:pt x="7" y="128"/>
                    <a:pt x="7" y="128"/>
                    <a:pt x="7" y="128"/>
                  </a:cubicBezTo>
                  <a:cubicBezTo>
                    <a:pt x="344" y="0"/>
                    <a:pt x="344" y="0"/>
                    <a:pt x="344" y="0"/>
                  </a:cubicBezTo>
                  <a:cubicBezTo>
                    <a:pt x="681" y="128"/>
                    <a:pt x="681" y="128"/>
                    <a:pt x="681" y="128"/>
                  </a:cubicBezTo>
                  <a:cubicBezTo>
                    <a:pt x="682" y="135"/>
                    <a:pt x="682" y="135"/>
                    <a:pt x="682" y="135"/>
                  </a:cubicBezTo>
                  <a:cubicBezTo>
                    <a:pt x="682" y="138"/>
                    <a:pt x="689" y="215"/>
                    <a:pt x="670" y="318"/>
                  </a:cubicBezTo>
                  <a:cubicBezTo>
                    <a:pt x="653" y="412"/>
                    <a:pt x="610" y="547"/>
                    <a:pt x="502" y="651"/>
                  </a:cubicBezTo>
                  <a:cubicBezTo>
                    <a:pt x="427" y="723"/>
                    <a:pt x="345" y="778"/>
                    <a:pt x="345" y="778"/>
                  </a:cubicBezTo>
                  <a:close/>
                  <a:moveTo>
                    <a:pt x="28" y="144"/>
                  </a:moveTo>
                  <a:cubicBezTo>
                    <a:pt x="26" y="190"/>
                    <a:pt x="20" y="460"/>
                    <a:pt x="202" y="635"/>
                  </a:cubicBezTo>
                  <a:cubicBezTo>
                    <a:pt x="266" y="697"/>
                    <a:pt x="330" y="741"/>
                    <a:pt x="344" y="751"/>
                  </a:cubicBezTo>
                  <a:cubicBezTo>
                    <a:pt x="359" y="741"/>
                    <a:pt x="423" y="697"/>
                    <a:pt x="486" y="635"/>
                  </a:cubicBezTo>
                  <a:cubicBezTo>
                    <a:pt x="669" y="460"/>
                    <a:pt x="663" y="190"/>
                    <a:pt x="661" y="144"/>
                  </a:cubicBezTo>
                  <a:cubicBezTo>
                    <a:pt x="344" y="24"/>
                    <a:pt x="344" y="24"/>
                    <a:pt x="344" y="24"/>
                  </a:cubicBezTo>
                  <a:lnTo>
                    <a:pt x="28" y="144"/>
                  </a:lnTo>
                  <a:close/>
                </a:path>
              </a:pathLst>
            </a:custGeom>
            <a:gradFill flip="none" rotWithShape="1">
              <a:gsLst>
                <a:gs pos="0">
                  <a:srgbClr val="C6C6C6"/>
                </a:gs>
                <a:gs pos="100000">
                  <a:srgbClr val="C6C6C6"/>
                </a:gs>
                <a:gs pos="80000">
                  <a:srgbClr val="F8F8F8"/>
                </a:gs>
                <a:gs pos="70000">
                  <a:srgbClr val="D1D1D1"/>
                </a:gs>
                <a:gs pos="60000">
                  <a:srgbClr val="AEAEAE"/>
                </a:gs>
                <a:gs pos="45000">
                  <a:srgbClr val="878787"/>
                </a:gs>
                <a:gs pos="30000">
                  <a:srgbClr val="C9C9C9"/>
                </a:gs>
                <a:gs pos="19000">
                  <a:srgbClr val="D8D8D8"/>
                </a:gs>
                <a:gs pos="9000">
                  <a:srgbClr val="F2F2F2"/>
                </a:gs>
              </a:gsLst>
              <a:lin ang="0" scaled="1"/>
              <a:tileRect/>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17" name="Freeform 6"/>
            <p:cNvSpPr/>
            <p:nvPr/>
          </p:nvSpPr>
          <p:spPr bwMode="auto">
            <a:xfrm>
              <a:off x="4622433" y="1738408"/>
              <a:ext cx="1474749" cy="3362027"/>
            </a:xfrm>
            <a:custGeom>
              <a:avLst/>
              <a:gdLst>
                <a:gd name="T0" fmla="*/ 311 w 311"/>
                <a:gd name="T1" fmla="*/ 0 h 709"/>
                <a:gd name="T2" fmla="*/ 2 w 311"/>
                <a:gd name="T3" fmla="*/ 117 h 709"/>
                <a:gd name="T4" fmla="*/ 175 w 311"/>
                <a:gd name="T5" fmla="*/ 598 h 709"/>
                <a:gd name="T6" fmla="*/ 309 w 311"/>
                <a:gd name="T7" fmla="*/ 709 h 709"/>
                <a:gd name="T8" fmla="*/ 311 w 311"/>
                <a:gd name="T9" fmla="*/ 0 h 709"/>
              </a:gdLst>
              <a:ahLst/>
              <a:cxnLst>
                <a:cxn ang="0">
                  <a:pos x="T0" y="T1"/>
                </a:cxn>
                <a:cxn ang="0">
                  <a:pos x="T2" y="T3"/>
                </a:cxn>
                <a:cxn ang="0">
                  <a:pos x="T4" y="T5"/>
                </a:cxn>
                <a:cxn ang="0">
                  <a:pos x="T6" y="T7"/>
                </a:cxn>
                <a:cxn ang="0">
                  <a:pos x="T8" y="T9"/>
                </a:cxn>
              </a:cxnLst>
              <a:rect l="0" t="0" r="r" b="b"/>
              <a:pathLst>
                <a:path w="311" h="709">
                  <a:moveTo>
                    <a:pt x="311" y="0"/>
                  </a:moveTo>
                  <a:cubicBezTo>
                    <a:pt x="2" y="117"/>
                    <a:pt x="2" y="117"/>
                    <a:pt x="2" y="117"/>
                  </a:cubicBezTo>
                  <a:cubicBezTo>
                    <a:pt x="0" y="174"/>
                    <a:pt x="0" y="430"/>
                    <a:pt x="175" y="598"/>
                  </a:cubicBezTo>
                  <a:cubicBezTo>
                    <a:pt x="231" y="652"/>
                    <a:pt x="287" y="693"/>
                    <a:pt x="309" y="709"/>
                  </a:cubicBezTo>
                  <a:cubicBezTo>
                    <a:pt x="311" y="0"/>
                    <a:pt x="311" y="0"/>
                    <a:pt x="311" y="0"/>
                  </a:cubicBezTo>
                </a:path>
              </a:pathLst>
            </a:custGeom>
            <a:gradFill flip="none" rotWithShape="1">
              <a:gsLst>
                <a:gs pos="0">
                  <a:srgbClr val="01B3D1">
                    <a:alpha val="0"/>
                  </a:srgbClr>
                </a:gs>
                <a:gs pos="100000">
                  <a:srgbClr val="01B3D1">
                    <a:alpha val="40000"/>
                  </a:srgbClr>
                </a:gs>
              </a:gsLst>
              <a:lin ang="0" scaled="1"/>
              <a:tileRect/>
            </a:gra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18" name="文本框 17"/>
          <p:cNvSpPr txBox="1"/>
          <p:nvPr/>
        </p:nvSpPr>
        <p:spPr>
          <a:xfrm>
            <a:off x="5309312" y="2653706"/>
            <a:ext cx="1569660" cy="646331"/>
          </a:xfrm>
          <a:prstGeom prst="rect">
            <a:avLst/>
          </a:prstGeom>
          <a:noFill/>
        </p:spPr>
        <p:txBody>
          <a:bodyPr wrap="none">
            <a:spAutoFit/>
          </a:bodyPr>
          <a:lstStyle/>
          <a:p>
            <a:pPr algn="ctr"/>
            <a:r>
              <a:rPr kumimoji="1" lang="en-US" altLang="zh-CN" sz="1800" dirty="0">
                <a:solidFill>
                  <a:srgbClr val="FFFFFF"/>
                </a:solidFill>
                <a:latin typeface="微软雅黑" panose="020B0503020204020204" pitchFamily="34" charset="-122"/>
                <a:ea typeface="微软雅黑" panose="020B0503020204020204" pitchFamily="34" charset="-122"/>
                <a:cs typeface="+mn-ea"/>
                <a:sym typeface="+mn-lt"/>
              </a:rPr>
              <a:t>AB</a:t>
            </a:r>
            <a:r>
              <a:rPr kumimoji="1" lang="zh-CN" altLang="en-US" sz="1800" dirty="0">
                <a:solidFill>
                  <a:srgbClr val="FFFFFF"/>
                </a:solidFill>
                <a:latin typeface="微软雅黑" panose="020B0503020204020204" pitchFamily="34" charset="-122"/>
                <a:ea typeface="微软雅黑" panose="020B0503020204020204" pitchFamily="34" charset="-122"/>
                <a:cs typeface="+mn-ea"/>
                <a:sym typeface="+mn-lt"/>
              </a:rPr>
              <a:t>感染</a:t>
            </a:r>
            <a:endParaRPr kumimoji="1" lang="en-US" altLang="zh-CN" sz="1800" dirty="0">
              <a:solidFill>
                <a:srgbClr val="FFFFFF"/>
              </a:solidFill>
              <a:latin typeface="微软雅黑" panose="020B0503020204020204" pitchFamily="34" charset="-122"/>
              <a:ea typeface="微软雅黑" panose="020B0503020204020204" pitchFamily="34" charset="-122"/>
              <a:cs typeface="+mn-ea"/>
              <a:sym typeface="+mn-lt"/>
            </a:endParaRPr>
          </a:p>
          <a:p>
            <a:pPr algn="ctr"/>
            <a:r>
              <a:rPr kumimoji="1" lang="zh-CN" altLang="en-US" sz="1800" dirty="0">
                <a:solidFill>
                  <a:srgbClr val="FFFFFF"/>
                </a:solidFill>
                <a:latin typeface="微软雅黑" panose="020B0503020204020204" pitchFamily="34" charset="-122"/>
                <a:ea typeface="微软雅黑" panose="020B0503020204020204" pitchFamily="34" charset="-122"/>
                <a:cs typeface="+mn-ea"/>
                <a:sym typeface="+mn-lt"/>
              </a:rPr>
              <a:t>抗菌治疗原则</a:t>
            </a:r>
            <a:endParaRPr kumimoji="1" lang="en-US" altLang="zh-CN" sz="18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9" name="任意多边形: 形状 18"/>
          <p:cNvSpPr/>
          <p:nvPr/>
        </p:nvSpPr>
        <p:spPr>
          <a:xfrm>
            <a:off x="769621" y="1131825"/>
            <a:ext cx="3075579" cy="934092"/>
          </a:xfrm>
          <a:custGeom>
            <a:avLst/>
            <a:gdLst>
              <a:gd name="connsiteX0" fmla="*/ 48163 w 2704112"/>
              <a:gd name="connsiteY0" fmla="*/ 0 h 1088182"/>
              <a:gd name="connsiteX1" fmla="*/ 2485209 w 2704112"/>
              <a:gd name="connsiteY1" fmla="*/ 0 h 1088182"/>
              <a:gd name="connsiteX2" fmla="*/ 2533372 w 2704112"/>
              <a:gd name="connsiteY2" fmla="*/ 48163 h 1088182"/>
              <a:gd name="connsiteX3" fmla="*/ 2533372 w 2704112"/>
              <a:gd name="connsiteY3" fmla="*/ 432235 h 1088182"/>
              <a:gd name="connsiteX4" fmla="*/ 2704112 w 2704112"/>
              <a:gd name="connsiteY4" fmla="*/ 544092 h 1088182"/>
              <a:gd name="connsiteX5" fmla="*/ 2533372 w 2704112"/>
              <a:gd name="connsiteY5" fmla="*/ 655948 h 1088182"/>
              <a:gd name="connsiteX6" fmla="*/ 2533372 w 2704112"/>
              <a:gd name="connsiteY6" fmla="*/ 1040019 h 1088182"/>
              <a:gd name="connsiteX7" fmla="*/ 2485209 w 2704112"/>
              <a:gd name="connsiteY7" fmla="*/ 1088182 h 1088182"/>
              <a:gd name="connsiteX8" fmla="*/ 48163 w 2704112"/>
              <a:gd name="connsiteY8" fmla="*/ 1088182 h 1088182"/>
              <a:gd name="connsiteX9" fmla="*/ 0 w 2704112"/>
              <a:gd name="connsiteY9" fmla="*/ 1040019 h 1088182"/>
              <a:gd name="connsiteX10" fmla="*/ 0 w 2704112"/>
              <a:gd name="connsiteY10" fmla="*/ 48163 h 1088182"/>
              <a:gd name="connsiteX11" fmla="*/ 48163 w 2704112"/>
              <a:gd name="connsiteY11" fmla="*/ 0 h 108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4112" h="1088182">
                <a:moveTo>
                  <a:pt x="48163" y="0"/>
                </a:moveTo>
                <a:lnTo>
                  <a:pt x="2485209" y="0"/>
                </a:lnTo>
                <a:cubicBezTo>
                  <a:pt x="2511809" y="0"/>
                  <a:pt x="2533372" y="21563"/>
                  <a:pt x="2533372" y="48163"/>
                </a:cubicBezTo>
                <a:lnTo>
                  <a:pt x="2533372" y="432235"/>
                </a:lnTo>
                <a:lnTo>
                  <a:pt x="2704112" y="544092"/>
                </a:lnTo>
                <a:lnTo>
                  <a:pt x="2533372" y="655948"/>
                </a:lnTo>
                <a:lnTo>
                  <a:pt x="2533372" y="1040019"/>
                </a:lnTo>
                <a:cubicBezTo>
                  <a:pt x="2533372" y="1066619"/>
                  <a:pt x="2511809" y="1088182"/>
                  <a:pt x="2485209" y="1088182"/>
                </a:cubicBezTo>
                <a:lnTo>
                  <a:pt x="48163" y="1088182"/>
                </a:lnTo>
                <a:cubicBezTo>
                  <a:pt x="21563" y="1088182"/>
                  <a:pt x="0" y="1066619"/>
                  <a:pt x="0" y="1040019"/>
                </a:cubicBezTo>
                <a:lnTo>
                  <a:pt x="0" y="48163"/>
                </a:lnTo>
                <a:cubicBezTo>
                  <a:pt x="0" y="21563"/>
                  <a:pt x="21563" y="0"/>
                  <a:pt x="48163" y="0"/>
                </a:cubicBezTo>
                <a:close/>
              </a:path>
            </a:pathLst>
          </a:custGeom>
          <a:solidFill>
            <a:schemeClr val="bg1"/>
          </a:solidFill>
          <a:ln>
            <a:no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0" name="文本框 19"/>
          <p:cNvSpPr txBox="1"/>
          <p:nvPr/>
        </p:nvSpPr>
        <p:spPr>
          <a:xfrm>
            <a:off x="1373292" y="1305138"/>
            <a:ext cx="2240412" cy="587469"/>
          </a:xfrm>
          <a:prstGeom prst="rect">
            <a:avLst/>
          </a:prstGeom>
          <a:noFill/>
        </p:spPr>
        <p:txBody>
          <a:bodyPr wrap="square" anchor="ctr" anchorCtr="0">
            <a:spAutoFit/>
          </a:bodyPr>
          <a:lstStyle>
            <a:defPPr>
              <a:defRPr lang="en-US"/>
            </a:defPPr>
            <a:lvl1pPr algn="r">
              <a:lnSpc>
                <a:spcPct val="120000"/>
              </a:lnSpc>
              <a:spcBef>
                <a:spcPct val="0"/>
              </a:spcBef>
              <a:defRPr sz="1400"/>
            </a:lvl1pPr>
          </a:lstStyle>
          <a:p>
            <a:r>
              <a:rPr lang="zh-CN" altLang="en-US" b="1" dirty="0">
                <a:latin typeface="微软雅黑" panose="020B0503020204020204" pitchFamily="34" charset="-122"/>
                <a:ea typeface="微软雅黑" panose="020B0503020204020204" pitchFamily="34" charset="-122"/>
                <a:cs typeface="+mn-ea"/>
                <a:sym typeface="+mn-lt"/>
              </a:rPr>
              <a:t>根据药敏试验结果选用抗菌药物</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21" name="椭圆 20"/>
          <p:cNvSpPr/>
          <p:nvPr/>
        </p:nvSpPr>
        <p:spPr>
          <a:xfrm>
            <a:off x="3928760" y="1309978"/>
            <a:ext cx="577787" cy="577787"/>
          </a:xfrm>
          <a:prstGeom prst="ellipse">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a:solidFill>
                  <a:srgbClr val="FFFFFF"/>
                </a:solidFill>
                <a:latin typeface="微软雅黑" panose="020B0503020204020204" pitchFamily="34" charset="-122"/>
                <a:ea typeface="微软雅黑" panose="020B0503020204020204" pitchFamily="34" charset="-122"/>
                <a:cs typeface="+mn-ea"/>
                <a:sym typeface="+mn-lt"/>
              </a:rPr>
              <a:t>01</a:t>
            </a:r>
            <a:endParaRPr lang="en-US" altLang="zh-CN"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2" name="任意多边形: 形状 21"/>
          <p:cNvSpPr/>
          <p:nvPr/>
        </p:nvSpPr>
        <p:spPr>
          <a:xfrm>
            <a:off x="330200" y="2198002"/>
            <a:ext cx="3075579" cy="934092"/>
          </a:xfrm>
          <a:custGeom>
            <a:avLst/>
            <a:gdLst>
              <a:gd name="connsiteX0" fmla="*/ 48163 w 2704112"/>
              <a:gd name="connsiteY0" fmla="*/ 0 h 1088182"/>
              <a:gd name="connsiteX1" fmla="*/ 2485209 w 2704112"/>
              <a:gd name="connsiteY1" fmla="*/ 0 h 1088182"/>
              <a:gd name="connsiteX2" fmla="*/ 2533372 w 2704112"/>
              <a:gd name="connsiteY2" fmla="*/ 48163 h 1088182"/>
              <a:gd name="connsiteX3" fmla="*/ 2533372 w 2704112"/>
              <a:gd name="connsiteY3" fmla="*/ 432235 h 1088182"/>
              <a:gd name="connsiteX4" fmla="*/ 2704112 w 2704112"/>
              <a:gd name="connsiteY4" fmla="*/ 544092 h 1088182"/>
              <a:gd name="connsiteX5" fmla="*/ 2533372 w 2704112"/>
              <a:gd name="connsiteY5" fmla="*/ 655948 h 1088182"/>
              <a:gd name="connsiteX6" fmla="*/ 2533372 w 2704112"/>
              <a:gd name="connsiteY6" fmla="*/ 1040019 h 1088182"/>
              <a:gd name="connsiteX7" fmla="*/ 2485209 w 2704112"/>
              <a:gd name="connsiteY7" fmla="*/ 1088182 h 1088182"/>
              <a:gd name="connsiteX8" fmla="*/ 48163 w 2704112"/>
              <a:gd name="connsiteY8" fmla="*/ 1088182 h 1088182"/>
              <a:gd name="connsiteX9" fmla="*/ 0 w 2704112"/>
              <a:gd name="connsiteY9" fmla="*/ 1040019 h 1088182"/>
              <a:gd name="connsiteX10" fmla="*/ 0 w 2704112"/>
              <a:gd name="connsiteY10" fmla="*/ 48163 h 1088182"/>
              <a:gd name="connsiteX11" fmla="*/ 48163 w 2704112"/>
              <a:gd name="connsiteY11" fmla="*/ 0 h 108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4112" h="1088182">
                <a:moveTo>
                  <a:pt x="48163" y="0"/>
                </a:moveTo>
                <a:lnTo>
                  <a:pt x="2485209" y="0"/>
                </a:lnTo>
                <a:cubicBezTo>
                  <a:pt x="2511809" y="0"/>
                  <a:pt x="2533372" y="21563"/>
                  <a:pt x="2533372" y="48163"/>
                </a:cubicBezTo>
                <a:lnTo>
                  <a:pt x="2533372" y="432235"/>
                </a:lnTo>
                <a:lnTo>
                  <a:pt x="2704112" y="544092"/>
                </a:lnTo>
                <a:lnTo>
                  <a:pt x="2533372" y="655948"/>
                </a:lnTo>
                <a:lnTo>
                  <a:pt x="2533372" y="1040019"/>
                </a:lnTo>
                <a:cubicBezTo>
                  <a:pt x="2533372" y="1066619"/>
                  <a:pt x="2511809" y="1088182"/>
                  <a:pt x="2485209" y="1088182"/>
                </a:cubicBezTo>
                <a:lnTo>
                  <a:pt x="48163" y="1088182"/>
                </a:lnTo>
                <a:cubicBezTo>
                  <a:pt x="21563" y="1088182"/>
                  <a:pt x="0" y="1066619"/>
                  <a:pt x="0" y="1040019"/>
                </a:cubicBezTo>
                <a:lnTo>
                  <a:pt x="0" y="48163"/>
                </a:lnTo>
                <a:cubicBezTo>
                  <a:pt x="0" y="21563"/>
                  <a:pt x="21563" y="0"/>
                  <a:pt x="48163" y="0"/>
                </a:cubicBezTo>
                <a:close/>
              </a:path>
            </a:pathLst>
          </a:custGeom>
          <a:solidFill>
            <a:schemeClr val="bg1"/>
          </a:solidFill>
          <a:ln>
            <a:no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3" name="文本框 22"/>
          <p:cNvSpPr txBox="1"/>
          <p:nvPr/>
        </p:nvSpPr>
        <p:spPr>
          <a:xfrm>
            <a:off x="531028" y="2371315"/>
            <a:ext cx="2445657" cy="587469"/>
          </a:xfrm>
          <a:prstGeom prst="rect">
            <a:avLst/>
          </a:prstGeom>
          <a:noFill/>
        </p:spPr>
        <p:txBody>
          <a:bodyPr wrap="square" anchor="ctr" anchorCtr="0">
            <a:spAutoFit/>
          </a:bodyPr>
          <a:lstStyle>
            <a:defPPr>
              <a:defRPr lang="en-US"/>
            </a:defPPr>
            <a:lvl1pPr algn="r">
              <a:lnSpc>
                <a:spcPct val="120000"/>
              </a:lnSpc>
              <a:spcBef>
                <a:spcPct val="0"/>
              </a:spcBef>
              <a:defRPr sz="1400"/>
            </a:lvl1pPr>
          </a:lstStyle>
          <a:p>
            <a:r>
              <a:rPr lang="zh-CN" altLang="en-US" b="1" dirty="0">
                <a:latin typeface="微软雅黑" panose="020B0503020204020204" pitchFamily="34" charset="-122"/>
                <a:ea typeface="微软雅黑" panose="020B0503020204020204" pitchFamily="34" charset="-122"/>
                <a:cs typeface="+mn-ea"/>
                <a:sym typeface="+mn-lt"/>
              </a:rPr>
              <a:t>联合用药，特别是对</a:t>
            </a:r>
            <a:r>
              <a:rPr lang="en-US" altLang="zh-CN" b="1" dirty="0">
                <a:latin typeface="微软雅黑" panose="020B0503020204020204" pitchFamily="34" charset="-122"/>
                <a:ea typeface="微软雅黑" panose="020B0503020204020204" pitchFamily="34" charset="-122"/>
                <a:cs typeface="+mn-ea"/>
                <a:sym typeface="+mn-lt"/>
              </a:rPr>
              <a:t>XDRAB </a:t>
            </a:r>
            <a:r>
              <a:rPr lang="zh-CN" altLang="en-US" b="1" dirty="0">
                <a:latin typeface="微软雅黑" panose="020B0503020204020204" pitchFamily="34" charset="-122"/>
                <a:ea typeface="微软雅黑" panose="020B0503020204020204" pitchFamily="34" charset="-122"/>
                <a:cs typeface="+mn-ea"/>
                <a:sym typeface="+mn-lt"/>
              </a:rPr>
              <a:t>或</a:t>
            </a:r>
            <a:r>
              <a:rPr lang="en-US" altLang="zh-CN" b="1" dirty="0">
                <a:latin typeface="微软雅黑" panose="020B0503020204020204" pitchFamily="34" charset="-122"/>
                <a:ea typeface="微软雅黑" panose="020B0503020204020204" pitchFamily="34" charset="-122"/>
                <a:cs typeface="+mn-ea"/>
                <a:sym typeface="+mn-lt"/>
              </a:rPr>
              <a:t>PDRAB</a:t>
            </a:r>
            <a:r>
              <a:rPr lang="zh-CN" altLang="en-US" b="1" dirty="0">
                <a:latin typeface="微软雅黑" panose="020B0503020204020204" pitchFamily="34" charset="-122"/>
                <a:ea typeface="微软雅黑" panose="020B0503020204020204" pitchFamily="34" charset="-122"/>
                <a:cs typeface="+mn-ea"/>
                <a:sym typeface="+mn-lt"/>
              </a:rPr>
              <a:t>感染常需联合用药</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24" name="椭圆 23"/>
          <p:cNvSpPr/>
          <p:nvPr/>
        </p:nvSpPr>
        <p:spPr>
          <a:xfrm>
            <a:off x="3489339" y="2376155"/>
            <a:ext cx="577787" cy="577787"/>
          </a:xfrm>
          <a:prstGeom prst="ellipse">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dirty="0">
                <a:solidFill>
                  <a:srgbClr val="FFFFFF"/>
                </a:solidFill>
                <a:latin typeface="微软雅黑" panose="020B0503020204020204" pitchFamily="34" charset="-122"/>
                <a:ea typeface="微软雅黑" panose="020B0503020204020204" pitchFamily="34" charset="-122"/>
                <a:cs typeface="+mn-ea"/>
                <a:sym typeface="+mn-lt"/>
              </a:rPr>
              <a:t>02</a:t>
            </a:r>
            <a:endParaRPr lang="en-US" altLang="zh-CN"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5" name="任意多边形: 形状 24"/>
          <p:cNvSpPr/>
          <p:nvPr/>
        </p:nvSpPr>
        <p:spPr>
          <a:xfrm>
            <a:off x="330200" y="3264179"/>
            <a:ext cx="3075579" cy="934092"/>
          </a:xfrm>
          <a:custGeom>
            <a:avLst/>
            <a:gdLst>
              <a:gd name="connsiteX0" fmla="*/ 48163 w 2704112"/>
              <a:gd name="connsiteY0" fmla="*/ 0 h 1088182"/>
              <a:gd name="connsiteX1" fmla="*/ 2485209 w 2704112"/>
              <a:gd name="connsiteY1" fmla="*/ 0 h 1088182"/>
              <a:gd name="connsiteX2" fmla="*/ 2533372 w 2704112"/>
              <a:gd name="connsiteY2" fmla="*/ 48163 h 1088182"/>
              <a:gd name="connsiteX3" fmla="*/ 2533372 w 2704112"/>
              <a:gd name="connsiteY3" fmla="*/ 432235 h 1088182"/>
              <a:gd name="connsiteX4" fmla="*/ 2704112 w 2704112"/>
              <a:gd name="connsiteY4" fmla="*/ 544092 h 1088182"/>
              <a:gd name="connsiteX5" fmla="*/ 2533372 w 2704112"/>
              <a:gd name="connsiteY5" fmla="*/ 655948 h 1088182"/>
              <a:gd name="connsiteX6" fmla="*/ 2533372 w 2704112"/>
              <a:gd name="connsiteY6" fmla="*/ 1040019 h 1088182"/>
              <a:gd name="connsiteX7" fmla="*/ 2485209 w 2704112"/>
              <a:gd name="connsiteY7" fmla="*/ 1088182 h 1088182"/>
              <a:gd name="connsiteX8" fmla="*/ 48163 w 2704112"/>
              <a:gd name="connsiteY8" fmla="*/ 1088182 h 1088182"/>
              <a:gd name="connsiteX9" fmla="*/ 0 w 2704112"/>
              <a:gd name="connsiteY9" fmla="*/ 1040019 h 1088182"/>
              <a:gd name="connsiteX10" fmla="*/ 0 w 2704112"/>
              <a:gd name="connsiteY10" fmla="*/ 48163 h 1088182"/>
              <a:gd name="connsiteX11" fmla="*/ 48163 w 2704112"/>
              <a:gd name="connsiteY11" fmla="*/ 0 h 108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4112" h="1088182">
                <a:moveTo>
                  <a:pt x="48163" y="0"/>
                </a:moveTo>
                <a:lnTo>
                  <a:pt x="2485209" y="0"/>
                </a:lnTo>
                <a:cubicBezTo>
                  <a:pt x="2511809" y="0"/>
                  <a:pt x="2533372" y="21563"/>
                  <a:pt x="2533372" y="48163"/>
                </a:cubicBezTo>
                <a:lnTo>
                  <a:pt x="2533372" y="432235"/>
                </a:lnTo>
                <a:lnTo>
                  <a:pt x="2704112" y="544092"/>
                </a:lnTo>
                <a:lnTo>
                  <a:pt x="2533372" y="655948"/>
                </a:lnTo>
                <a:lnTo>
                  <a:pt x="2533372" y="1040019"/>
                </a:lnTo>
                <a:cubicBezTo>
                  <a:pt x="2533372" y="1066619"/>
                  <a:pt x="2511809" y="1088182"/>
                  <a:pt x="2485209" y="1088182"/>
                </a:cubicBezTo>
                <a:lnTo>
                  <a:pt x="48163" y="1088182"/>
                </a:lnTo>
                <a:cubicBezTo>
                  <a:pt x="21563" y="1088182"/>
                  <a:pt x="0" y="1066619"/>
                  <a:pt x="0" y="1040019"/>
                </a:cubicBezTo>
                <a:lnTo>
                  <a:pt x="0" y="48163"/>
                </a:lnTo>
                <a:cubicBezTo>
                  <a:pt x="0" y="21563"/>
                  <a:pt x="21563" y="0"/>
                  <a:pt x="48163" y="0"/>
                </a:cubicBezTo>
                <a:close/>
              </a:path>
            </a:pathLst>
          </a:custGeom>
          <a:solidFill>
            <a:schemeClr val="bg1"/>
          </a:solidFill>
          <a:ln>
            <a:no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6" name="文本框 25"/>
          <p:cNvSpPr txBox="1"/>
          <p:nvPr/>
        </p:nvSpPr>
        <p:spPr>
          <a:xfrm>
            <a:off x="531028" y="3566758"/>
            <a:ext cx="2445657" cy="328936"/>
          </a:xfrm>
          <a:prstGeom prst="rect">
            <a:avLst/>
          </a:prstGeom>
          <a:noFill/>
        </p:spPr>
        <p:txBody>
          <a:bodyPr wrap="square" anchor="ctr" anchorCtr="0">
            <a:spAutoFit/>
          </a:bodyPr>
          <a:lstStyle>
            <a:defPPr>
              <a:defRPr lang="en-US"/>
            </a:defPPr>
            <a:lvl1pPr algn="r">
              <a:lnSpc>
                <a:spcPct val="120000"/>
              </a:lnSpc>
              <a:spcBef>
                <a:spcPct val="0"/>
              </a:spcBef>
              <a:defRPr sz="1400"/>
            </a:lvl1pPr>
          </a:lstStyle>
          <a:p>
            <a:r>
              <a:rPr lang="zh-CN" altLang="en-US" b="1" dirty="0">
                <a:latin typeface="微软雅黑" panose="020B0503020204020204" pitchFamily="34" charset="-122"/>
                <a:ea typeface="微软雅黑" panose="020B0503020204020204" pitchFamily="34" charset="-122"/>
                <a:cs typeface="+mn-ea"/>
                <a:sym typeface="+mn-lt"/>
              </a:rPr>
              <a:t>通常需用较大剂量</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27" name="椭圆 26"/>
          <p:cNvSpPr/>
          <p:nvPr/>
        </p:nvSpPr>
        <p:spPr>
          <a:xfrm>
            <a:off x="3489339" y="3442332"/>
            <a:ext cx="577787" cy="577787"/>
          </a:xfrm>
          <a:prstGeom prst="ellipse">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dirty="0">
                <a:solidFill>
                  <a:srgbClr val="FFFFFF"/>
                </a:solidFill>
                <a:latin typeface="微软雅黑" panose="020B0503020204020204" pitchFamily="34" charset="-122"/>
                <a:ea typeface="微软雅黑" panose="020B0503020204020204" pitchFamily="34" charset="-122"/>
                <a:cs typeface="+mn-ea"/>
                <a:sym typeface="+mn-lt"/>
              </a:rPr>
              <a:t>03</a:t>
            </a:r>
            <a:endParaRPr lang="en-US" altLang="zh-CN"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28" name="任意多边形: 形状 27"/>
          <p:cNvSpPr/>
          <p:nvPr/>
        </p:nvSpPr>
        <p:spPr>
          <a:xfrm>
            <a:off x="769621" y="4330355"/>
            <a:ext cx="3075579" cy="934092"/>
          </a:xfrm>
          <a:custGeom>
            <a:avLst/>
            <a:gdLst>
              <a:gd name="connsiteX0" fmla="*/ 48163 w 2704112"/>
              <a:gd name="connsiteY0" fmla="*/ 0 h 1088182"/>
              <a:gd name="connsiteX1" fmla="*/ 2485209 w 2704112"/>
              <a:gd name="connsiteY1" fmla="*/ 0 h 1088182"/>
              <a:gd name="connsiteX2" fmla="*/ 2533372 w 2704112"/>
              <a:gd name="connsiteY2" fmla="*/ 48163 h 1088182"/>
              <a:gd name="connsiteX3" fmla="*/ 2533372 w 2704112"/>
              <a:gd name="connsiteY3" fmla="*/ 432235 h 1088182"/>
              <a:gd name="connsiteX4" fmla="*/ 2704112 w 2704112"/>
              <a:gd name="connsiteY4" fmla="*/ 544092 h 1088182"/>
              <a:gd name="connsiteX5" fmla="*/ 2533372 w 2704112"/>
              <a:gd name="connsiteY5" fmla="*/ 655948 h 1088182"/>
              <a:gd name="connsiteX6" fmla="*/ 2533372 w 2704112"/>
              <a:gd name="connsiteY6" fmla="*/ 1040019 h 1088182"/>
              <a:gd name="connsiteX7" fmla="*/ 2485209 w 2704112"/>
              <a:gd name="connsiteY7" fmla="*/ 1088182 h 1088182"/>
              <a:gd name="connsiteX8" fmla="*/ 48163 w 2704112"/>
              <a:gd name="connsiteY8" fmla="*/ 1088182 h 1088182"/>
              <a:gd name="connsiteX9" fmla="*/ 0 w 2704112"/>
              <a:gd name="connsiteY9" fmla="*/ 1040019 h 1088182"/>
              <a:gd name="connsiteX10" fmla="*/ 0 w 2704112"/>
              <a:gd name="connsiteY10" fmla="*/ 48163 h 1088182"/>
              <a:gd name="connsiteX11" fmla="*/ 48163 w 2704112"/>
              <a:gd name="connsiteY11" fmla="*/ 0 h 108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4112" h="1088182">
                <a:moveTo>
                  <a:pt x="48163" y="0"/>
                </a:moveTo>
                <a:lnTo>
                  <a:pt x="2485209" y="0"/>
                </a:lnTo>
                <a:cubicBezTo>
                  <a:pt x="2511809" y="0"/>
                  <a:pt x="2533372" y="21563"/>
                  <a:pt x="2533372" y="48163"/>
                </a:cubicBezTo>
                <a:lnTo>
                  <a:pt x="2533372" y="432235"/>
                </a:lnTo>
                <a:lnTo>
                  <a:pt x="2704112" y="544092"/>
                </a:lnTo>
                <a:lnTo>
                  <a:pt x="2533372" y="655948"/>
                </a:lnTo>
                <a:lnTo>
                  <a:pt x="2533372" y="1040019"/>
                </a:lnTo>
                <a:cubicBezTo>
                  <a:pt x="2533372" y="1066619"/>
                  <a:pt x="2511809" y="1088182"/>
                  <a:pt x="2485209" y="1088182"/>
                </a:cubicBezTo>
                <a:lnTo>
                  <a:pt x="48163" y="1088182"/>
                </a:lnTo>
                <a:cubicBezTo>
                  <a:pt x="21563" y="1088182"/>
                  <a:pt x="0" y="1066619"/>
                  <a:pt x="0" y="1040019"/>
                </a:cubicBezTo>
                <a:lnTo>
                  <a:pt x="0" y="48163"/>
                </a:lnTo>
                <a:cubicBezTo>
                  <a:pt x="0" y="21563"/>
                  <a:pt x="21563" y="0"/>
                  <a:pt x="48163" y="0"/>
                </a:cubicBezTo>
                <a:close/>
              </a:path>
            </a:pathLst>
          </a:custGeom>
          <a:solidFill>
            <a:schemeClr val="bg1"/>
          </a:solidFill>
          <a:ln>
            <a:no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9" name="文本框 28"/>
          <p:cNvSpPr txBox="1"/>
          <p:nvPr/>
        </p:nvSpPr>
        <p:spPr>
          <a:xfrm>
            <a:off x="970449" y="4632934"/>
            <a:ext cx="2445657" cy="328936"/>
          </a:xfrm>
          <a:prstGeom prst="rect">
            <a:avLst/>
          </a:prstGeom>
          <a:noFill/>
        </p:spPr>
        <p:txBody>
          <a:bodyPr wrap="square" anchor="ctr" anchorCtr="0">
            <a:spAutoFit/>
          </a:bodyPr>
          <a:lstStyle>
            <a:defPPr>
              <a:defRPr lang="en-US"/>
            </a:defPPr>
            <a:lvl1pPr algn="r">
              <a:lnSpc>
                <a:spcPct val="120000"/>
              </a:lnSpc>
              <a:spcBef>
                <a:spcPct val="0"/>
              </a:spcBef>
              <a:defRPr sz="1400"/>
            </a:lvl1pPr>
          </a:lstStyle>
          <a:p>
            <a:r>
              <a:rPr lang="zh-CN" altLang="en-US" b="1" dirty="0">
                <a:latin typeface="微软雅黑" panose="020B0503020204020204" pitchFamily="34" charset="-122"/>
                <a:ea typeface="微软雅黑" panose="020B0503020204020204" pitchFamily="34" charset="-122"/>
                <a:cs typeface="+mn-ea"/>
                <a:sym typeface="+mn-lt"/>
              </a:rPr>
              <a:t>疗程常需较长</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30" name="椭圆 29"/>
          <p:cNvSpPr/>
          <p:nvPr/>
        </p:nvSpPr>
        <p:spPr>
          <a:xfrm>
            <a:off x="3928760" y="4508508"/>
            <a:ext cx="577787" cy="577787"/>
          </a:xfrm>
          <a:prstGeom prst="ellipse">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dirty="0">
                <a:solidFill>
                  <a:srgbClr val="FFFFFF"/>
                </a:solidFill>
                <a:latin typeface="微软雅黑" panose="020B0503020204020204" pitchFamily="34" charset="-122"/>
                <a:ea typeface="微软雅黑" panose="020B0503020204020204" pitchFamily="34" charset="-122"/>
                <a:cs typeface="+mn-ea"/>
                <a:sym typeface="+mn-lt"/>
              </a:rPr>
              <a:t>04</a:t>
            </a:r>
            <a:endParaRPr lang="en-US" altLang="zh-CN"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1" name="任意多边形: 形状 30"/>
          <p:cNvSpPr/>
          <p:nvPr/>
        </p:nvSpPr>
        <p:spPr>
          <a:xfrm flipH="1">
            <a:off x="8346800" y="1131825"/>
            <a:ext cx="3075579" cy="934092"/>
          </a:xfrm>
          <a:custGeom>
            <a:avLst/>
            <a:gdLst>
              <a:gd name="connsiteX0" fmla="*/ 48163 w 2704112"/>
              <a:gd name="connsiteY0" fmla="*/ 0 h 1088182"/>
              <a:gd name="connsiteX1" fmla="*/ 2485209 w 2704112"/>
              <a:gd name="connsiteY1" fmla="*/ 0 h 1088182"/>
              <a:gd name="connsiteX2" fmla="*/ 2533372 w 2704112"/>
              <a:gd name="connsiteY2" fmla="*/ 48163 h 1088182"/>
              <a:gd name="connsiteX3" fmla="*/ 2533372 w 2704112"/>
              <a:gd name="connsiteY3" fmla="*/ 432235 h 1088182"/>
              <a:gd name="connsiteX4" fmla="*/ 2704112 w 2704112"/>
              <a:gd name="connsiteY4" fmla="*/ 544092 h 1088182"/>
              <a:gd name="connsiteX5" fmla="*/ 2533372 w 2704112"/>
              <a:gd name="connsiteY5" fmla="*/ 655948 h 1088182"/>
              <a:gd name="connsiteX6" fmla="*/ 2533372 w 2704112"/>
              <a:gd name="connsiteY6" fmla="*/ 1040019 h 1088182"/>
              <a:gd name="connsiteX7" fmla="*/ 2485209 w 2704112"/>
              <a:gd name="connsiteY7" fmla="*/ 1088182 h 1088182"/>
              <a:gd name="connsiteX8" fmla="*/ 48163 w 2704112"/>
              <a:gd name="connsiteY8" fmla="*/ 1088182 h 1088182"/>
              <a:gd name="connsiteX9" fmla="*/ 0 w 2704112"/>
              <a:gd name="connsiteY9" fmla="*/ 1040019 h 1088182"/>
              <a:gd name="connsiteX10" fmla="*/ 0 w 2704112"/>
              <a:gd name="connsiteY10" fmla="*/ 48163 h 1088182"/>
              <a:gd name="connsiteX11" fmla="*/ 48163 w 2704112"/>
              <a:gd name="connsiteY11" fmla="*/ 0 h 108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4112" h="1088182">
                <a:moveTo>
                  <a:pt x="48163" y="0"/>
                </a:moveTo>
                <a:lnTo>
                  <a:pt x="2485209" y="0"/>
                </a:lnTo>
                <a:cubicBezTo>
                  <a:pt x="2511809" y="0"/>
                  <a:pt x="2533372" y="21563"/>
                  <a:pt x="2533372" y="48163"/>
                </a:cubicBezTo>
                <a:lnTo>
                  <a:pt x="2533372" y="432235"/>
                </a:lnTo>
                <a:lnTo>
                  <a:pt x="2704112" y="544092"/>
                </a:lnTo>
                <a:lnTo>
                  <a:pt x="2533372" y="655948"/>
                </a:lnTo>
                <a:lnTo>
                  <a:pt x="2533372" y="1040019"/>
                </a:lnTo>
                <a:cubicBezTo>
                  <a:pt x="2533372" y="1066619"/>
                  <a:pt x="2511809" y="1088182"/>
                  <a:pt x="2485209" y="1088182"/>
                </a:cubicBezTo>
                <a:lnTo>
                  <a:pt x="48163" y="1088182"/>
                </a:lnTo>
                <a:cubicBezTo>
                  <a:pt x="21563" y="1088182"/>
                  <a:pt x="0" y="1066619"/>
                  <a:pt x="0" y="1040019"/>
                </a:cubicBezTo>
                <a:lnTo>
                  <a:pt x="0" y="48163"/>
                </a:lnTo>
                <a:cubicBezTo>
                  <a:pt x="0" y="21563"/>
                  <a:pt x="21563" y="0"/>
                  <a:pt x="48163" y="0"/>
                </a:cubicBezTo>
                <a:close/>
              </a:path>
            </a:pathLst>
          </a:custGeom>
          <a:solidFill>
            <a:schemeClr val="bg1"/>
          </a:solidFill>
          <a:ln>
            <a:no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2" name="文本框 31"/>
          <p:cNvSpPr txBox="1"/>
          <p:nvPr/>
        </p:nvSpPr>
        <p:spPr>
          <a:xfrm flipH="1">
            <a:off x="8551707" y="1175871"/>
            <a:ext cx="2669843" cy="846001"/>
          </a:xfrm>
          <a:prstGeom prst="rect">
            <a:avLst/>
          </a:prstGeom>
          <a:noFill/>
        </p:spPr>
        <p:txBody>
          <a:bodyPr wrap="square" anchor="ctr" anchorCtr="0">
            <a:spAutoFit/>
          </a:bodyPr>
          <a:lstStyle/>
          <a:p>
            <a:pPr>
              <a:lnSpc>
                <a:spcPct val="120000"/>
              </a:lnSpc>
              <a:spcBef>
                <a:spcPct val="0"/>
              </a:spcBef>
            </a:pPr>
            <a:r>
              <a:rPr lang="zh-CN" altLang="en-US" sz="1400" b="1" dirty="0">
                <a:latin typeface="微软雅黑" panose="020B0503020204020204" pitchFamily="34" charset="-122"/>
                <a:ea typeface="微软雅黑" panose="020B0503020204020204" pitchFamily="34" charset="-122"/>
                <a:cs typeface="+mn-ea"/>
                <a:sym typeface="+mn-lt"/>
              </a:rPr>
              <a:t>根据不同感染部位选择组织浓度高的药物，并根据</a:t>
            </a:r>
            <a:r>
              <a:rPr lang="en-US" altLang="zh-CN" sz="1400" b="1" dirty="0">
                <a:latin typeface="微软雅黑" panose="020B0503020204020204" pitchFamily="34" charset="-122"/>
                <a:ea typeface="微软雅黑" panose="020B0503020204020204" pitchFamily="34" charset="-122"/>
                <a:cs typeface="+mn-ea"/>
                <a:sym typeface="+mn-lt"/>
              </a:rPr>
              <a:t>PK/PD</a:t>
            </a:r>
            <a:r>
              <a:rPr lang="zh-CN" altLang="en-US" sz="1400" b="1" dirty="0">
                <a:latin typeface="微软雅黑" panose="020B0503020204020204" pitchFamily="34" charset="-122"/>
                <a:ea typeface="微软雅黑" panose="020B0503020204020204" pitchFamily="34" charset="-122"/>
                <a:cs typeface="+mn-ea"/>
                <a:sym typeface="+mn-lt"/>
              </a:rPr>
              <a:t>制定合适的给药方案</a:t>
            </a:r>
            <a:endParaRPr lang="zh-CN" altLang="en-US" sz="1400" b="1" dirty="0">
              <a:latin typeface="微软雅黑" panose="020B0503020204020204" pitchFamily="34" charset="-122"/>
              <a:ea typeface="微软雅黑" panose="020B0503020204020204" pitchFamily="34" charset="-122"/>
              <a:cs typeface="+mn-ea"/>
              <a:sym typeface="+mn-lt"/>
            </a:endParaRPr>
          </a:p>
        </p:txBody>
      </p:sp>
      <p:sp>
        <p:nvSpPr>
          <p:cNvPr id="33" name="椭圆 32"/>
          <p:cNvSpPr/>
          <p:nvPr/>
        </p:nvSpPr>
        <p:spPr>
          <a:xfrm flipH="1">
            <a:off x="7685453" y="1309978"/>
            <a:ext cx="577787" cy="577787"/>
          </a:xfrm>
          <a:prstGeom prst="ellipse">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dirty="0">
                <a:solidFill>
                  <a:srgbClr val="FFFFFF"/>
                </a:solidFill>
                <a:latin typeface="微软雅黑" panose="020B0503020204020204" pitchFamily="34" charset="-122"/>
                <a:ea typeface="微软雅黑" panose="020B0503020204020204" pitchFamily="34" charset="-122"/>
                <a:cs typeface="+mn-ea"/>
                <a:sym typeface="+mn-lt"/>
              </a:rPr>
              <a:t>05</a:t>
            </a:r>
            <a:endParaRPr lang="en-US" altLang="zh-CN"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4" name="任意多边形: 形状 33"/>
          <p:cNvSpPr/>
          <p:nvPr/>
        </p:nvSpPr>
        <p:spPr>
          <a:xfrm flipH="1">
            <a:off x="8786221" y="2198003"/>
            <a:ext cx="3075579" cy="934092"/>
          </a:xfrm>
          <a:custGeom>
            <a:avLst/>
            <a:gdLst>
              <a:gd name="connsiteX0" fmla="*/ 48163 w 2704112"/>
              <a:gd name="connsiteY0" fmla="*/ 0 h 1088182"/>
              <a:gd name="connsiteX1" fmla="*/ 2485209 w 2704112"/>
              <a:gd name="connsiteY1" fmla="*/ 0 h 1088182"/>
              <a:gd name="connsiteX2" fmla="*/ 2533372 w 2704112"/>
              <a:gd name="connsiteY2" fmla="*/ 48163 h 1088182"/>
              <a:gd name="connsiteX3" fmla="*/ 2533372 w 2704112"/>
              <a:gd name="connsiteY3" fmla="*/ 432235 h 1088182"/>
              <a:gd name="connsiteX4" fmla="*/ 2704112 w 2704112"/>
              <a:gd name="connsiteY4" fmla="*/ 544092 h 1088182"/>
              <a:gd name="connsiteX5" fmla="*/ 2533372 w 2704112"/>
              <a:gd name="connsiteY5" fmla="*/ 655948 h 1088182"/>
              <a:gd name="connsiteX6" fmla="*/ 2533372 w 2704112"/>
              <a:gd name="connsiteY6" fmla="*/ 1040019 h 1088182"/>
              <a:gd name="connsiteX7" fmla="*/ 2485209 w 2704112"/>
              <a:gd name="connsiteY7" fmla="*/ 1088182 h 1088182"/>
              <a:gd name="connsiteX8" fmla="*/ 48163 w 2704112"/>
              <a:gd name="connsiteY8" fmla="*/ 1088182 h 1088182"/>
              <a:gd name="connsiteX9" fmla="*/ 0 w 2704112"/>
              <a:gd name="connsiteY9" fmla="*/ 1040019 h 1088182"/>
              <a:gd name="connsiteX10" fmla="*/ 0 w 2704112"/>
              <a:gd name="connsiteY10" fmla="*/ 48163 h 1088182"/>
              <a:gd name="connsiteX11" fmla="*/ 48163 w 2704112"/>
              <a:gd name="connsiteY11" fmla="*/ 0 h 108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4112" h="1088182">
                <a:moveTo>
                  <a:pt x="48163" y="0"/>
                </a:moveTo>
                <a:lnTo>
                  <a:pt x="2485209" y="0"/>
                </a:lnTo>
                <a:cubicBezTo>
                  <a:pt x="2511809" y="0"/>
                  <a:pt x="2533372" y="21563"/>
                  <a:pt x="2533372" y="48163"/>
                </a:cubicBezTo>
                <a:lnTo>
                  <a:pt x="2533372" y="432235"/>
                </a:lnTo>
                <a:lnTo>
                  <a:pt x="2704112" y="544092"/>
                </a:lnTo>
                <a:lnTo>
                  <a:pt x="2533372" y="655948"/>
                </a:lnTo>
                <a:lnTo>
                  <a:pt x="2533372" y="1040019"/>
                </a:lnTo>
                <a:cubicBezTo>
                  <a:pt x="2533372" y="1066619"/>
                  <a:pt x="2511809" y="1088182"/>
                  <a:pt x="2485209" y="1088182"/>
                </a:cubicBezTo>
                <a:lnTo>
                  <a:pt x="48163" y="1088182"/>
                </a:lnTo>
                <a:cubicBezTo>
                  <a:pt x="21563" y="1088182"/>
                  <a:pt x="0" y="1066619"/>
                  <a:pt x="0" y="1040019"/>
                </a:cubicBezTo>
                <a:lnTo>
                  <a:pt x="0" y="48163"/>
                </a:lnTo>
                <a:cubicBezTo>
                  <a:pt x="0" y="21563"/>
                  <a:pt x="21563" y="0"/>
                  <a:pt x="48163" y="0"/>
                </a:cubicBezTo>
                <a:close/>
              </a:path>
            </a:pathLst>
          </a:custGeom>
          <a:solidFill>
            <a:schemeClr val="bg1"/>
          </a:solidFill>
          <a:ln>
            <a:no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flipH="1">
            <a:off x="8991128" y="2242048"/>
            <a:ext cx="2753197" cy="846001"/>
          </a:xfrm>
          <a:prstGeom prst="rect">
            <a:avLst/>
          </a:prstGeom>
          <a:noFill/>
        </p:spPr>
        <p:txBody>
          <a:bodyPr wrap="square" anchor="ctr" anchorCtr="0">
            <a:spAutoFit/>
          </a:bodyPr>
          <a:lstStyle>
            <a:defPPr>
              <a:defRPr lang="en-US"/>
            </a:defPPr>
            <a:lvl1pPr>
              <a:lnSpc>
                <a:spcPct val="120000"/>
              </a:lnSpc>
              <a:spcBef>
                <a:spcPct val="0"/>
              </a:spcBef>
              <a:defRPr sz="1400"/>
            </a:lvl1pPr>
          </a:lstStyle>
          <a:p>
            <a:r>
              <a:rPr lang="zh-CN" altLang="en-US" b="1" dirty="0">
                <a:latin typeface="微软雅黑" panose="020B0503020204020204" pitchFamily="34" charset="-122"/>
                <a:ea typeface="微软雅黑" panose="020B0503020204020204" pitchFamily="34" charset="-122"/>
                <a:cs typeface="+mn-ea"/>
                <a:sym typeface="+mn-lt"/>
              </a:rPr>
              <a:t>肝、肾功能异常者、老年人，抗菌药物的剂量应根据血清肌酐清除率及肝功能情况作适当调整</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36" name="椭圆 35"/>
          <p:cNvSpPr/>
          <p:nvPr/>
        </p:nvSpPr>
        <p:spPr>
          <a:xfrm flipH="1">
            <a:off x="8124874" y="2376155"/>
            <a:ext cx="577787" cy="577787"/>
          </a:xfrm>
          <a:prstGeom prst="ellipse">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dirty="0">
                <a:solidFill>
                  <a:srgbClr val="FFFFFF"/>
                </a:solidFill>
                <a:latin typeface="微软雅黑" panose="020B0503020204020204" pitchFamily="34" charset="-122"/>
                <a:ea typeface="微软雅黑" panose="020B0503020204020204" pitchFamily="34" charset="-122"/>
                <a:cs typeface="+mn-ea"/>
                <a:sym typeface="+mn-lt"/>
              </a:rPr>
              <a:t>06</a:t>
            </a:r>
            <a:endParaRPr lang="en-US" altLang="zh-CN"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37" name="任意多边形: 形状 36"/>
          <p:cNvSpPr/>
          <p:nvPr/>
        </p:nvSpPr>
        <p:spPr>
          <a:xfrm flipH="1">
            <a:off x="8786221" y="3264179"/>
            <a:ext cx="3075579" cy="934092"/>
          </a:xfrm>
          <a:custGeom>
            <a:avLst/>
            <a:gdLst>
              <a:gd name="connsiteX0" fmla="*/ 48163 w 2704112"/>
              <a:gd name="connsiteY0" fmla="*/ 0 h 1088182"/>
              <a:gd name="connsiteX1" fmla="*/ 2485209 w 2704112"/>
              <a:gd name="connsiteY1" fmla="*/ 0 h 1088182"/>
              <a:gd name="connsiteX2" fmla="*/ 2533372 w 2704112"/>
              <a:gd name="connsiteY2" fmla="*/ 48163 h 1088182"/>
              <a:gd name="connsiteX3" fmla="*/ 2533372 w 2704112"/>
              <a:gd name="connsiteY3" fmla="*/ 432235 h 1088182"/>
              <a:gd name="connsiteX4" fmla="*/ 2704112 w 2704112"/>
              <a:gd name="connsiteY4" fmla="*/ 544092 h 1088182"/>
              <a:gd name="connsiteX5" fmla="*/ 2533372 w 2704112"/>
              <a:gd name="connsiteY5" fmla="*/ 655948 h 1088182"/>
              <a:gd name="connsiteX6" fmla="*/ 2533372 w 2704112"/>
              <a:gd name="connsiteY6" fmla="*/ 1040019 h 1088182"/>
              <a:gd name="connsiteX7" fmla="*/ 2485209 w 2704112"/>
              <a:gd name="connsiteY7" fmla="*/ 1088182 h 1088182"/>
              <a:gd name="connsiteX8" fmla="*/ 48163 w 2704112"/>
              <a:gd name="connsiteY8" fmla="*/ 1088182 h 1088182"/>
              <a:gd name="connsiteX9" fmla="*/ 0 w 2704112"/>
              <a:gd name="connsiteY9" fmla="*/ 1040019 h 1088182"/>
              <a:gd name="connsiteX10" fmla="*/ 0 w 2704112"/>
              <a:gd name="connsiteY10" fmla="*/ 48163 h 1088182"/>
              <a:gd name="connsiteX11" fmla="*/ 48163 w 2704112"/>
              <a:gd name="connsiteY11" fmla="*/ 0 h 108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4112" h="1088182">
                <a:moveTo>
                  <a:pt x="48163" y="0"/>
                </a:moveTo>
                <a:lnTo>
                  <a:pt x="2485209" y="0"/>
                </a:lnTo>
                <a:cubicBezTo>
                  <a:pt x="2511809" y="0"/>
                  <a:pt x="2533372" y="21563"/>
                  <a:pt x="2533372" y="48163"/>
                </a:cubicBezTo>
                <a:lnTo>
                  <a:pt x="2533372" y="432235"/>
                </a:lnTo>
                <a:lnTo>
                  <a:pt x="2704112" y="544092"/>
                </a:lnTo>
                <a:lnTo>
                  <a:pt x="2533372" y="655948"/>
                </a:lnTo>
                <a:lnTo>
                  <a:pt x="2533372" y="1040019"/>
                </a:lnTo>
                <a:cubicBezTo>
                  <a:pt x="2533372" y="1066619"/>
                  <a:pt x="2511809" y="1088182"/>
                  <a:pt x="2485209" y="1088182"/>
                </a:cubicBezTo>
                <a:lnTo>
                  <a:pt x="48163" y="1088182"/>
                </a:lnTo>
                <a:cubicBezTo>
                  <a:pt x="21563" y="1088182"/>
                  <a:pt x="0" y="1066619"/>
                  <a:pt x="0" y="1040019"/>
                </a:cubicBezTo>
                <a:lnTo>
                  <a:pt x="0" y="48163"/>
                </a:lnTo>
                <a:cubicBezTo>
                  <a:pt x="0" y="21563"/>
                  <a:pt x="21563" y="0"/>
                  <a:pt x="48163" y="0"/>
                </a:cubicBezTo>
                <a:close/>
              </a:path>
            </a:pathLst>
          </a:custGeom>
          <a:solidFill>
            <a:schemeClr val="bg1"/>
          </a:solidFill>
          <a:ln>
            <a:no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8" name="文本框 37"/>
          <p:cNvSpPr txBox="1"/>
          <p:nvPr/>
        </p:nvSpPr>
        <p:spPr>
          <a:xfrm flipH="1">
            <a:off x="8991127" y="3437492"/>
            <a:ext cx="2341661" cy="587469"/>
          </a:xfrm>
          <a:prstGeom prst="rect">
            <a:avLst/>
          </a:prstGeom>
          <a:noFill/>
        </p:spPr>
        <p:txBody>
          <a:bodyPr wrap="square" anchor="ctr" anchorCtr="0">
            <a:spAutoFit/>
          </a:bodyPr>
          <a:lstStyle>
            <a:defPPr>
              <a:defRPr lang="en-US"/>
            </a:defPPr>
            <a:lvl1pPr>
              <a:lnSpc>
                <a:spcPct val="120000"/>
              </a:lnSpc>
              <a:spcBef>
                <a:spcPct val="0"/>
              </a:spcBef>
              <a:defRPr sz="1400"/>
            </a:lvl1pPr>
          </a:lstStyle>
          <a:p>
            <a:r>
              <a:rPr lang="zh-CN" altLang="en-US" b="1" dirty="0">
                <a:latin typeface="微软雅黑" panose="020B0503020204020204" pitchFamily="34" charset="-122"/>
                <a:ea typeface="微软雅黑" panose="020B0503020204020204" pitchFamily="34" charset="-122"/>
                <a:cs typeface="+mn-ea"/>
                <a:sym typeface="+mn-lt"/>
              </a:rPr>
              <a:t>混合感染比例高，常需结合临床覆盖其他感染菌</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39" name="椭圆 38"/>
          <p:cNvSpPr/>
          <p:nvPr/>
        </p:nvSpPr>
        <p:spPr>
          <a:xfrm flipH="1">
            <a:off x="8124874" y="3442332"/>
            <a:ext cx="577787" cy="577787"/>
          </a:xfrm>
          <a:prstGeom prst="ellipse">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dirty="0">
                <a:solidFill>
                  <a:srgbClr val="FFFFFF"/>
                </a:solidFill>
                <a:latin typeface="微软雅黑" panose="020B0503020204020204" pitchFamily="34" charset="-122"/>
                <a:ea typeface="微软雅黑" panose="020B0503020204020204" pitchFamily="34" charset="-122"/>
                <a:cs typeface="+mn-ea"/>
                <a:sym typeface="+mn-lt"/>
              </a:rPr>
              <a:t>07</a:t>
            </a:r>
            <a:endParaRPr lang="en-US" altLang="zh-CN"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40" name="任意多边形: 形状 39"/>
          <p:cNvSpPr/>
          <p:nvPr/>
        </p:nvSpPr>
        <p:spPr>
          <a:xfrm flipH="1">
            <a:off x="8346800" y="4330355"/>
            <a:ext cx="3075579" cy="934092"/>
          </a:xfrm>
          <a:custGeom>
            <a:avLst/>
            <a:gdLst>
              <a:gd name="connsiteX0" fmla="*/ 48163 w 2704112"/>
              <a:gd name="connsiteY0" fmla="*/ 0 h 1088182"/>
              <a:gd name="connsiteX1" fmla="*/ 2485209 w 2704112"/>
              <a:gd name="connsiteY1" fmla="*/ 0 h 1088182"/>
              <a:gd name="connsiteX2" fmla="*/ 2533372 w 2704112"/>
              <a:gd name="connsiteY2" fmla="*/ 48163 h 1088182"/>
              <a:gd name="connsiteX3" fmla="*/ 2533372 w 2704112"/>
              <a:gd name="connsiteY3" fmla="*/ 432235 h 1088182"/>
              <a:gd name="connsiteX4" fmla="*/ 2704112 w 2704112"/>
              <a:gd name="connsiteY4" fmla="*/ 544092 h 1088182"/>
              <a:gd name="connsiteX5" fmla="*/ 2533372 w 2704112"/>
              <a:gd name="connsiteY5" fmla="*/ 655948 h 1088182"/>
              <a:gd name="connsiteX6" fmla="*/ 2533372 w 2704112"/>
              <a:gd name="connsiteY6" fmla="*/ 1040019 h 1088182"/>
              <a:gd name="connsiteX7" fmla="*/ 2485209 w 2704112"/>
              <a:gd name="connsiteY7" fmla="*/ 1088182 h 1088182"/>
              <a:gd name="connsiteX8" fmla="*/ 48163 w 2704112"/>
              <a:gd name="connsiteY8" fmla="*/ 1088182 h 1088182"/>
              <a:gd name="connsiteX9" fmla="*/ 0 w 2704112"/>
              <a:gd name="connsiteY9" fmla="*/ 1040019 h 1088182"/>
              <a:gd name="connsiteX10" fmla="*/ 0 w 2704112"/>
              <a:gd name="connsiteY10" fmla="*/ 48163 h 1088182"/>
              <a:gd name="connsiteX11" fmla="*/ 48163 w 2704112"/>
              <a:gd name="connsiteY11" fmla="*/ 0 h 108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4112" h="1088182">
                <a:moveTo>
                  <a:pt x="48163" y="0"/>
                </a:moveTo>
                <a:lnTo>
                  <a:pt x="2485209" y="0"/>
                </a:lnTo>
                <a:cubicBezTo>
                  <a:pt x="2511809" y="0"/>
                  <a:pt x="2533372" y="21563"/>
                  <a:pt x="2533372" y="48163"/>
                </a:cubicBezTo>
                <a:lnTo>
                  <a:pt x="2533372" y="432235"/>
                </a:lnTo>
                <a:lnTo>
                  <a:pt x="2704112" y="544092"/>
                </a:lnTo>
                <a:lnTo>
                  <a:pt x="2533372" y="655948"/>
                </a:lnTo>
                <a:lnTo>
                  <a:pt x="2533372" y="1040019"/>
                </a:lnTo>
                <a:cubicBezTo>
                  <a:pt x="2533372" y="1066619"/>
                  <a:pt x="2511809" y="1088182"/>
                  <a:pt x="2485209" y="1088182"/>
                </a:cubicBezTo>
                <a:lnTo>
                  <a:pt x="48163" y="1088182"/>
                </a:lnTo>
                <a:cubicBezTo>
                  <a:pt x="21563" y="1088182"/>
                  <a:pt x="0" y="1066619"/>
                  <a:pt x="0" y="1040019"/>
                </a:cubicBezTo>
                <a:lnTo>
                  <a:pt x="0" y="48163"/>
                </a:lnTo>
                <a:cubicBezTo>
                  <a:pt x="0" y="21563"/>
                  <a:pt x="21563" y="0"/>
                  <a:pt x="48163" y="0"/>
                </a:cubicBezTo>
                <a:close/>
              </a:path>
            </a:pathLst>
          </a:custGeom>
          <a:solidFill>
            <a:schemeClr val="bg1"/>
          </a:solidFill>
          <a:ln>
            <a:no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1" name="文本框 40"/>
          <p:cNvSpPr txBox="1"/>
          <p:nvPr/>
        </p:nvSpPr>
        <p:spPr>
          <a:xfrm flipH="1">
            <a:off x="8551706" y="4503668"/>
            <a:ext cx="2116294" cy="587469"/>
          </a:xfrm>
          <a:prstGeom prst="rect">
            <a:avLst/>
          </a:prstGeom>
          <a:noFill/>
        </p:spPr>
        <p:txBody>
          <a:bodyPr wrap="square" anchor="ctr" anchorCtr="0">
            <a:spAutoFit/>
          </a:bodyPr>
          <a:lstStyle>
            <a:defPPr>
              <a:defRPr lang="en-US"/>
            </a:defPPr>
            <a:lvl1pPr>
              <a:lnSpc>
                <a:spcPct val="120000"/>
              </a:lnSpc>
              <a:spcBef>
                <a:spcPct val="0"/>
              </a:spcBef>
              <a:defRPr sz="1400"/>
            </a:lvl1pPr>
          </a:lstStyle>
          <a:p>
            <a:r>
              <a:rPr lang="zh-CN" altLang="en-US" b="1" dirty="0">
                <a:latin typeface="微软雅黑" panose="020B0503020204020204" pitchFamily="34" charset="-122"/>
                <a:ea typeface="微软雅黑" panose="020B0503020204020204" pitchFamily="34" charset="-122"/>
                <a:cs typeface="+mn-ea"/>
                <a:sym typeface="+mn-lt"/>
              </a:rPr>
              <a:t>常需结合临床给予支持治疗和良好的护理</a:t>
            </a: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42" name="椭圆 41"/>
          <p:cNvSpPr/>
          <p:nvPr/>
        </p:nvSpPr>
        <p:spPr>
          <a:xfrm flipH="1">
            <a:off x="7685453" y="4508508"/>
            <a:ext cx="577787" cy="577787"/>
          </a:xfrm>
          <a:prstGeom prst="ellipse">
            <a:avLst/>
          </a:prstGeom>
          <a:gradFill flip="none" rotWithShape="1">
            <a:gsLst>
              <a:gs pos="0">
                <a:schemeClr val="accent1">
                  <a:lumMod val="60000"/>
                  <a:lumOff val="40000"/>
                </a:schemeClr>
              </a:gs>
              <a:gs pos="75000">
                <a:schemeClr val="accent1"/>
              </a:gs>
            </a:gsLst>
            <a:lin ang="2700000" scaled="1"/>
            <a:tileRect/>
          </a:gradFill>
          <a:ln w="12700">
            <a:noFill/>
          </a:ln>
          <a:effectLst>
            <a:outerShdw blurRad="127000" dist="63500" dir="2700000" algn="tl" rotWithShape="0">
              <a:schemeClr val="accent1">
                <a:alpha val="1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none" rtlCol="0" anchor="ctr">
            <a:noAutofit/>
          </a:bodyPr>
          <a:lstStyle/>
          <a:p>
            <a:pPr algn="ctr"/>
            <a:r>
              <a:rPr lang="en-US" altLang="zh-CN" dirty="0">
                <a:solidFill>
                  <a:srgbClr val="FFFFFF"/>
                </a:solidFill>
                <a:latin typeface="微软雅黑" panose="020B0503020204020204" pitchFamily="34" charset="-122"/>
                <a:ea typeface="微软雅黑" panose="020B0503020204020204" pitchFamily="34" charset="-122"/>
                <a:cs typeface="+mn-ea"/>
                <a:sym typeface="+mn-lt"/>
              </a:rPr>
              <a:t>08</a:t>
            </a:r>
            <a:endParaRPr lang="en-US" altLang="zh-CN"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43" name="椭圆 42"/>
          <p:cNvSpPr/>
          <p:nvPr/>
        </p:nvSpPr>
        <p:spPr>
          <a:xfrm>
            <a:off x="5080033" y="4712396"/>
            <a:ext cx="2003474" cy="2003474"/>
          </a:xfrm>
          <a:prstGeom prst="ellipse">
            <a:avLst/>
          </a:prstGeom>
          <a:noFill/>
          <a:ln w="101600">
            <a:gradFill>
              <a:gsLst>
                <a:gs pos="0">
                  <a:srgbClr val="0193A9">
                    <a:alpha val="0"/>
                  </a:srgbClr>
                </a:gs>
                <a:gs pos="93000">
                  <a:srgbClr val="0193A9">
                    <a:alpha val="30000"/>
                  </a:srgbClr>
                </a:gs>
              </a:gsLst>
              <a:lin ang="5400000" scaled="1"/>
            </a:gradFill>
          </a:ln>
          <a:scene3d>
            <a:camera prst="perspectiveFront">
              <a:rot lat="16499984" lon="0" rev="0"/>
            </a:camera>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4" name="Freeform 8"/>
          <p:cNvSpPr>
            <a:spLocks noEditPoints="1"/>
          </p:cNvSpPr>
          <p:nvPr/>
        </p:nvSpPr>
        <p:spPr bwMode="auto">
          <a:xfrm>
            <a:off x="4525962" y="3717924"/>
            <a:ext cx="3140076" cy="3140076"/>
          </a:xfrm>
          <a:custGeom>
            <a:avLst/>
            <a:gdLst>
              <a:gd name="T0" fmla="*/ 463 w 2700"/>
              <a:gd name="T1" fmla="*/ 2287 h 2700"/>
              <a:gd name="T2" fmla="*/ 305 w 2700"/>
              <a:gd name="T3" fmla="*/ 2205 h 2700"/>
              <a:gd name="T4" fmla="*/ 275 w 2700"/>
              <a:gd name="T5" fmla="*/ 2166 h 2700"/>
              <a:gd name="T6" fmla="*/ 594 w 2700"/>
              <a:gd name="T7" fmla="*/ 2468 h 2700"/>
              <a:gd name="T8" fmla="*/ 232 w 2700"/>
              <a:gd name="T9" fmla="*/ 1994 h 2700"/>
              <a:gd name="T10" fmla="*/ 727 w 2700"/>
              <a:gd name="T11" fmla="*/ 2480 h 2700"/>
              <a:gd name="T12" fmla="*/ 123 w 2700"/>
              <a:gd name="T13" fmla="*/ 1915 h 2700"/>
              <a:gd name="T14" fmla="*/ 104 w 2700"/>
              <a:gd name="T15" fmla="*/ 1870 h 2700"/>
              <a:gd name="T16" fmla="*/ 142 w 2700"/>
              <a:gd name="T17" fmla="*/ 1803 h 2700"/>
              <a:gd name="T18" fmla="*/ 1008 w 2700"/>
              <a:gd name="T19" fmla="*/ 2594 h 2700"/>
              <a:gd name="T20" fmla="*/ 36 w 2700"/>
              <a:gd name="T21" fmla="*/ 1659 h 2700"/>
              <a:gd name="T22" fmla="*/ 1111 w 2700"/>
              <a:gd name="T23" fmla="*/ 2679 h 2700"/>
              <a:gd name="T24" fmla="*/ 1160 w 2700"/>
              <a:gd name="T25" fmla="*/ 2686 h 2700"/>
              <a:gd name="T26" fmla="*/ 67 w 2700"/>
              <a:gd name="T27" fmla="*/ 1484 h 2700"/>
              <a:gd name="T28" fmla="*/ 1331 w 2700"/>
              <a:gd name="T29" fmla="*/ 2640 h 2700"/>
              <a:gd name="T30" fmla="*/ 0 w 2700"/>
              <a:gd name="T31" fmla="*/ 1319 h 2700"/>
              <a:gd name="T32" fmla="*/ 1453 w 2700"/>
              <a:gd name="T33" fmla="*/ 2696 h 2700"/>
              <a:gd name="T34" fmla="*/ 1502 w 2700"/>
              <a:gd name="T35" fmla="*/ 2691 h 2700"/>
              <a:gd name="T36" fmla="*/ 74 w 2700"/>
              <a:gd name="T37" fmla="*/ 1157 h 2700"/>
              <a:gd name="T38" fmla="*/ 1657 w 2700"/>
              <a:gd name="T39" fmla="*/ 2603 h 2700"/>
              <a:gd name="T40" fmla="*/ 51 w 2700"/>
              <a:gd name="T41" fmla="*/ 981 h 2700"/>
              <a:gd name="T42" fmla="*/ 1789 w 2700"/>
              <a:gd name="T43" fmla="*/ 2627 h 2700"/>
              <a:gd name="T44" fmla="*/ 1835 w 2700"/>
              <a:gd name="T45" fmla="*/ 2610 h 2700"/>
              <a:gd name="T46" fmla="*/ 1903 w 2700"/>
              <a:gd name="T47" fmla="*/ 2582 h 2700"/>
              <a:gd name="T48" fmla="*/ 214 w 2700"/>
              <a:gd name="T49" fmla="*/ 738 h 2700"/>
              <a:gd name="T50" fmla="*/ 1983 w 2700"/>
              <a:gd name="T51" fmla="*/ 2474 h 2700"/>
              <a:gd name="T52" fmla="*/ 224 w 2700"/>
              <a:gd name="T53" fmla="*/ 604 h 2700"/>
              <a:gd name="T54" fmla="*/ 252 w 2700"/>
              <a:gd name="T55" fmla="*/ 564 h 2700"/>
              <a:gd name="T56" fmla="*/ 2195 w 2700"/>
              <a:gd name="T57" fmla="*/ 2403 h 2700"/>
              <a:gd name="T58" fmla="*/ 405 w 2700"/>
              <a:gd name="T59" fmla="*/ 472 h 2700"/>
              <a:gd name="T60" fmla="*/ 2245 w 2700"/>
              <a:gd name="T61" fmla="*/ 2279 h 2700"/>
              <a:gd name="T62" fmla="*/ 2322 w 2700"/>
              <a:gd name="T63" fmla="*/ 2286 h 2700"/>
              <a:gd name="T64" fmla="*/ 504 w 2700"/>
              <a:gd name="T65" fmla="*/ 298 h 2700"/>
              <a:gd name="T66" fmla="*/ 2385 w 2700"/>
              <a:gd name="T67" fmla="*/ 2120 h 2700"/>
              <a:gd name="T68" fmla="*/ 636 w 2700"/>
              <a:gd name="T69" fmla="*/ 275 h 2700"/>
              <a:gd name="T70" fmla="*/ 676 w 2700"/>
              <a:gd name="T71" fmla="*/ 250 h 2700"/>
              <a:gd name="T72" fmla="*/ 2527 w 2700"/>
              <a:gd name="T73" fmla="*/ 2012 h 2700"/>
              <a:gd name="T74" fmla="*/ 796 w 2700"/>
              <a:gd name="T75" fmla="*/ 119 h 2700"/>
              <a:gd name="T76" fmla="*/ 2546 w 2700"/>
              <a:gd name="T77" fmla="*/ 1835 h 2700"/>
              <a:gd name="T78" fmla="*/ 930 w 2700"/>
              <a:gd name="T79" fmla="*/ 130 h 2700"/>
              <a:gd name="T80" fmla="*/ 974 w 2700"/>
              <a:gd name="T81" fmla="*/ 116 h 2700"/>
              <a:gd name="T82" fmla="*/ 2655 w 2700"/>
              <a:gd name="T83" fmla="*/ 1695 h 2700"/>
              <a:gd name="T84" fmla="*/ 1124 w 2700"/>
              <a:gd name="T85" fmla="*/ 19 h 2700"/>
              <a:gd name="T86" fmla="*/ 2629 w 2700"/>
              <a:gd name="T87" fmla="*/ 1519 h 2700"/>
              <a:gd name="T88" fmla="*/ 2636 w 2700"/>
              <a:gd name="T89" fmla="*/ 1449 h 2700"/>
              <a:gd name="T90" fmla="*/ 2639 w 2700"/>
              <a:gd name="T91" fmla="*/ 1403 h 2700"/>
              <a:gd name="T92" fmla="*/ 1368 w 2700"/>
              <a:gd name="T93" fmla="*/ 60 h 2700"/>
              <a:gd name="T94" fmla="*/ 2695 w 2700"/>
              <a:gd name="T95" fmla="*/ 1234 h 2700"/>
              <a:gd name="T96" fmla="*/ 1491 w 2700"/>
              <a:gd name="T97" fmla="*/ 8 h 2700"/>
              <a:gd name="T98" fmla="*/ 1577 w 2700"/>
              <a:gd name="T99" fmla="*/ 80 h 2700"/>
              <a:gd name="T100" fmla="*/ 1623 w 2700"/>
              <a:gd name="T101" fmla="*/ 89 h 2700"/>
              <a:gd name="T102" fmla="*/ 2658 w 2700"/>
              <a:gd name="T103" fmla="*/ 1016 h 2700"/>
              <a:gd name="T104" fmla="*/ 1800 w 2700"/>
              <a:gd name="T105" fmla="*/ 77 h 2700"/>
              <a:gd name="T106" fmla="*/ 2549 w 2700"/>
              <a:gd name="T107" fmla="*/ 875 h 2700"/>
              <a:gd name="T108" fmla="*/ 1888 w 2700"/>
              <a:gd name="T109" fmla="*/ 178 h 2700"/>
              <a:gd name="T110" fmla="*/ 1931 w 2700"/>
              <a:gd name="T111" fmla="*/ 198 h 2700"/>
              <a:gd name="T112" fmla="*/ 2531 w 2700"/>
              <a:gd name="T113" fmla="*/ 697 h 2700"/>
              <a:gd name="T114" fmla="*/ 2105 w 2700"/>
              <a:gd name="T115" fmla="*/ 231 h 2700"/>
              <a:gd name="T116" fmla="*/ 2391 w 2700"/>
              <a:gd name="T117" fmla="*/ 588 h 2700"/>
              <a:gd name="T118" fmla="*/ 2166 w 2700"/>
              <a:gd name="T119" fmla="*/ 351 h 2700"/>
              <a:gd name="T120" fmla="*/ 2201 w 2700"/>
              <a:gd name="T121" fmla="*/ 381 h 2700"/>
              <a:gd name="T122" fmla="*/ 2329 w 2700"/>
              <a:gd name="T123" fmla="*/ 421 h 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00" h="2700">
                <a:moveTo>
                  <a:pt x="396" y="2305"/>
                </a:moveTo>
                <a:cubicBezTo>
                  <a:pt x="393" y="2302"/>
                  <a:pt x="390" y="2299"/>
                  <a:pt x="387" y="2296"/>
                </a:cubicBezTo>
                <a:cubicBezTo>
                  <a:pt x="430" y="2254"/>
                  <a:pt x="430" y="2254"/>
                  <a:pt x="430" y="2254"/>
                </a:cubicBezTo>
                <a:cubicBezTo>
                  <a:pt x="432" y="2257"/>
                  <a:pt x="435" y="2260"/>
                  <a:pt x="438" y="2263"/>
                </a:cubicBezTo>
                <a:cubicBezTo>
                  <a:pt x="441" y="2265"/>
                  <a:pt x="443" y="2268"/>
                  <a:pt x="446" y="2271"/>
                </a:cubicBezTo>
                <a:cubicBezTo>
                  <a:pt x="404" y="2313"/>
                  <a:pt x="404" y="2313"/>
                  <a:pt x="404" y="2313"/>
                </a:cubicBezTo>
                <a:cubicBezTo>
                  <a:pt x="401" y="2311"/>
                  <a:pt x="399" y="2308"/>
                  <a:pt x="396" y="2305"/>
                </a:cubicBezTo>
                <a:close/>
                <a:moveTo>
                  <a:pt x="370" y="2278"/>
                </a:moveTo>
                <a:cubicBezTo>
                  <a:pt x="364" y="2272"/>
                  <a:pt x="359" y="2266"/>
                  <a:pt x="353" y="2260"/>
                </a:cubicBezTo>
                <a:cubicBezTo>
                  <a:pt x="397" y="2220"/>
                  <a:pt x="397" y="2220"/>
                  <a:pt x="397" y="2220"/>
                </a:cubicBezTo>
                <a:cubicBezTo>
                  <a:pt x="403" y="2226"/>
                  <a:pt x="408" y="2232"/>
                  <a:pt x="413" y="2237"/>
                </a:cubicBezTo>
                <a:lnTo>
                  <a:pt x="370" y="2278"/>
                </a:lnTo>
                <a:close/>
                <a:moveTo>
                  <a:pt x="422" y="2330"/>
                </a:moveTo>
                <a:cubicBezTo>
                  <a:pt x="463" y="2287"/>
                  <a:pt x="463" y="2287"/>
                  <a:pt x="463" y="2287"/>
                </a:cubicBezTo>
                <a:cubicBezTo>
                  <a:pt x="469" y="2292"/>
                  <a:pt x="474" y="2298"/>
                  <a:pt x="480" y="2303"/>
                </a:cubicBezTo>
                <a:cubicBezTo>
                  <a:pt x="440" y="2347"/>
                  <a:pt x="440" y="2347"/>
                  <a:pt x="440" y="2347"/>
                </a:cubicBezTo>
                <a:cubicBezTo>
                  <a:pt x="434" y="2342"/>
                  <a:pt x="428" y="2336"/>
                  <a:pt x="422" y="2330"/>
                </a:cubicBezTo>
                <a:close/>
                <a:moveTo>
                  <a:pt x="337" y="2242"/>
                </a:moveTo>
                <a:cubicBezTo>
                  <a:pt x="331" y="2236"/>
                  <a:pt x="326" y="2230"/>
                  <a:pt x="321" y="2224"/>
                </a:cubicBezTo>
                <a:cubicBezTo>
                  <a:pt x="366" y="2185"/>
                  <a:pt x="366" y="2185"/>
                  <a:pt x="366" y="2185"/>
                </a:cubicBezTo>
                <a:cubicBezTo>
                  <a:pt x="371" y="2191"/>
                  <a:pt x="377" y="2197"/>
                  <a:pt x="382" y="2203"/>
                </a:cubicBezTo>
                <a:lnTo>
                  <a:pt x="337" y="2242"/>
                </a:lnTo>
                <a:close/>
                <a:moveTo>
                  <a:pt x="458" y="2363"/>
                </a:moveTo>
                <a:cubicBezTo>
                  <a:pt x="498" y="2319"/>
                  <a:pt x="498" y="2319"/>
                  <a:pt x="498" y="2319"/>
                </a:cubicBezTo>
                <a:cubicBezTo>
                  <a:pt x="503" y="2324"/>
                  <a:pt x="509" y="2329"/>
                  <a:pt x="515" y="2334"/>
                </a:cubicBezTo>
                <a:cubicBezTo>
                  <a:pt x="477" y="2379"/>
                  <a:pt x="477" y="2379"/>
                  <a:pt x="477" y="2379"/>
                </a:cubicBezTo>
                <a:cubicBezTo>
                  <a:pt x="470" y="2374"/>
                  <a:pt x="464" y="2369"/>
                  <a:pt x="458" y="2363"/>
                </a:cubicBezTo>
                <a:close/>
                <a:moveTo>
                  <a:pt x="305" y="2205"/>
                </a:moveTo>
                <a:cubicBezTo>
                  <a:pt x="300" y="2199"/>
                  <a:pt x="295" y="2192"/>
                  <a:pt x="290" y="2186"/>
                </a:cubicBezTo>
                <a:cubicBezTo>
                  <a:pt x="337" y="2149"/>
                  <a:pt x="337" y="2149"/>
                  <a:pt x="337" y="2149"/>
                </a:cubicBezTo>
                <a:cubicBezTo>
                  <a:pt x="341" y="2155"/>
                  <a:pt x="346" y="2161"/>
                  <a:pt x="351" y="2167"/>
                </a:cubicBezTo>
                <a:lnTo>
                  <a:pt x="305" y="2205"/>
                </a:lnTo>
                <a:close/>
                <a:moveTo>
                  <a:pt x="495" y="2395"/>
                </a:moveTo>
                <a:cubicBezTo>
                  <a:pt x="533" y="2349"/>
                  <a:pt x="533" y="2349"/>
                  <a:pt x="533" y="2349"/>
                </a:cubicBezTo>
                <a:cubicBezTo>
                  <a:pt x="539" y="2354"/>
                  <a:pt x="545" y="2359"/>
                  <a:pt x="552" y="2364"/>
                </a:cubicBezTo>
                <a:cubicBezTo>
                  <a:pt x="514" y="2410"/>
                  <a:pt x="514" y="2410"/>
                  <a:pt x="514" y="2410"/>
                </a:cubicBezTo>
                <a:cubicBezTo>
                  <a:pt x="508" y="2405"/>
                  <a:pt x="502" y="2400"/>
                  <a:pt x="495" y="2395"/>
                </a:cubicBezTo>
                <a:close/>
                <a:moveTo>
                  <a:pt x="275" y="2166"/>
                </a:moveTo>
                <a:cubicBezTo>
                  <a:pt x="270" y="2160"/>
                  <a:pt x="265" y="2153"/>
                  <a:pt x="260" y="2147"/>
                </a:cubicBezTo>
                <a:cubicBezTo>
                  <a:pt x="308" y="2111"/>
                  <a:pt x="308" y="2111"/>
                  <a:pt x="308" y="2111"/>
                </a:cubicBezTo>
                <a:cubicBezTo>
                  <a:pt x="313" y="2118"/>
                  <a:pt x="318" y="2124"/>
                  <a:pt x="322" y="2130"/>
                </a:cubicBezTo>
                <a:lnTo>
                  <a:pt x="275" y="2166"/>
                </a:lnTo>
                <a:close/>
                <a:moveTo>
                  <a:pt x="534" y="2426"/>
                </a:moveTo>
                <a:cubicBezTo>
                  <a:pt x="570" y="2378"/>
                  <a:pt x="570" y="2378"/>
                  <a:pt x="570" y="2378"/>
                </a:cubicBezTo>
                <a:cubicBezTo>
                  <a:pt x="576" y="2383"/>
                  <a:pt x="583" y="2387"/>
                  <a:pt x="589" y="2392"/>
                </a:cubicBezTo>
                <a:cubicBezTo>
                  <a:pt x="553" y="2440"/>
                  <a:pt x="553" y="2440"/>
                  <a:pt x="553" y="2440"/>
                </a:cubicBezTo>
                <a:cubicBezTo>
                  <a:pt x="547" y="2435"/>
                  <a:pt x="540" y="2430"/>
                  <a:pt x="534" y="2426"/>
                </a:cubicBezTo>
                <a:close/>
                <a:moveTo>
                  <a:pt x="246" y="2127"/>
                </a:moveTo>
                <a:cubicBezTo>
                  <a:pt x="241" y="2120"/>
                  <a:pt x="236" y="2113"/>
                  <a:pt x="232" y="2107"/>
                </a:cubicBezTo>
                <a:cubicBezTo>
                  <a:pt x="281" y="2073"/>
                  <a:pt x="281" y="2073"/>
                  <a:pt x="281" y="2073"/>
                </a:cubicBezTo>
                <a:cubicBezTo>
                  <a:pt x="286" y="2080"/>
                  <a:pt x="290" y="2086"/>
                  <a:pt x="295" y="2092"/>
                </a:cubicBezTo>
                <a:lnTo>
                  <a:pt x="246" y="2127"/>
                </a:lnTo>
                <a:close/>
                <a:moveTo>
                  <a:pt x="573" y="2454"/>
                </a:moveTo>
                <a:cubicBezTo>
                  <a:pt x="608" y="2406"/>
                  <a:pt x="608" y="2406"/>
                  <a:pt x="608" y="2406"/>
                </a:cubicBezTo>
                <a:cubicBezTo>
                  <a:pt x="614" y="2410"/>
                  <a:pt x="621" y="2415"/>
                  <a:pt x="627" y="2419"/>
                </a:cubicBezTo>
                <a:cubicBezTo>
                  <a:pt x="594" y="2468"/>
                  <a:pt x="594" y="2468"/>
                  <a:pt x="594" y="2468"/>
                </a:cubicBezTo>
                <a:cubicBezTo>
                  <a:pt x="587" y="2464"/>
                  <a:pt x="580" y="2459"/>
                  <a:pt x="573" y="2454"/>
                </a:cubicBezTo>
                <a:close/>
                <a:moveTo>
                  <a:pt x="218" y="2086"/>
                </a:moveTo>
                <a:cubicBezTo>
                  <a:pt x="214" y="2079"/>
                  <a:pt x="209" y="2073"/>
                  <a:pt x="205" y="2066"/>
                </a:cubicBezTo>
                <a:cubicBezTo>
                  <a:pt x="256" y="2034"/>
                  <a:pt x="256" y="2034"/>
                  <a:pt x="256" y="2034"/>
                </a:cubicBezTo>
                <a:cubicBezTo>
                  <a:pt x="260" y="2040"/>
                  <a:pt x="264" y="2047"/>
                  <a:pt x="268" y="2054"/>
                </a:cubicBezTo>
                <a:lnTo>
                  <a:pt x="218" y="2086"/>
                </a:lnTo>
                <a:close/>
                <a:moveTo>
                  <a:pt x="614" y="2482"/>
                </a:moveTo>
                <a:cubicBezTo>
                  <a:pt x="647" y="2432"/>
                  <a:pt x="647" y="2432"/>
                  <a:pt x="647" y="2432"/>
                </a:cubicBezTo>
                <a:cubicBezTo>
                  <a:pt x="653" y="2436"/>
                  <a:pt x="660" y="2440"/>
                  <a:pt x="666" y="2444"/>
                </a:cubicBezTo>
                <a:cubicBezTo>
                  <a:pt x="635" y="2495"/>
                  <a:pt x="635" y="2495"/>
                  <a:pt x="635" y="2495"/>
                </a:cubicBezTo>
                <a:cubicBezTo>
                  <a:pt x="628" y="2491"/>
                  <a:pt x="621" y="2486"/>
                  <a:pt x="614" y="2482"/>
                </a:cubicBezTo>
                <a:close/>
                <a:moveTo>
                  <a:pt x="192" y="2045"/>
                </a:moveTo>
                <a:cubicBezTo>
                  <a:pt x="188" y="2038"/>
                  <a:pt x="184" y="2031"/>
                  <a:pt x="180" y="2024"/>
                </a:cubicBezTo>
                <a:cubicBezTo>
                  <a:pt x="232" y="1994"/>
                  <a:pt x="232" y="1994"/>
                  <a:pt x="232" y="1994"/>
                </a:cubicBezTo>
                <a:cubicBezTo>
                  <a:pt x="235" y="2000"/>
                  <a:pt x="239" y="2007"/>
                  <a:pt x="243" y="2014"/>
                </a:cubicBezTo>
                <a:lnTo>
                  <a:pt x="192" y="2045"/>
                </a:lnTo>
                <a:close/>
                <a:moveTo>
                  <a:pt x="656" y="2508"/>
                </a:moveTo>
                <a:cubicBezTo>
                  <a:pt x="686" y="2457"/>
                  <a:pt x="686" y="2457"/>
                  <a:pt x="686" y="2457"/>
                </a:cubicBezTo>
                <a:cubicBezTo>
                  <a:pt x="693" y="2461"/>
                  <a:pt x="700" y="2465"/>
                  <a:pt x="707" y="2469"/>
                </a:cubicBezTo>
                <a:cubicBezTo>
                  <a:pt x="677" y="2520"/>
                  <a:pt x="677" y="2520"/>
                  <a:pt x="677" y="2520"/>
                </a:cubicBezTo>
                <a:cubicBezTo>
                  <a:pt x="670" y="2516"/>
                  <a:pt x="663" y="2512"/>
                  <a:pt x="656" y="2508"/>
                </a:cubicBezTo>
                <a:close/>
                <a:moveTo>
                  <a:pt x="168" y="2002"/>
                </a:moveTo>
                <a:cubicBezTo>
                  <a:pt x="164" y="1995"/>
                  <a:pt x="160" y="1988"/>
                  <a:pt x="156" y="1981"/>
                </a:cubicBezTo>
                <a:cubicBezTo>
                  <a:pt x="209" y="1953"/>
                  <a:pt x="209" y="1953"/>
                  <a:pt x="209" y="1953"/>
                </a:cubicBezTo>
                <a:cubicBezTo>
                  <a:pt x="213" y="1960"/>
                  <a:pt x="216" y="1967"/>
                  <a:pt x="220" y="1973"/>
                </a:cubicBezTo>
                <a:lnTo>
                  <a:pt x="168" y="2002"/>
                </a:lnTo>
                <a:close/>
                <a:moveTo>
                  <a:pt x="698" y="2532"/>
                </a:moveTo>
                <a:cubicBezTo>
                  <a:pt x="727" y="2480"/>
                  <a:pt x="727" y="2480"/>
                  <a:pt x="727" y="2480"/>
                </a:cubicBezTo>
                <a:cubicBezTo>
                  <a:pt x="734" y="2484"/>
                  <a:pt x="741" y="2488"/>
                  <a:pt x="748" y="2491"/>
                </a:cubicBezTo>
                <a:cubicBezTo>
                  <a:pt x="720" y="2544"/>
                  <a:pt x="720" y="2544"/>
                  <a:pt x="720" y="2544"/>
                </a:cubicBezTo>
                <a:cubicBezTo>
                  <a:pt x="712" y="2540"/>
                  <a:pt x="705" y="2536"/>
                  <a:pt x="698" y="2532"/>
                </a:cubicBezTo>
                <a:close/>
                <a:moveTo>
                  <a:pt x="145" y="1959"/>
                </a:moveTo>
                <a:cubicBezTo>
                  <a:pt x="141" y="1952"/>
                  <a:pt x="137" y="1944"/>
                  <a:pt x="134" y="1937"/>
                </a:cubicBezTo>
                <a:cubicBezTo>
                  <a:pt x="188" y="1911"/>
                  <a:pt x="188" y="1911"/>
                  <a:pt x="188" y="1911"/>
                </a:cubicBezTo>
                <a:cubicBezTo>
                  <a:pt x="191" y="1918"/>
                  <a:pt x="195" y="1925"/>
                  <a:pt x="198" y="1932"/>
                </a:cubicBezTo>
                <a:lnTo>
                  <a:pt x="145" y="1959"/>
                </a:lnTo>
                <a:close/>
                <a:moveTo>
                  <a:pt x="741" y="2555"/>
                </a:moveTo>
                <a:cubicBezTo>
                  <a:pt x="768" y="2502"/>
                  <a:pt x="768" y="2502"/>
                  <a:pt x="768" y="2502"/>
                </a:cubicBezTo>
                <a:cubicBezTo>
                  <a:pt x="775" y="2505"/>
                  <a:pt x="782" y="2509"/>
                  <a:pt x="789" y="2512"/>
                </a:cubicBezTo>
                <a:cubicBezTo>
                  <a:pt x="763" y="2566"/>
                  <a:pt x="763" y="2566"/>
                  <a:pt x="763" y="2566"/>
                </a:cubicBezTo>
                <a:cubicBezTo>
                  <a:pt x="756" y="2563"/>
                  <a:pt x="749" y="2559"/>
                  <a:pt x="741" y="2555"/>
                </a:cubicBezTo>
                <a:close/>
                <a:moveTo>
                  <a:pt x="123" y="1915"/>
                </a:moveTo>
                <a:cubicBezTo>
                  <a:pt x="120" y="1907"/>
                  <a:pt x="117" y="1900"/>
                  <a:pt x="113" y="1892"/>
                </a:cubicBezTo>
                <a:cubicBezTo>
                  <a:pt x="168" y="1868"/>
                  <a:pt x="168" y="1868"/>
                  <a:pt x="168" y="1868"/>
                </a:cubicBezTo>
                <a:cubicBezTo>
                  <a:pt x="171" y="1875"/>
                  <a:pt x="174" y="1882"/>
                  <a:pt x="178" y="1890"/>
                </a:cubicBezTo>
                <a:lnTo>
                  <a:pt x="123" y="1915"/>
                </a:lnTo>
                <a:close/>
                <a:moveTo>
                  <a:pt x="786" y="2577"/>
                </a:moveTo>
                <a:cubicBezTo>
                  <a:pt x="811" y="2522"/>
                  <a:pt x="811" y="2522"/>
                  <a:pt x="811" y="2522"/>
                </a:cubicBezTo>
                <a:cubicBezTo>
                  <a:pt x="818" y="2526"/>
                  <a:pt x="825" y="2529"/>
                  <a:pt x="832" y="2532"/>
                </a:cubicBezTo>
                <a:cubicBezTo>
                  <a:pt x="808" y="2587"/>
                  <a:pt x="808" y="2587"/>
                  <a:pt x="808" y="2587"/>
                </a:cubicBezTo>
                <a:cubicBezTo>
                  <a:pt x="800" y="2583"/>
                  <a:pt x="793" y="2580"/>
                  <a:pt x="786" y="2577"/>
                </a:cubicBezTo>
                <a:close/>
                <a:moveTo>
                  <a:pt x="104" y="1870"/>
                </a:moveTo>
                <a:cubicBezTo>
                  <a:pt x="100" y="1862"/>
                  <a:pt x="97" y="1854"/>
                  <a:pt x="94" y="1847"/>
                </a:cubicBezTo>
                <a:cubicBezTo>
                  <a:pt x="150" y="1825"/>
                  <a:pt x="150" y="1825"/>
                  <a:pt x="150" y="1825"/>
                </a:cubicBezTo>
                <a:cubicBezTo>
                  <a:pt x="153" y="1832"/>
                  <a:pt x="156" y="1839"/>
                  <a:pt x="159" y="1847"/>
                </a:cubicBezTo>
                <a:lnTo>
                  <a:pt x="104" y="1870"/>
                </a:lnTo>
                <a:close/>
                <a:moveTo>
                  <a:pt x="830" y="2596"/>
                </a:moveTo>
                <a:cubicBezTo>
                  <a:pt x="853" y="2541"/>
                  <a:pt x="853" y="2541"/>
                  <a:pt x="853" y="2541"/>
                </a:cubicBezTo>
                <a:cubicBezTo>
                  <a:pt x="861" y="2544"/>
                  <a:pt x="868" y="2547"/>
                  <a:pt x="875" y="2550"/>
                </a:cubicBezTo>
                <a:cubicBezTo>
                  <a:pt x="853" y="2605"/>
                  <a:pt x="853" y="2605"/>
                  <a:pt x="853" y="2605"/>
                </a:cubicBezTo>
                <a:cubicBezTo>
                  <a:pt x="846" y="2602"/>
                  <a:pt x="838" y="2599"/>
                  <a:pt x="830" y="2596"/>
                </a:cubicBezTo>
                <a:close/>
                <a:moveTo>
                  <a:pt x="876" y="2614"/>
                </a:moveTo>
                <a:cubicBezTo>
                  <a:pt x="897" y="2558"/>
                  <a:pt x="897" y="2558"/>
                  <a:pt x="897" y="2558"/>
                </a:cubicBezTo>
                <a:cubicBezTo>
                  <a:pt x="904" y="2561"/>
                  <a:pt x="911" y="2564"/>
                  <a:pt x="919" y="2566"/>
                </a:cubicBezTo>
                <a:cubicBezTo>
                  <a:pt x="899" y="2623"/>
                  <a:pt x="899" y="2623"/>
                  <a:pt x="899" y="2623"/>
                </a:cubicBezTo>
                <a:cubicBezTo>
                  <a:pt x="891" y="2620"/>
                  <a:pt x="883" y="2617"/>
                  <a:pt x="876" y="2614"/>
                </a:cubicBezTo>
                <a:close/>
                <a:moveTo>
                  <a:pt x="86" y="1824"/>
                </a:moveTo>
                <a:cubicBezTo>
                  <a:pt x="83" y="1816"/>
                  <a:pt x="80" y="1808"/>
                  <a:pt x="77" y="1801"/>
                </a:cubicBezTo>
                <a:cubicBezTo>
                  <a:pt x="134" y="1781"/>
                  <a:pt x="134" y="1781"/>
                  <a:pt x="134" y="1781"/>
                </a:cubicBezTo>
                <a:cubicBezTo>
                  <a:pt x="136" y="1788"/>
                  <a:pt x="139" y="1796"/>
                  <a:pt x="142" y="1803"/>
                </a:cubicBezTo>
                <a:lnTo>
                  <a:pt x="86" y="1824"/>
                </a:lnTo>
                <a:close/>
                <a:moveTo>
                  <a:pt x="922" y="2631"/>
                </a:moveTo>
                <a:cubicBezTo>
                  <a:pt x="941" y="2574"/>
                  <a:pt x="941" y="2574"/>
                  <a:pt x="941" y="2574"/>
                </a:cubicBezTo>
                <a:cubicBezTo>
                  <a:pt x="948" y="2576"/>
                  <a:pt x="956" y="2579"/>
                  <a:pt x="963" y="2581"/>
                </a:cubicBezTo>
                <a:cubicBezTo>
                  <a:pt x="945" y="2638"/>
                  <a:pt x="945" y="2638"/>
                  <a:pt x="945" y="2638"/>
                </a:cubicBezTo>
                <a:cubicBezTo>
                  <a:pt x="937" y="2636"/>
                  <a:pt x="930" y="2633"/>
                  <a:pt x="922" y="2631"/>
                </a:cubicBezTo>
                <a:close/>
                <a:moveTo>
                  <a:pt x="69" y="1777"/>
                </a:moveTo>
                <a:cubicBezTo>
                  <a:pt x="67" y="1770"/>
                  <a:pt x="64" y="1762"/>
                  <a:pt x="62" y="1754"/>
                </a:cubicBezTo>
                <a:cubicBezTo>
                  <a:pt x="119" y="1736"/>
                  <a:pt x="119" y="1736"/>
                  <a:pt x="119" y="1736"/>
                </a:cubicBezTo>
                <a:cubicBezTo>
                  <a:pt x="121" y="1744"/>
                  <a:pt x="123" y="1751"/>
                  <a:pt x="126" y="1759"/>
                </a:cubicBezTo>
                <a:lnTo>
                  <a:pt x="69" y="1777"/>
                </a:lnTo>
                <a:close/>
                <a:moveTo>
                  <a:pt x="969" y="2645"/>
                </a:moveTo>
                <a:cubicBezTo>
                  <a:pt x="985" y="2588"/>
                  <a:pt x="985" y="2588"/>
                  <a:pt x="985" y="2588"/>
                </a:cubicBezTo>
                <a:cubicBezTo>
                  <a:pt x="993" y="2590"/>
                  <a:pt x="1000" y="2592"/>
                  <a:pt x="1008" y="2594"/>
                </a:cubicBezTo>
                <a:cubicBezTo>
                  <a:pt x="992" y="2652"/>
                  <a:pt x="992" y="2652"/>
                  <a:pt x="992" y="2652"/>
                </a:cubicBezTo>
                <a:cubicBezTo>
                  <a:pt x="984" y="2650"/>
                  <a:pt x="976" y="2647"/>
                  <a:pt x="969" y="2645"/>
                </a:cubicBezTo>
                <a:close/>
                <a:moveTo>
                  <a:pt x="54" y="1731"/>
                </a:moveTo>
                <a:cubicBezTo>
                  <a:pt x="52" y="1723"/>
                  <a:pt x="50" y="1715"/>
                  <a:pt x="48" y="1707"/>
                </a:cubicBezTo>
                <a:cubicBezTo>
                  <a:pt x="106" y="1691"/>
                  <a:pt x="106" y="1691"/>
                  <a:pt x="106" y="1691"/>
                </a:cubicBezTo>
                <a:cubicBezTo>
                  <a:pt x="108" y="1699"/>
                  <a:pt x="110" y="1706"/>
                  <a:pt x="112" y="1714"/>
                </a:cubicBezTo>
                <a:lnTo>
                  <a:pt x="54" y="1731"/>
                </a:lnTo>
                <a:close/>
                <a:moveTo>
                  <a:pt x="1016" y="2658"/>
                </a:moveTo>
                <a:cubicBezTo>
                  <a:pt x="1030" y="2600"/>
                  <a:pt x="1030" y="2600"/>
                  <a:pt x="1030" y="2600"/>
                </a:cubicBezTo>
                <a:cubicBezTo>
                  <a:pt x="1038" y="2602"/>
                  <a:pt x="1046" y="2604"/>
                  <a:pt x="1053" y="2606"/>
                </a:cubicBezTo>
                <a:cubicBezTo>
                  <a:pt x="1039" y="2664"/>
                  <a:pt x="1039" y="2664"/>
                  <a:pt x="1039" y="2664"/>
                </a:cubicBezTo>
                <a:cubicBezTo>
                  <a:pt x="1032" y="2662"/>
                  <a:pt x="1024" y="2660"/>
                  <a:pt x="1016" y="2658"/>
                </a:cubicBezTo>
                <a:close/>
                <a:moveTo>
                  <a:pt x="42" y="1683"/>
                </a:moveTo>
                <a:cubicBezTo>
                  <a:pt x="40" y="1675"/>
                  <a:pt x="38" y="1667"/>
                  <a:pt x="36" y="1659"/>
                </a:cubicBezTo>
                <a:cubicBezTo>
                  <a:pt x="94" y="1646"/>
                  <a:pt x="94" y="1646"/>
                  <a:pt x="94" y="1646"/>
                </a:cubicBezTo>
                <a:cubicBezTo>
                  <a:pt x="96" y="1653"/>
                  <a:pt x="98" y="1661"/>
                  <a:pt x="100" y="1669"/>
                </a:cubicBezTo>
                <a:lnTo>
                  <a:pt x="42" y="1683"/>
                </a:lnTo>
                <a:close/>
                <a:moveTo>
                  <a:pt x="1063" y="2669"/>
                </a:moveTo>
                <a:cubicBezTo>
                  <a:pt x="1076" y="2611"/>
                  <a:pt x="1076" y="2611"/>
                  <a:pt x="1076" y="2611"/>
                </a:cubicBezTo>
                <a:cubicBezTo>
                  <a:pt x="1084" y="2612"/>
                  <a:pt x="1091" y="2614"/>
                  <a:pt x="1099" y="2616"/>
                </a:cubicBezTo>
                <a:cubicBezTo>
                  <a:pt x="1087" y="2674"/>
                  <a:pt x="1087" y="2674"/>
                  <a:pt x="1087" y="2674"/>
                </a:cubicBezTo>
                <a:cubicBezTo>
                  <a:pt x="1079" y="2673"/>
                  <a:pt x="1071" y="2671"/>
                  <a:pt x="1063" y="2669"/>
                </a:cubicBezTo>
                <a:close/>
                <a:moveTo>
                  <a:pt x="30" y="1635"/>
                </a:moveTo>
                <a:cubicBezTo>
                  <a:pt x="29" y="1627"/>
                  <a:pt x="27" y="1619"/>
                  <a:pt x="25" y="1611"/>
                </a:cubicBezTo>
                <a:cubicBezTo>
                  <a:pt x="84" y="1600"/>
                  <a:pt x="84" y="1600"/>
                  <a:pt x="84" y="1600"/>
                </a:cubicBezTo>
                <a:cubicBezTo>
                  <a:pt x="86" y="1607"/>
                  <a:pt x="87" y="1615"/>
                  <a:pt x="89" y="1623"/>
                </a:cubicBezTo>
                <a:lnTo>
                  <a:pt x="30" y="1635"/>
                </a:lnTo>
                <a:close/>
                <a:moveTo>
                  <a:pt x="1111" y="2679"/>
                </a:moveTo>
                <a:cubicBezTo>
                  <a:pt x="1122" y="2620"/>
                  <a:pt x="1122" y="2620"/>
                  <a:pt x="1122" y="2620"/>
                </a:cubicBezTo>
                <a:cubicBezTo>
                  <a:pt x="1130" y="2621"/>
                  <a:pt x="1137" y="2623"/>
                  <a:pt x="1145" y="2624"/>
                </a:cubicBezTo>
                <a:cubicBezTo>
                  <a:pt x="1135" y="2683"/>
                  <a:pt x="1135" y="2683"/>
                  <a:pt x="1135" y="2683"/>
                </a:cubicBezTo>
                <a:cubicBezTo>
                  <a:pt x="1127" y="2682"/>
                  <a:pt x="1119" y="2680"/>
                  <a:pt x="1111" y="2679"/>
                </a:cubicBezTo>
                <a:close/>
                <a:moveTo>
                  <a:pt x="21" y="1587"/>
                </a:moveTo>
                <a:cubicBezTo>
                  <a:pt x="19" y="1579"/>
                  <a:pt x="18" y="1571"/>
                  <a:pt x="17" y="1563"/>
                </a:cubicBezTo>
                <a:cubicBezTo>
                  <a:pt x="76" y="1554"/>
                  <a:pt x="76" y="1554"/>
                  <a:pt x="76" y="1554"/>
                </a:cubicBezTo>
                <a:cubicBezTo>
                  <a:pt x="77" y="1561"/>
                  <a:pt x="78" y="1569"/>
                  <a:pt x="80" y="1577"/>
                </a:cubicBezTo>
                <a:lnTo>
                  <a:pt x="21" y="1587"/>
                </a:lnTo>
                <a:close/>
                <a:moveTo>
                  <a:pt x="1160" y="2686"/>
                </a:moveTo>
                <a:cubicBezTo>
                  <a:pt x="1168" y="2627"/>
                  <a:pt x="1168" y="2627"/>
                  <a:pt x="1168" y="2627"/>
                </a:cubicBezTo>
                <a:cubicBezTo>
                  <a:pt x="1176" y="2628"/>
                  <a:pt x="1184" y="2629"/>
                  <a:pt x="1191" y="2630"/>
                </a:cubicBezTo>
                <a:cubicBezTo>
                  <a:pt x="1184" y="2690"/>
                  <a:pt x="1184" y="2690"/>
                  <a:pt x="1184" y="2690"/>
                </a:cubicBezTo>
                <a:cubicBezTo>
                  <a:pt x="1176" y="2689"/>
                  <a:pt x="1168" y="2688"/>
                  <a:pt x="1160" y="2686"/>
                </a:cubicBezTo>
                <a:close/>
                <a:moveTo>
                  <a:pt x="13" y="1539"/>
                </a:moveTo>
                <a:cubicBezTo>
                  <a:pt x="12" y="1531"/>
                  <a:pt x="11" y="1523"/>
                  <a:pt x="10" y="1514"/>
                </a:cubicBezTo>
                <a:cubicBezTo>
                  <a:pt x="69" y="1507"/>
                  <a:pt x="69" y="1507"/>
                  <a:pt x="69" y="1507"/>
                </a:cubicBezTo>
                <a:cubicBezTo>
                  <a:pt x="70" y="1515"/>
                  <a:pt x="71" y="1523"/>
                  <a:pt x="72" y="1530"/>
                </a:cubicBezTo>
                <a:lnTo>
                  <a:pt x="13" y="1539"/>
                </a:lnTo>
                <a:close/>
                <a:moveTo>
                  <a:pt x="1208" y="2692"/>
                </a:moveTo>
                <a:cubicBezTo>
                  <a:pt x="1215" y="2633"/>
                  <a:pt x="1215" y="2633"/>
                  <a:pt x="1215" y="2633"/>
                </a:cubicBezTo>
                <a:cubicBezTo>
                  <a:pt x="1222" y="2634"/>
                  <a:pt x="1230" y="2634"/>
                  <a:pt x="1238" y="2635"/>
                </a:cubicBezTo>
                <a:cubicBezTo>
                  <a:pt x="1233" y="2695"/>
                  <a:pt x="1233" y="2695"/>
                  <a:pt x="1233" y="2695"/>
                </a:cubicBezTo>
                <a:cubicBezTo>
                  <a:pt x="1225" y="2694"/>
                  <a:pt x="1216" y="2693"/>
                  <a:pt x="1208" y="2692"/>
                </a:cubicBezTo>
                <a:close/>
                <a:moveTo>
                  <a:pt x="7" y="1490"/>
                </a:moveTo>
                <a:cubicBezTo>
                  <a:pt x="6" y="1482"/>
                  <a:pt x="6" y="1474"/>
                  <a:pt x="5" y="1466"/>
                </a:cubicBezTo>
                <a:cubicBezTo>
                  <a:pt x="65" y="1461"/>
                  <a:pt x="65" y="1461"/>
                  <a:pt x="65" y="1461"/>
                </a:cubicBezTo>
                <a:cubicBezTo>
                  <a:pt x="65" y="1468"/>
                  <a:pt x="66" y="1476"/>
                  <a:pt x="67" y="1484"/>
                </a:cubicBezTo>
                <a:lnTo>
                  <a:pt x="7" y="1490"/>
                </a:lnTo>
                <a:close/>
                <a:moveTo>
                  <a:pt x="1257" y="2697"/>
                </a:moveTo>
                <a:cubicBezTo>
                  <a:pt x="1261" y="2637"/>
                  <a:pt x="1261" y="2637"/>
                  <a:pt x="1261" y="2637"/>
                </a:cubicBezTo>
                <a:cubicBezTo>
                  <a:pt x="1269" y="2637"/>
                  <a:pt x="1277" y="2638"/>
                  <a:pt x="1285" y="2638"/>
                </a:cubicBezTo>
                <a:cubicBezTo>
                  <a:pt x="1282" y="2698"/>
                  <a:pt x="1282" y="2698"/>
                  <a:pt x="1282" y="2698"/>
                </a:cubicBezTo>
                <a:cubicBezTo>
                  <a:pt x="1273" y="2698"/>
                  <a:pt x="1265" y="2697"/>
                  <a:pt x="1257" y="2697"/>
                </a:cubicBezTo>
                <a:close/>
                <a:moveTo>
                  <a:pt x="3" y="1441"/>
                </a:moveTo>
                <a:cubicBezTo>
                  <a:pt x="3" y="1433"/>
                  <a:pt x="2" y="1425"/>
                  <a:pt x="2" y="1417"/>
                </a:cubicBezTo>
                <a:cubicBezTo>
                  <a:pt x="61" y="1414"/>
                  <a:pt x="61" y="1414"/>
                  <a:pt x="61" y="1414"/>
                </a:cubicBezTo>
                <a:cubicBezTo>
                  <a:pt x="62" y="1422"/>
                  <a:pt x="62" y="1429"/>
                  <a:pt x="63" y="1437"/>
                </a:cubicBezTo>
                <a:lnTo>
                  <a:pt x="3" y="1441"/>
                </a:lnTo>
                <a:close/>
                <a:moveTo>
                  <a:pt x="1306" y="2699"/>
                </a:moveTo>
                <a:cubicBezTo>
                  <a:pt x="1308" y="2639"/>
                  <a:pt x="1308" y="2639"/>
                  <a:pt x="1308" y="2639"/>
                </a:cubicBezTo>
                <a:cubicBezTo>
                  <a:pt x="1316" y="2640"/>
                  <a:pt x="1324" y="2640"/>
                  <a:pt x="1331" y="2640"/>
                </a:cubicBezTo>
                <a:cubicBezTo>
                  <a:pt x="1330" y="2700"/>
                  <a:pt x="1330" y="2700"/>
                  <a:pt x="1330" y="2700"/>
                </a:cubicBezTo>
                <a:cubicBezTo>
                  <a:pt x="1322" y="2700"/>
                  <a:pt x="1314" y="2699"/>
                  <a:pt x="1306" y="2699"/>
                </a:cubicBezTo>
                <a:close/>
                <a:moveTo>
                  <a:pt x="1" y="1392"/>
                </a:moveTo>
                <a:cubicBezTo>
                  <a:pt x="0" y="1384"/>
                  <a:pt x="0" y="1376"/>
                  <a:pt x="0" y="1368"/>
                </a:cubicBezTo>
                <a:cubicBezTo>
                  <a:pt x="60" y="1367"/>
                  <a:pt x="60" y="1367"/>
                  <a:pt x="60" y="1367"/>
                </a:cubicBezTo>
                <a:cubicBezTo>
                  <a:pt x="60" y="1375"/>
                  <a:pt x="60" y="1383"/>
                  <a:pt x="60" y="1390"/>
                </a:cubicBezTo>
                <a:lnTo>
                  <a:pt x="1" y="1392"/>
                </a:lnTo>
                <a:close/>
                <a:moveTo>
                  <a:pt x="1355" y="2700"/>
                </a:moveTo>
                <a:cubicBezTo>
                  <a:pt x="1355" y="2640"/>
                  <a:pt x="1355" y="2640"/>
                  <a:pt x="1355" y="2640"/>
                </a:cubicBezTo>
                <a:cubicBezTo>
                  <a:pt x="1362" y="2640"/>
                  <a:pt x="1370" y="2640"/>
                  <a:pt x="1378" y="2640"/>
                </a:cubicBezTo>
                <a:cubicBezTo>
                  <a:pt x="1379" y="2699"/>
                  <a:pt x="1379" y="2699"/>
                  <a:pt x="1379" y="2699"/>
                </a:cubicBezTo>
                <a:cubicBezTo>
                  <a:pt x="1371" y="2700"/>
                  <a:pt x="1363" y="2700"/>
                  <a:pt x="1355" y="2700"/>
                </a:cubicBezTo>
                <a:close/>
                <a:moveTo>
                  <a:pt x="0" y="1343"/>
                </a:moveTo>
                <a:cubicBezTo>
                  <a:pt x="0" y="1335"/>
                  <a:pt x="0" y="1327"/>
                  <a:pt x="0" y="1319"/>
                </a:cubicBezTo>
                <a:cubicBezTo>
                  <a:pt x="60" y="1320"/>
                  <a:pt x="60" y="1320"/>
                  <a:pt x="60" y="1320"/>
                </a:cubicBezTo>
                <a:cubicBezTo>
                  <a:pt x="60" y="1328"/>
                  <a:pt x="60" y="1336"/>
                  <a:pt x="60" y="1344"/>
                </a:cubicBezTo>
                <a:lnTo>
                  <a:pt x="0" y="1343"/>
                </a:lnTo>
                <a:close/>
                <a:moveTo>
                  <a:pt x="1404" y="2699"/>
                </a:moveTo>
                <a:cubicBezTo>
                  <a:pt x="1402" y="2639"/>
                  <a:pt x="1402" y="2639"/>
                  <a:pt x="1402" y="2639"/>
                </a:cubicBezTo>
                <a:cubicBezTo>
                  <a:pt x="1409" y="2639"/>
                  <a:pt x="1417" y="2638"/>
                  <a:pt x="1425" y="2638"/>
                </a:cubicBezTo>
                <a:cubicBezTo>
                  <a:pt x="1428" y="2698"/>
                  <a:pt x="1428" y="2698"/>
                  <a:pt x="1428" y="2698"/>
                </a:cubicBezTo>
                <a:cubicBezTo>
                  <a:pt x="1420" y="2698"/>
                  <a:pt x="1412" y="2698"/>
                  <a:pt x="1404" y="2699"/>
                </a:cubicBezTo>
                <a:close/>
                <a:moveTo>
                  <a:pt x="1" y="1294"/>
                </a:moveTo>
                <a:cubicBezTo>
                  <a:pt x="1" y="1286"/>
                  <a:pt x="2" y="1278"/>
                  <a:pt x="2" y="1270"/>
                </a:cubicBezTo>
                <a:cubicBezTo>
                  <a:pt x="62" y="1273"/>
                  <a:pt x="62" y="1273"/>
                  <a:pt x="62" y="1273"/>
                </a:cubicBezTo>
                <a:cubicBezTo>
                  <a:pt x="62" y="1281"/>
                  <a:pt x="61" y="1289"/>
                  <a:pt x="61" y="1297"/>
                </a:cubicBezTo>
                <a:lnTo>
                  <a:pt x="1" y="1294"/>
                </a:lnTo>
                <a:close/>
                <a:moveTo>
                  <a:pt x="1453" y="2696"/>
                </a:moveTo>
                <a:cubicBezTo>
                  <a:pt x="1448" y="2636"/>
                  <a:pt x="1448" y="2636"/>
                  <a:pt x="1448" y="2636"/>
                </a:cubicBezTo>
                <a:cubicBezTo>
                  <a:pt x="1456" y="2636"/>
                  <a:pt x="1464" y="2635"/>
                  <a:pt x="1472" y="2634"/>
                </a:cubicBezTo>
                <a:cubicBezTo>
                  <a:pt x="1477" y="2694"/>
                  <a:pt x="1477" y="2694"/>
                  <a:pt x="1477" y="2694"/>
                </a:cubicBezTo>
                <a:cubicBezTo>
                  <a:pt x="1469" y="2695"/>
                  <a:pt x="1461" y="2695"/>
                  <a:pt x="1453" y="2696"/>
                </a:cubicBezTo>
                <a:close/>
                <a:moveTo>
                  <a:pt x="4" y="1245"/>
                </a:moveTo>
                <a:cubicBezTo>
                  <a:pt x="5" y="1237"/>
                  <a:pt x="5" y="1229"/>
                  <a:pt x="6" y="1221"/>
                </a:cubicBezTo>
                <a:cubicBezTo>
                  <a:pt x="66" y="1227"/>
                  <a:pt x="66" y="1227"/>
                  <a:pt x="66" y="1227"/>
                </a:cubicBezTo>
                <a:cubicBezTo>
                  <a:pt x="65" y="1235"/>
                  <a:pt x="64" y="1242"/>
                  <a:pt x="64" y="1250"/>
                </a:cubicBezTo>
                <a:lnTo>
                  <a:pt x="4" y="1245"/>
                </a:lnTo>
                <a:close/>
                <a:moveTo>
                  <a:pt x="1502" y="2691"/>
                </a:moveTo>
                <a:cubicBezTo>
                  <a:pt x="1495" y="2632"/>
                  <a:pt x="1495" y="2632"/>
                  <a:pt x="1495" y="2632"/>
                </a:cubicBezTo>
                <a:cubicBezTo>
                  <a:pt x="1503" y="2631"/>
                  <a:pt x="1511" y="2630"/>
                  <a:pt x="1518" y="2629"/>
                </a:cubicBezTo>
                <a:cubicBezTo>
                  <a:pt x="1526" y="2688"/>
                  <a:pt x="1526" y="2688"/>
                  <a:pt x="1526" y="2688"/>
                </a:cubicBezTo>
                <a:cubicBezTo>
                  <a:pt x="1518" y="2689"/>
                  <a:pt x="1510" y="2690"/>
                  <a:pt x="1502" y="2691"/>
                </a:cubicBezTo>
                <a:close/>
                <a:moveTo>
                  <a:pt x="9" y="1197"/>
                </a:moveTo>
                <a:cubicBezTo>
                  <a:pt x="10" y="1189"/>
                  <a:pt x="11" y="1180"/>
                  <a:pt x="12" y="1172"/>
                </a:cubicBezTo>
                <a:cubicBezTo>
                  <a:pt x="71" y="1180"/>
                  <a:pt x="71" y="1180"/>
                  <a:pt x="71" y="1180"/>
                </a:cubicBezTo>
                <a:cubicBezTo>
                  <a:pt x="70" y="1188"/>
                  <a:pt x="69" y="1196"/>
                  <a:pt x="68" y="1203"/>
                </a:cubicBezTo>
                <a:lnTo>
                  <a:pt x="9" y="1197"/>
                </a:lnTo>
                <a:close/>
                <a:moveTo>
                  <a:pt x="1550" y="2685"/>
                </a:moveTo>
                <a:cubicBezTo>
                  <a:pt x="1542" y="2626"/>
                  <a:pt x="1542" y="2626"/>
                  <a:pt x="1542" y="2626"/>
                </a:cubicBezTo>
                <a:cubicBezTo>
                  <a:pt x="1549" y="2625"/>
                  <a:pt x="1557" y="2623"/>
                  <a:pt x="1565" y="2622"/>
                </a:cubicBezTo>
                <a:cubicBezTo>
                  <a:pt x="1575" y="2681"/>
                  <a:pt x="1575" y="2681"/>
                  <a:pt x="1575" y="2681"/>
                </a:cubicBezTo>
                <a:cubicBezTo>
                  <a:pt x="1567" y="2682"/>
                  <a:pt x="1558" y="2684"/>
                  <a:pt x="1550" y="2685"/>
                </a:cubicBezTo>
                <a:close/>
                <a:moveTo>
                  <a:pt x="15" y="1148"/>
                </a:moveTo>
                <a:cubicBezTo>
                  <a:pt x="16" y="1140"/>
                  <a:pt x="18" y="1132"/>
                  <a:pt x="19" y="1124"/>
                </a:cubicBezTo>
                <a:cubicBezTo>
                  <a:pt x="78" y="1134"/>
                  <a:pt x="78" y="1134"/>
                  <a:pt x="78" y="1134"/>
                </a:cubicBezTo>
                <a:cubicBezTo>
                  <a:pt x="77" y="1142"/>
                  <a:pt x="75" y="1149"/>
                  <a:pt x="74" y="1157"/>
                </a:cubicBezTo>
                <a:lnTo>
                  <a:pt x="15" y="1148"/>
                </a:lnTo>
                <a:close/>
                <a:moveTo>
                  <a:pt x="1599" y="2677"/>
                </a:moveTo>
                <a:cubicBezTo>
                  <a:pt x="1588" y="2618"/>
                  <a:pt x="1588" y="2618"/>
                  <a:pt x="1588" y="2618"/>
                </a:cubicBezTo>
                <a:cubicBezTo>
                  <a:pt x="1595" y="2617"/>
                  <a:pt x="1603" y="2615"/>
                  <a:pt x="1611" y="2613"/>
                </a:cubicBezTo>
                <a:cubicBezTo>
                  <a:pt x="1623" y="2672"/>
                  <a:pt x="1623" y="2672"/>
                  <a:pt x="1623" y="2672"/>
                </a:cubicBezTo>
                <a:cubicBezTo>
                  <a:pt x="1615" y="2674"/>
                  <a:pt x="1607" y="2675"/>
                  <a:pt x="1599" y="2677"/>
                </a:cubicBezTo>
                <a:close/>
                <a:moveTo>
                  <a:pt x="23" y="1100"/>
                </a:moveTo>
                <a:cubicBezTo>
                  <a:pt x="25" y="1092"/>
                  <a:pt x="26" y="1084"/>
                  <a:pt x="28" y="1076"/>
                </a:cubicBezTo>
                <a:cubicBezTo>
                  <a:pt x="87" y="1088"/>
                  <a:pt x="87" y="1088"/>
                  <a:pt x="87" y="1088"/>
                </a:cubicBezTo>
                <a:cubicBezTo>
                  <a:pt x="85" y="1096"/>
                  <a:pt x="83" y="1103"/>
                  <a:pt x="82" y="1111"/>
                </a:cubicBezTo>
                <a:lnTo>
                  <a:pt x="23" y="1100"/>
                </a:lnTo>
                <a:close/>
                <a:moveTo>
                  <a:pt x="1647" y="2667"/>
                </a:moveTo>
                <a:cubicBezTo>
                  <a:pt x="1634" y="2609"/>
                  <a:pt x="1634" y="2609"/>
                  <a:pt x="1634" y="2609"/>
                </a:cubicBezTo>
                <a:cubicBezTo>
                  <a:pt x="1641" y="2607"/>
                  <a:pt x="1649" y="2605"/>
                  <a:pt x="1657" y="2603"/>
                </a:cubicBezTo>
                <a:cubicBezTo>
                  <a:pt x="1671" y="2661"/>
                  <a:pt x="1671" y="2661"/>
                  <a:pt x="1671" y="2661"/>
                </a:cubicBezTo>
                <a:cubicBezTo>
                  <a:pt x="1663" y="2663"/>
                  <a:pt x="1655" y="2665"/>
                  <a:pt x="1647" y="2667"/>
                </a:cubicBezTo>
                <a:close/>
                <a:moveTo>
                  <a:pt x="33" y="1052"/>
                </a:moveTo>
                <a:cubicBezTo>
                  <a:pt x="35" y="1044"/>
                  <a:pt x="37" y="1036"/>
                  <a:pt x="39" y="1028"/>
                </a:cubicBezTo>
                <a:cubicBezTo>
                  <a:pt x="97" y="1042"/>
                  <a:pt x="97" y="1042"/>
                  <a:pt x="97" y="1042"/>
                </a:cubicBezTo>
                <a:cubicBezTo>
                  <a:pt x="95" y="1050"/>
                  <a:pt x="93" y="1058"/>
                  <a:pt x="91" y="1065"/>
                </a:cubicBezTo>
                <a:lnTo>
                  <a:pt x="33" y="1052"/>
                </a:lnTo>
                <a:close/>
                <a:moveTo>
                  <a:pt x="1695" y="2655"/>
                </a:moveTo>
                <a:cubicBezTo>
                  <a:pt x="1679" y="2597"/>
                  <a:pt x="1679" y="2597"/>
                  <a:pt x="1679" y="2597"/>
                </a:cubicBezTo>
                <a:cubicBezTo>
                  <a:pt x="1687" y="2595"/>
                  <a:pt x="1694" y="2593"/>
                  <a:pt x="1702" y="2591"/>
                </a:cubicBezTo>
                <a:cubicBezTo>
                  <a:pt x="1718" y="2649"/>
                  <a:pt x="1718" y="2649"/>
                  <a:pt x="1718" y="2649"/>
                </a:cubicBezTo>
                <a:cubicBezTo>
                  <a:pt x="1710" y="2651"/>
                  <a:pt x="1702" y="2653"/>
                  <a:pt x="1695" y="2655"/>
                </a:cubicBezTo>
                <a:close/>
                <a:moveTo>
                  <a:pt x="45" y="1004"/>
                </a:moveTo>
                <a:cubicBezTo>
                  <a:pt x="47" y="997"/>
                  <a:pt x="49" y="989"/>
                  <a:pt x="51" y="981"/>
                </a:cubicBezTo>
                <a:cubicBezTo>
                  <a:pt x="109" y="997"/>
                  <a:pt x="109" y="997"/>
                  <a:pt x="109" y="997"/>
                </a:cubicBezTo>
                <a:cubicBezTo>
                  <a:pt x="107" y="1005"/>
                  <a:pt x="105" y="1012"/>
                  <a:pt x="103" y="1020"/>
                </a:cubicBezTo>
                <a:lnTo>
                  <a:pt x="45" y="1004"/>
                </a:lnTo>
                <a:close/>
                <a:moveTo>
                  <a:pt x="1742" y="2642"/>
                </a:moveTo>
                <a:cubicBezTo>
                  <a:pt x="1724" y="2585"/>
                  <a:pt x="1724" y="2585"/>
                  <a:pt x="1724" y="2585"/>
                </a:cubicBezTo>
                <a:cubicBezTo>
                  <a:pt x="1732" y="2582"/>
                  <a:pt x="1739" y="2580"/>
                  <a:pt x="1747" y="2578"/>
                </a:cubicBezTo>
                <a:cubicBezTo>
                  <a:pt x="1765" y="2635"/>
                  <a:pt x="1765" y="2635"/>
                  <a:pt x="1765" y="2635"/>
                </a:cubicBezTo>
                <a:cubicBezTo>
                  <a:pt x="1757" y="2637"/>
                  <a:pt x="1750" y="2640"/>
                  <a:pt x="1742" y="2642"/>
                </a:cubicBezTo>
                <a:close/>
                <a:moveTo>
                  <a:pt x="58" y="957"/>
                </a:moveTo>
                <a:cubicBezTo>
                  <a:pt x="60" y="950"/>
                  <a:pt x="63" y="942"/>
                  <a:pt x="65" y="934"/>
                </a:cubicBezTo>
                <a:cubicBezTo>
                  <a:pt x="122" y="953"/>
                  <a:pt x="122" y="953"/>
                  <a:pt x="122" y="953"/>
                </a:cubicBezTo>
                <a:cubicBezTo>
                  <a:pt x="120" y="960"/>
                  <a:pt x="118" y="967"/>
                  <a:pt x="115" y="975"/>
                </a:cubicBezTo>
                <a:lnTo>
                  <a:pt x="58" y="957"/>
                </a:lnTo>
                <a:close/>
                <a:moveTo>
                  <a:pt x="1789" y="2627"/>
                </a:moveTo>
                <a:cubicBezTo>
                  <a:pt x="1769" y="2570"/>
                  <a:pt x="1769" y="2570"/>
                  <a:pt x="1769" y="2570"/>
                </a:cubicBezTo>
                <a:cubicBezTo>
                  <a:pt x="1776" y="2568"/>
                  <a:pt x="1784" y="2565"/>
                  <a:pt x="1791" y="2562"/>
                </a:cubicBezTo>
                <a:cubicBezTo>
                  <a:pt x="1812" y="2619"/>
                  <a:pt x="1812" y="2619"/>
                  <a:pt x="1812" y="2619"/>
                </a:cubicBezTo>
                <a:cubicBezTo>
                  <a:pt x="1804" y="2621"/>
                  <a:pt x="1796" y="2624"/>
                  <a:pt x="1789" y="2627"/>
                </a:cubicBezTo>
                <a:close/>
                <a:moveTo>
                  <a:pt x="73" y="911"/>
                </a:moveTo>
                <a:cubicBezTo>
                  <a:pt x="76" y="903"/>
                  <a:pt x="78" y="896"/>
                  <a:pt x="81" y="888"/>
                </a:cubicBezTo>
                <a:cubicBezTo>
                  <a:pt x="137" y="908"/>
                  <a:pt x="137" y="908"/>
                  <a:pt x="137" y="908"/>
                </a:cubicBezTo>
                <a:cubicBezTo>
                  <a:pt x="135" y="916"/>
                  <a:pt x="132" y="923"/>
                  <a:pt x="130" y="930"/>
                </a:cubicBezTo>
                <a:lnTo>
                  <a:pt x="73" y="911"/>
                </a:lnTo>
                <a:close/>
                <a:moveTo>
                  <a:pt x="1835" y="2610"/>
                </a:moveTo>
                <a:cubicBezTo>
                  <a:pt x="1813" y="2554"/>
                  <a:pt x="1813" y="2554"/>
                  <a:pt x="1813" y="2554"/>
                </a:cubicBezTo>
                <a:cubicBezTo>
                  <a:pt x="1821" y="2551"/>
                  <a:pt x="1828" y="2548"/>
                  <a:pt x="1835" y="2546"/>
                </a:cubicBezTo>
                <a:cubicBezTo>
                  <a:pt x="1858" y="2601"/>
                  <a:pt x="1858" y="2601"/>
                  <a:pt x="1858" y="2601"/>
                </a:cubicBezTo>
                <a:cubicBezTo>
                  <a:pt x="1850" y="2604"/>
                  <a:pt x="1842" y="2607"/>
                  <a:pt x="1835" y="2610"/>
                </a:cubicBezTo>
                <a:close/>
                <a:moveTo>
                  <a:pt x="90" y="865"/>
                </a:moveTo>
                <a:cubicBezTo>
                  <a:pt x="93" y="857"/>
                  <a:pt x="96" y="850"/>
                  <a:pt x="99" y="842"/>
                </a:cubicBezTo>
                <a:cubicBezTo>
                  <a:pt x="154" y="865"/>
                  <a:pt x="154" y="865"/>
                  <a:pt x="154" y="865"/>
                </a:cubicBezTo>
                <a:cubicBezTo>
                  <a:pt x="151" y="872"/>
                  <a:pt x="148" y="879"/>
                  <a:pt x="146" y="886"/>
                </a:cubicBezTo>
                <a:lnTo>
                  <a:pt x="90" y="865"/>
                </a:lnTo>
                <a:close/>
                <a:moveTo>
                  <a:pt x="108" y="820"/>
                </a:moveTo>
                <a:cubicBezTo>
                  <a:pt x="111" y="812"/>
                  <a:pt x="115" y="805"/>
                  <a:pt x="118" y="797"/>
                </a:cubicBezTo>
                <a:cubicBezTo>
                  <a:pt x="173" y="822"/>
                  <a:pt x="173" y="822"/>
                  <a:pt x="173" y="822"/>
                </a:cubicBezTo>
                <a:cubicBezTo>
                  <a:pt x="169" y="829"/>
                  <a:pt x="166" y="836"/>
                  <a:pt x="163" y="843"/>
                </a:cubicBezTo>
                <a:lnTo>
                  <a:pt x="108" y="820"/>
                </a:lnTo>
                <a:close/>
                <a:moveTo>
                  <a:pt x="1880" y="2592"/>
                </a:moveTo>
                <a:cubicBezTo>
                  <a:pt x="1857" y="2537"/>
                  <a:pt x="1857" y="2537"/>
                  <a:pt x="1857" y="2537"/>
                </a:cubicBezTo>
                <a:cubicBezTo>
                  <a:pt x="1864" y="2533"/>
                  <a:pt x="1871" y="2530"/>
                  <a:pt x="1878" y="2527"/>
                </a:cubicBezTo>
                <a:cubicBezTo>
                  <a:pt x="1903" y="2582"/>
                  <a:pt x="1903" y="2582"/>
                  <a:pt x="1903" y="2582"/>
                </a:cubicBezTo>
                <a:cubicBezTo>
                  <a:pt x="1895" y="2585"/>
                  <a:pt x="1888" y="2588"/>
                  <a:pt x="1880" y="2592"/>
                </a:cubicBezTo>
                <a:close/>
                <a:moveTo>
                  <a:pt x="128" y="775"/>
                </a:moveTo>
                <a:cubicBezTo>
                  <a:pt x="132" y="768"/>
                  <a:pt x="135" y="760"/>
                  <a:pt x="139" y="753"/>
                </a:cubicBezTo>
                <a:cubicBezTo>
                  <a:pt x="193" y="779"/>
                  <a:pt x="193" y="779"/>
                  <a:pt x="193" y="779"/>
                </a:cubicBezTo>
                <a:cubicBezTo>
                  <a:pt x="189" y="786"/>
                  <a:pt x="186" y="793"/>
                  <a:pt x="182" y="800"/>
                </a:cubicBezTo>
                <a:lnTo>
                  <a:pt x="128" y="775"/>
                </a:lnTo>
                <a:close/>
                <a:moveTo>
                  <a:pt x="1925" y="2571"/>
                </a:moveTo>
                <a:cubicBezTo>
                  <a:pt x="1900" y="2517"/>
                  <a:pt x="1900" y="2517"/>
                  <a:pt x="1900" y="2517"/>
                </a:cubicBezTo>
                <a:cubicBezTo>
                  <a:pt x="1907" y="2514"/>
                  <a:pt x="1914" y="2511"/>
                  <a:pt x="1921" y="2507"/>
                </a:cubicBezTo>
                <a:cubicBezTo>
                  <a:pt x="1947" y="2561"/>
                  <a:pt x="1947" y="2561"/>
                  <a:pt x="1947" y="2561"/>
                </a:cubicBezTo>
                <a:cubicBezTo>
                  <a:pt x="1940" y="2564"/>
                  <a:pt x="1933" y="2568"/>
                  <a:pt x="1925" y="2571"/>
                </a:cubicBezTo>
                <a:close/>
                <a:moveTo>
                  <a:pt x="150" y="731"/>
                </a:moveTo>
                <a:cubicBezTo>
                  <a:pt x="154" y="724"/>
                  <a:pt x="157" y="717"/>
                  <a:pt x="161" y="709"/>
                </a:cubicBezTo>
                <a:cubicBezTo>
                  <a:pt x="214" y="738"/>
                  <a:pt x="214" y="738"/>
                  <a:pt x="214" y="738"/>
                </a:cubicBezTo>
                <a:cubicBezTo>
                  <a:pt x="210" y="745"/>
                  <a:pt x="207" y="752"/>
                  <a:pt x="203" y="758"/>
                </a:cubicBezTo>
                <a:lnTo>
                  <a:pt x="150" y="731"/>
                </a:lnTo>
                <a:close/>
                <a:moveTo>
                  <a:pt x="1969" y="2550"/>
                </a:moveTo>
                <a:cubicBezTo>
                  <a:pt x="1942" y="2496"/>
                  <a:pt x="1942" y="2496"/>
                  <a:pt x="1942" y="2496"/>
                </a:cubicBezTo>
                <a:cubicBezTo>
                  <a:pt x="1949" y="2493"/>
                  <a:pt x="1956" y="2489"/>
                  <a:pt x="1963" y="2486"/>
                </a:cubicBezTo>
                <a:cubicBezTo>
                  <a:pt x="1991" y="2538"/>
                  <a:pt x="1991" y="2538"/>
                  <a:pt x="1991" y="2538"/>
                </a:cubicBezTo>
                <a:cubicBezTo>
                  <a:pt x="1984" y="2542"/>
                  <a:pt x="1977" y="2546"/>
                  <a:pt x="1969" y="2550"/>
                </a:cubicBezTo>
                <a:close/>
                <a:moveTo>
                  <a:pt x="173" y="688"/>
                </a:moveTo>
                <a:cubicBezTo>
                  <a:pt x="177" y="681"/>
                  <a:pt x="181" y="674"/>
                  <a:pt x="185" y="667"/>
                </a:cubicBezTo>
                <a:cubicBezTo>
                  <a:pt x="237" y="697"/>
                  <a:pt x="237" y="697"/>
                  <a:pt x="237" y="697"/>
                </a:cubicBezTo>
                <a:cubicBezTo>
                  <a:pt x="233" y="704"/>
                  <a:pt x="229" y="711"/>
                  <a:pt x="225" y="717"/>
                </a:cubicBezTo>
                <a:lnTo>
                  <a:pt x="173" y="688"/>
                </a:lnTo>
                <a:close/>
                <a:moveTo>
                  <a:pt x="2012" y="2526"/>
                </a:moveTo>
                <a:cubicBezTo>
                  <a:pt x="1983" y="2474"/>
                  <a:pt x="1983" y="2474"/>
                  <a:pt x="1983" y="2474"/>
                </a:cubicBezTo>
                <a:cubicBezTo>
                  <a:pt x="1990" y="2470"/>
                  <a:pt x="1997" y="2466"/>
                  <a:pt x="2003" y="2463"/>
                </a:cubicBezTo>
                <a:cubicBezTo>
                  <a:pt x="2034" y="2514"/>
                  <a:pt x="2034" y="2514"/>
                  <a:pt x="2034" y="2514"/>
                </a:cubicBezTo>
                <a:cubicBezTo>
                  <a:pt x="2027" y="2518"/>
                  <a:pt x="2019" y="2522"/>
                  <a:pt x="2012" y="2526"/>
                </a:cubicBezTo>
                <a:close/>
                <a:moveTo>
                  <a:pt x="198" y="646"/>
                </a:moveTo>
                <a:cubicBezTo>
                  <a:pt x="202" y="639"/>
                  <a:pt x="207" y="632"/>
                  <a:pt x="211" y="625"/>
                </a:cubicBezTo>
                <a:cubicBezTo>
                  <a:pt x="261" y="657"/>
                  <a:pt x="261" y="657"/>
                  <a:pt x="261" y="657"/>
                </a:cubicBezTo>
                <a:cubicBezTo>
                  <a:pt x="257" y="664"/>
                  <a:pt x="253" y="670"/>
                  <a:pt x="249" y="677"/>
                </a:cubicBezTo>
                <a:lnTo>
                  <a:pt x="198" y="646"/>
                </a:lnTo>
                <a:close/>
                <a:moveTo>
                  <a:pt x="2055" y="2501"/>
                </a:moveTo>
                <a:cubicBezTo>
                  <a:pt x="2023" y="2450"/>
                  <a:pt x="2023" y="2450"/>
                  <a:pt x="2023" y="2450"/>
                </a:cubicBezTo>
                <a:cubicBezTo>
                  <a:pt x="2030" y="2446"/>
                  <a:pt x="2037" y="2442"/>
                  <a:pt x="2043" y="2438"/>
                </a:cubicBezTo>
                <a:cubicBezTo>
                  <a:pt x="2075" y="2488"/>
                  <a:pt x="2075" y="2488"/>
                  <a:pt x="2075" y="2488"/>
                </a:cubicBezTo>
                <a:cubicBezTo>
                  <a:pt x="2069" y="2493"/>
                  <a:pt x="2062" y="2497"/>
                  <a:pt x="2055" y="2501"/>
                </a:cubicBezTo>
                <a:close/>
                <a:moveTo>
                  <a:pt x="224" y="604"/>
                </a:moveTo>
                <a:cubicBezTo>
                  <a:pt x="229" y="598"/>
                  <a:pt x="234" y="591"/>
                  <a:pt x="238" y="584"/>
                </a:cubicBezTo>
                <a:cubicBezTo>
                  <a:pt x="287" y="618"/>
                  <a:pt x="287" y="618"/>
                  <a:pt x="287" y="618"/>
                </a:cubicBezTo>
                <a:cubicBezTo>
                  <a:pt x="283" y="624"/>
                  <a:pt x="279" y="631"/>
                  <a:pt x="274" y="637"/>
                </a:cubicBezTo>
                <a:lnTo>
                  <a:pt x="224" y="604"/>
                </a:lnTo>
                <a:close/>
                <a:moveTo>
                  <a:pt x="2096" y="2475"/>
                </a:moveTo>
                <a:cubicBezTo>
                  <a:pt x="2063" y="2425"/>
                  <a:pt x="2063" y="2425"/>
                  <a:pt x="2063" y="2425"/>
                </a:cubicBezTo>
                <a:cubicBezTo>
                  <a:pt x="2069" y="2421"/>
                  <a:pt x="2076" y="2417"/>
                  <a:pt x="2082" y="2412"/>
                </a:cubicBezTo>
                <a:cubicBezTo>
                  <a:pt x="2116" y="2461"/>
                  <a:pt x="2116" y="2461"/>
                  <a:pt x="2116" y="2461"/>
                </a:cubicBezTo>
                <a:cubicBezTo>
                  <a:pt x="2110" y="2466"/>
                  <a:pt x="2103" y="2471"/>
                  <a:pt x="2096" y="2475"/>
                </a:cubicBezTo>
                <a:close/>
                <a:moveTo>
                  <a:pt x="252" y="564"/>
                </a:moveTo>
                <a:cubicBezTo>
                  <a:pt x="257" y="557"/>
                  <a:pt x="262" y="551"/>
                  <a:pt x="267" y="544"/>
                </a:cubicBezTo>
                <a:cubicBezTo>
                  <a:pt x="315" y="580"/>
                  <a:pt x="315" y="580"/>
                  <a:pt x="315" y="580"/>
                </a:cubicBezTo>
                <a:cubicBezTo>
                  <a:pt x="310" y="586"/>
                  <a:pt x="305" y="593"/>
                  <a:pt x="301" y="599"/>
                </a:cubicBezTo>
                <a:lnTo>
                  <a:pt x="252" y="564"/>
                </a:lnTo>
                <a:close/>
                <a:moveTo>
                  <a:pt x="2136" y="2447"/>
                </a:moveTo>
                <a:cubicBezTo>
                  <a:pt x="2101" y="2399"/>
                  <a:pt x="2101" y="2399"/>
                  <a:pt x="2101" y="2399"/>
                </a:cubicBezTo>
                <a:cubicBezTo>
                  <a:pt x="2108" y="2394"/>
                  <a:pt x="2114" y="2389"/>
                  <a:pt x="2120" y="2385"/>
                </a:cubicBezTo>
                <a:cubicBezTo>
                  <a:pt x="2156" y="2433"/>
                  <a:pt x="2156" y="2433"/>
                  <a:pt x="2156" y="2433"/>
                </a:cubicBezTo>
                <a:cubicBezTo>
                  <a:pt x="2150" y="2438"/>
                  <a:pt x="2143" y="2442"/>
                  <a:pt x="2136" y="2447"/>
                </a:cubicBezTo>
                <a:close/>
                <a:moveTo>
                  <a:pt x="282" y="525"/>
                </a:moveTo>
                <a:cubicBezTo>
                  <a:pt x="287" y="518"/>
                  <a:pt x="292" y="512"/>
                  <a:pt x="297" y="505"/>
                </a:cubicBezTo>
                <a:cubicBezTo>
                  <a:pt x="343" y="543"/>
                  <a:pt x="343" y="543"/>
                  <a:pt x="343" y="543"/>
                </a:cubicBezTo>
                <a:cubicBezTo>
                  <a:pt x="339" y="549"/>
                  <a:pt x="334" y="555"/>
                  <a:pt x="329" y="561"/>
                </a:cubicBezTo>
                <a:lnTo>
                  <a:pt x="282" y="525"/>
                </a:lnTo>
                <a:close/>
                <a:moveTo>
                  <a:pt x="2176" y="2418"/>
                </a:moveTo>
                <a:cubicBezTo>
                  <a:pt x="2139" y="2371"/>
                  <a:pt x="2139" y="2371"/>
                  <a:pt x="2139" y="2371"/>
                </a:cubicBezTo>
                <a:cubicBezTo>
                  <a:pt x="2145" y="2366"/>
                  <a:pt x="2151" y="2361"/>
                  <a:pt x="2157" y="2356"/>
                </a:cubicBezTo>
                <a:cubicBezTo>
                  <a:pt x="2195" y="2403"/>
                  <a:pt x="2195" y="2403"/>
                  <a:pt x="2195" y="2403"/>
                </a:cubicBezTo>
                <a:cubicBezTo>
                  <a:pt x="2188" y="2408"/>
                  <a:pt x="2182" y="2413"/>
                  <a:pt x="2176" y="2418"/>
                </a:cubicBezTo>
                <a:close/>
                <a:moveTo>
                  <a:pt x="312" y="487"/>
                </a:moveTo>
                <a:cubicBezTo>
                  <a:pt x="318" y="480"/>
                  <a:pt x="323" y="474"/>
                  <a:pt x="328" y="468"/>
                </a:cubicBezTo>
                <a:cubicBezTo>
                  <a:pt x="373" y="507"/>
                  <a:pt x="373" y="507"/>
                  <a:pt x="373" y="507"/>
                </a:cubicBezTo>
                <a:cubicBezTo>
                  <a:pt x="368" y="513"/>
                  <a:pt x="363" y="519"/>
                  <a:pt x="358" y="525"/>
                </a:cubicBezTo>
                <a:lnTo>
                  <a:pt x="312" y="487"/>
                </a:lnTo>
                <a:close/>
                <a:moveTo>
                  <a:pt x="2214" y="2387"/>
                </a:moveTo>
                <a:cubicBezTo>
                  <a:pt x="2175" y="2341"/>
                  <a:pt x="2175" y="2341"/>
                  <a:pt x="2175" y="2341"/>
                </a:cubicBezTo>
                <a:cubicBezTo>
                  <a:pt x="2181" y="2336"/>
                  <a:pt x="2187" y="2331"/>
                  <a:pt x="2193" y="2326"/>
                </a:cubicBezTo>
                <a:cubicBezTo>
                  <a:pt x="2232" y="2371"/>
                  <a:pt x="2232" y="2371"/>
                  <a:pt x="2232" y="2371"/>
                </a:cubicBezTo>
                <a:cubicBezTo>
                  <a:pt x="2226" y="2377"/>
                  <a:pt x="2220" y="2382"/>
                  <a:pt x="2214" y="2387"/>
                </a:cubicBezTo>
                <a:close/>
                <a:moveTo>
                  <a:pt x="344" y="449"/>
                </a:moveTo>
                <a:cubicBezTo>
                  <a:pt x="350" y="443"/>
                  <a:pt x="355" y="437"/>
                  <a:pt x="361" y="431"/>
                </a:cubicBezTo>
                <a:cubicBezTo>
                  <a:pt x="405" y="472"/>
                  <a:pt x="405" y="472"/>
                  <a:pt x="405" y="472"/>
                </a:cubicBezTo>
                <a:cubicBezTo>
                  <a:pt x="399" y="478"/>
                  <a:pt x="394" y="484"/>
                  <a:pt x="389" y="489"/>
                </a:cubicBezTo>
                <a:lnTo>
                  <a:pt x="344" y="449"/>
                </a:lnTo>
                <a:close/>
                <a:moveTo>
                  <a:pt x="2251" y="2355"/>
                </a:moveTo>
                <a:cubicBezTo>
                  <a:pt x="2211" y="2311"/>
                  <a:pt x="2211" y="2311"/>
                  <a:pt x="2211" y="2311"/>
                </a:cubicBezTo>
                <a:cubicBezTo>
                  <a:pt x="2217" y="2305"/>
                  <a:pt x="2222" y="2300"/>
                  <a:pt x="2228" y="2295"/>
                </a:cubicBezTo>
                <a:cubicBezTo>
                  <a:pt x="2269" y="2339"/>
                  <a:pt x="2269" y="2339"/>
                  <a:pt x="2269" y="2339"/>
                </a:cubicBezTo>
                <a:cubicBezTo>
                  <a:pt x="2263" y="2344"/>
                  <a:pt x="2257" y="2350"/>
                  <a:pt x="2251" y="2355"/>
                </a:cubicBezTo>
                <a:close/>
                <a:moveTo>
                  <a:pt x="378" y="414"/>
                </a:moveTo>
                <a:cubicBezTo>
                  <a:pt x="383" y="408"/>
                  <a:pt x="389" y="402"/>
                  <a:pt x="395" y="396"/>
                </a:cubicBezTo>
                <a:cubicBezTo>
                  <a:pt x="437" y="438"/>
                  <a:pt x="437" y="438"/>
                  <a:pt x="437" y="438"/>
                </a:cubicBezTo>
                <a:cubicBezTo>
                  <a:pt x="432" y="444"/>
                  <a:pt x="426" y="450"/>
                  <a:pt x="421" y="455"/>
                </a:cubicBezTo>
                <a:lnTo>
                  <a:pt x="378" y="414"/>
                </a:lnTo>
                <a:close/>
                <a:moveTo>
                  <a:pt x="2287" y="2322"/>
                </a:moveTo>
                <a:cubicBezTo>
                  <a:pt x="2245" y="2279"/>
                  <a:pt x="2245" y="2279"/>
                  <a:pt x="2245" y="2279"/>
                </a:cubicBezTo>
                <a:cubicBezTo>
                  <a:pt x="2251" y="2273"/>
                  <a:pt x="2256" y="2268"/>
                  <a:pt x="2262" y="2262"/>
                </a:cubicBezTo>
                <a:cubicBezTo>
                  <a:pt x="2263" y="2261"/>
                  <a:pt x="2263" y="2261"/>
                  <a:pt x="2263" y="2261"/>
                </a:cubicBezTo>
                <a:cubicBezTo>
                  <a:pt x="2305" y="2304"/>
                  <a:pt x="2305" y="2304"/>
                  <a:pt x="2305" y="2304"/>
                </a:cubicBezTo>
                <a:cubicBezTo>
                  <a:pt x="2304" y="2304"/>
                  <a:pt x="2304" y="2304"/>
                  <a:pt x="2304" y="2304"/>
                </a:cubicBezTo>
                <a:cubicBezTo>
                  <a:pt x="2298" y="2310"/>
                  <a:pt x="2293" y="2316"/>
                  <a:pt x="2287" y="2322"/>
                </a:cubicBezTo>
                <a:close/>
                <a:moveTo>
                  <a:pt x="454" y="422"/>
                </a:moveTo>
                <a:cubicBezTo>
                  <a:pt x="412" y="379"/>
                  <a:pt x="412" y="379"/>
                  <a:pt x="412" y="379"/>
                </a:cubicBezTo>
                <a:cubicBezTo>
                  <a:pt x="418" y="373"/>
                  <a:pt x="424" y="368"/>
                  <a:pt x="430" y="362"/>
                </a:cubicBezTo>
                <a:cubicBezTo>
                  <a:pt x="471" y="406"/>
                  <a:pt x="471" y="406"/>
                  <a:pt x="471" y="406"/>
                </a:cubicBezTo>
                <a:cubicBezTo>
                  <a:pt x="465" y="411"/>
                  <a:pt x="459" y="417"/>
                  <a:pt x="454" y="422"/>
                </a:cubicBezTo>
                <a:close/>
                <a:moveTo>
                  <a:pt x="2279" y="2245"/>
                </a:moveTo>
                <a:cubicBezTo>
                  <a:pt x="2285" y="2239"/>
                  <a:pt x="2290" y="2233"/>
                  <a:pt x="2295" y="2228"/>
                </a:cubicBezTo>
                <a:cubicBezTo>
                  <a:pt x="2339" y="2268"/>
                  <a:pt x="2339" y="2268"/>
                  <a:pt x="2339" y="2268"/>
                </a:cubicBezTo>
                <a:cubicBezTo>
                  <a:pt x="2334" y="2274"/>
                  <a:pt x="2328" y="2280"/>
                  <a:pt x="2322" y="2286"/>
                </a:cubicBezTo>
                <a:lnTo>
                  <a:pt x="2279" y="2245"/>
                </a:lnTo>
                <a:close/>
                <a:moveTo>
                  <a:pt x="488" y="390"/>
                </a:moveTo>
                <a:cubicBezTo>
                  <a:pt x="448" y="346"/>
                  <a:pt x="448" y="346"/>
                  <a:pt x="448" y="346"/>
                </a:cubicBezTo>
                <a:cubicBezTo>
                  <a:pt x="454" y="340"/>
                  <a:pt x="460" y="335"/>
                  <a:pt x="467" y="329"/>
                </a:cubicBezTo>
                <a:cubicBezTo>
                  <a:pt x="506" y="375"/>
                  <a:pt x="506" y="375"/>
                  <a:pt x="506" y="375"/>
                </a:cubicBezTo>
                <a:cubicBezTo>
                  <a:pt x="500" y="380"/>
                  <a:pt x="494" y="385"/>
                  <a:pt x="488" y="390"/>
                </a:cubicBezTo>
                <a:close/>
                <a:moveTo>
                  <a:pt x="2311" y="2210"/>
                </a:moveTo>
                <a:cubicBezTo>
                  <a:pt x="2316" y="2205"/>
                  <a:pt x="2321" y="2199"/>
                  <a:pt x="2327" y="2193"/>
                </a:cubicBezTo>
                <a:cubicBezTo>
                  <a:pt x="2372" y="2232"/>
                  <a:pt x="2372" y="2232"/>
                  <a:pt x="2372" y="2232"/>
                </a:cubicBezTo>
                <a:cubicBezTo>
                  <a:pt x="2366" y="2238"/>
                  <a:pt x="2361" y="2244"/>
                  <a:pt x="2356" y="2250"/>
                </a:cubicBezTo>
                <a:lnTo>
                  <a:pt x="2311" y="2210"/>
                </a:lnTo>
                <a:close/>
                <a:moveTo>
                  <a:pt x="524" y="359"/>
                </a:moveTo>
                <a:cubicBezTo>
                  <a:pt x="485" y="313"/>
                  <a:pt x="485" y="313"/>
                  <a:pt x="485" y="313"/>
                </a:cubicBezTo>
                <a:cubicBezTo>
                  <a:pt x="491" y="308"/>
                  <a:pt x="498" y="303"/>
                  <a:pt x="504" y="298"/>
                </a:cubicBezTo>
                <a:cubicBezTo>
                  <a:pt x="542" y="344"/>
                  <a:pt x="542" y="344"/>
                  <a:pt x="542" y="344"/>
                </a:cubicBezTo>
                <a:cubicBezTo>
                  <a:pt x="536" y="349"/>
                  <a:pt x="529" y="354"/>
                  <a:pt x="524" y="359"/>
                </a:cubicBezTo>
                <a:close/>
                <a:moveTo>
                  <a:pt x="2342" y="2175"/>
                </a:moveTo>
                <a:cubicBezTo>
                  <a:pt x="2347" y="2169"/>
                  <a:pt x="2352" y="2163"/>
                  <a:pt x="2357" y="2157"/>
                </a:cubicBezTo>
                <a:cubicBezTo>
                  <a:pt x="2403" y="2194"/>
                  <a:pt x="2403" y="2194"/>
                  <a:pt x="2403" y="2194"/>
                </a:cubicBezTo>
                <a:cubicBezTo>
                  <a:pt x="2398" y="2200"/>
                  <a:pt x="2393" y="2207"/>
                  <a:pt x="2388" y="2213"/>
                </a:cubicBezTo>
                <a:lnTo>
                  <a:pt x="2342" y="2175"/>
                </a:lnTo>
                <a:close/>
                <a:moveTo>
                  <a:pt x="560" y="330"/>
                </a:moveTo>
                <a:cubicBezTo>
                  <a:pt x="523" y="283"/>
                  <a:pt x="523" y="283"/>
                  <a:pt x="523" y="283"/>
                </a:cubicBezTo>
                <a:cubicBezTo>
                  <a:pt x="530" y="278"/>
                  <a:pt x="536" y="273"/>
                  <a:pt x="543" y="268"/>
                </a:cubicBezTo>
                <a:cubicBezTo>
                  <a:pt x="579" y="316"/>
                  <a:pt x="579" y="316"/>
                  <a:pt x="579" y="316"/>
                </a:cubicBezTo>
                <a:cubicBezTo>
                  <a:pt x="572" y="320"/>
                  <a:pt x="566" y="325"/>
                  <a:pt x="560" y="330"/>
                </a:cubicBezTo>
                <a:close/>
                <a:moveTo>
                  <a:pt x="2371" y="2138"/>
                </a:moveTo>
                <a:cubicBezTo>
                  <a:pt x="2376" y="2132"/>
                  <a:pt x="2381" y="2126"/>
                  <a:pt x="2385" y="2120"/>
                </a:cubicBezTo>
                <a:cubicBezTo>
                  <a:pt x="2433" y="2155"/>
                  <a:pt x="2433" y="2155"/>
                  <a:pt x="2433" y="2155"/>
                </a:cubicBezTo>
                <a:cubicBezTo>
                  <a:pt x="2428" y="2162"/>
                  <a:pt x="2423" y="2168"/>
                  <a:pt x="2418" y="2175"/>
                </a:cubicBezTo>
                <a:lnTo>
                  <a:pt x="2371" y="2138"/>
                </a:lnTo>
                <a:close/>
                <a:moveTo>
                  <a:pt x="598" y="302"/>
                </a:moveTo>
                <a:cubicBezTo>
                  <a:pt x="563" y="253"/>
                  <a:pt x="563" y="253"/>
                  <a:pt x="563" y="253"/>
                </a:cubicBezTo>
                <a:cubicBezTo>
                  <a:pt x="569" y="249"/>
                  <a:pt x="576" y="244"/>
                  <a:pt x="583" y="239"/>
                </a:cubicBezTo>
                <a:cubicBezTo>
                  <a:pt x="617" y="288"/>
                  <a:pt x="617" y="288"/>
                  <a:pt x="617" y="288"/>
                </a:cubicBezTo>
                <a:cubicBezTo>
                  <a:pt x="610" y="293"/>
                  <a:pt x="604" y="297"/>
                  <a:pt x="598" y="302"/>
                </a:cubicBezTo>
                <a:close/>
                <a:moveTo>
                  <a:pt x="2399" y="2101"/>
                </a:moveTo>
                <a:cubicBezTo>
                  <a:pt x="2404" y="2094"/>
                  <a:pt x="2408" y="2088"/>
                  <a:pt x="2412" y="2082"/>
                </a:cubicBezTo>
                <a:cubicBezTo>
                  <a:pt x="2462" y="2116"/>
                  <a:pt x="2462" y="2116"/>
                  <a:pt x="2462" y="2116"/>
                </a:cubicBezTo>
                <a:cubicBezTo>
                  <a:pt x="2457" y="2122"/>
                  <a:pt x="2452" y="2129"/>
                  <a:pt x="2448" y="2136"/>
                </a:cubicBezTo>
                <a:lnTo>
                  <a:pt x="2399" y="2101"/>
                </a:lnTo>
                <a:close/>
                <a:moveTo>
                  <a:pt x="636" y="275"/>
                </a:moveTo>
                <a:cubicBezTo>
                  <a:pt x="603" y="225"/>
                  <a:pt x="603" y="225"/>
                  <a:pt x="603" y="225"/>
                </a:cubicBezTo>
                <a:cubicBezTo>
                  <a:pt x="610" y="221"/>
                  <a:pt x="617" y="216"/>
                  <a:pt x="623" y="212"/>
                </a:cubicBezTo>
                <a:cubicBezTo>
                  <a:pt x="656" y="262"/>
                  <a:pt x="656" y="262"/>
                  <a:pt x="656" y="262"/>
                </a:cubicBezTo>
                <a:cubicBezTo>
                  <a:pt x="649" y="267"/>
                  <a:pt x="643" y="271"/>
                  <a:pt x="636" y="275"/>
                </a:cubicBezTo>
                <a:close/>
                <a:moveTo>
                  <a:pt x="2426" y="2062"/>
                </a:moveTo>
                <a:cubicBezTo>
                  <a:pt x="2430" y="2056"/>
                  <a:pt x="2434" y="2049"/>
                  <a:pt x="2438" y="2043"/>
                </a:cubicBezTo>
                <a:cubicBezTo>
                  <a:pt x="2489" y="2075"/>
                  <a:pt x="2489" y="2075"/>
                  <a:pt x="2489" y="2075"/>
                </a:cubicBezTo>
                <a:cubicBezTo>
                  <a:pt x="2484" y="2082"/>
                  <a:pt x="2480" y="2088"/>
                  <a:pt x="2475" y="2095"/>
                </a:cubicBezTo>
                <a:lnTo>
                  <a:pt x="2426" y="2062"/>
                </a:lnTo>
                <a:close/>
                <a:moveTo>
                  <a:pt x="676" y="250"/>
                </a:moveTo>
                <a:cubicBezTo>
                  <a:pt x="644" y="199"/>
                  <a:pt x="644" y="199"/>
                  <a:pt x="644" y="199"/>
                </a:cubicBezTo>
                <a:cubicBezTo>
                  <a:pt x="651" y="195"/>
                  <a:pt x="658" y="191"/>
                  <a:pt x="665" y="186"/>
                </a:cubicBezTo>
                <a:cubicBezTo>
                  <a:pt x="696" y="238"/>
                  <a:pt x="696" y="238"/>
                  <a:pt x="696" y="238"/>
                </a:cubicBezTo>
                <a:cubicBezTo>
                  <a:pt x="689" y="242"/>
                  <a:pt x="682" y="246"/>
                  <a:pt x="676" y="250"/>
                </a:cubicBezTo>
                <a:close/>
                <a:moveTo>
                  <a:pt x="2451" y="2023"/>
                </a:moveTo>
                <a:cubicBezTo>
                  <a:pt x="2455" y="2016"/>
                  <a:pt x="2459" y="2009"/>
                  <a:pt x="2463" y="2003"/>
                </a:cubicBezTo>
                <a:cubicBezTo>
                  <a:pt x="2514" y="2033"/>
                  <a:pt x="2514" y="2033"/>
                  <a:pt x="2514" y="2033"/>
                </a:cubicBezTo>
                <a:cubicBezTo>
                  <a:pt x="2510" y="2040"/>
                  <a:pt x="2506" y="2047"/>
                  <a:pt x="2502" y="2054"/>
                </a:cubicBezTo>
                <a:lnTo>
                  <a:pt x="2451" y="2023"/>
                </a:lnTo>
                <a:close/>
                <a:moveTo>
                  <a:pt x="716" y="226"/>
                </a:moveTo>
                <a:cubicBezTo>
                  <a:pt x="686" y="174"/>
                  <a:pt x="686" y="174"/>
                  <a:pt x="686" y="174"/>
                </a:cubicBezTo>
                <a:cubicBezTo>
                  <a:pt x="694" y="170"/>
                  <a:pt x="701" y="166"/>
                  <a:pt x="708" y="162"/>
                </a:cubicBezTo>
                <a:cubicBezTo>
                  <a:pt x="736" y="215"/>
                  <a:pt x="736" y="215"/>
                  <a:pt x="736" y="215"/>
                </a:cubicBezTo>
                <a:cubicBezTo>
                  <a:pt x="730" y="219"/>
                  <a:pt x="723" y="222"/>
                  <a:pt x="716" y="226"/>
                </a:cubicBezTo>
                <a:close/>
                <a:moveTo>
                  <a:pt x="2474" y="1982"/>
                </a:moveTo>
                <a:cubicBezTo>
                  <a:pt x="2478" y="1975"/>
                  <a:pt x="2482" y="1969"/>
                  <a:pt x="2486" y="1962"/>
                </a:cubicBezTo>
                <a:cubicBezTo>
                  <a:pt x="2538" y="1990"/>
                  <a:pt x="2538" y="1990"/>
                  <a:pt x="2538" y="1990"/>
                </a:cubicBezTo>
                <a:cubicBezTo>
                  <a:pt x="2535" y="1997"/>
                  <a:pt x="2531" y="2005"/>
                  <a:pt x="2527" y="2012"/>
                </a:cubicBezTo>
                <a:lnTo>
                  <a:pt x="2474" y="1982"/>
                </a:lnTo>
                <a:close/>
                <a:moveTo>
                  <a:pt x="757" y="204"/>
                </a:moveTo>
                <a:cubicBezTo>
                  <a:pt x="730" y="151"/>
                  <a:pt x="730" y="151"/>
                  <a:pt x="730" y="151"/>
                </a:cubicBezTo>
                <a:cubicBezTo>
                  <a:pt x="737" y="147"/>
                  <a:pt x="744" y="143"/>
                  <a:pt x="752" y="140"/>
                </a:cubicBezTo>
                <a:cubicBezTo>
                  <a:pt x="778" y="193"/>
                  <a:pt x="778" y="193"/>
                  <a:pt x="778" y="193"/>
                </a:cubicBezTo>
                <a:cubicBezTo>
                  <a:pt x="771" y="197"/>
                  <a:pt x="764" y="200"/>
                  <a:pt x="757" y="204"/>
                </a:cubicBezTo>
                <a:close/>
                <a:moveTo>
                  <a:pt x="2497" y="1941"/>
                </a:moveTo>
                <a:cubicBezTo>
                  <a:pt x="2500" y="1934"/>
                  <a:pt x="2504" y="1927"/>
                  <a:pt x="2507" y="1920"/>
                </a:cubicBezTo>
                <a:cubicBezTo>
                  <a:pt x="2561" y="1947"/>
                  <a:pt x="2561" y="1947"/>
                  <a:pt x="2561" y="1947"/>
                </a:cubicBezTo>
                <a:cubicBezTo>
                  <a:pt x="2557" y="1954"/>
                  <a:pt x="2554" y="1961"/>
                  <a:pt x="2550" y="1968"/>
                </a:cubicBezTo>
                <a:lnTo>
                  <a:pt x="2497" y="1941"/>
                </a:lnTo>
                <a:close/>
                <a:moveTo>
                  <a:pt x="799" y="183"/>
                </a:moveTo>
                <a:cubicBezTo>
                  <a:pt x="774" y="129"/>
                  <a:pt x="774" y="129"/>
                  <a:pt x="774" y="129"/>
                </a:cubicBezTo>
                <a:cubicBezTo>
                  <a:pt x="781" y="126"/>
                  <a:pt x="789" y="122"/>
                  <a:pt x="796" y="119"/>
                </a:cubicBezTo>
                <a:cubicBezTo>
                  <a:pt x="821" y="173"/>
                  <a:pt x="821" y="173"/>
                  <a:pt x="821" y="173"/>
                </a:cubicBezTo>
                <a:cubicBezTo>
                  <a:pt x="813" y="176"/>
                  <a:pt x="806" y="180"/>
                  <a:pt x="799" y="183"/>
                </a:cubicBezTo>
                <a:close/>
                <a:moveTo>
                  <a:pt x="2517" y="1899"/>
                </a:moveTo>
                <a:cubicBezTo>
                  <a:pt x="2521" y="1892"/>
                  <a:pt x="2524" y="1885"/>
                  <a:pt x="2527" y="1878"/>
                </a:cubicBezTo>
                <a:cubicBezTo>
                  <a:pt x="2582" y="1902"/>
                  <a:pt x="2582" y="1902"/>
                  <a:pt x="2582" y="1902"/>
                </a:cubicBezTo>
                <a:cubicBezTo>
                  <a:pt x="2578" y="1910"/>
                  <a:pt x="2575" y="1917"/>
                  <a:pt x="2572" y="1925"/>
                </a:cubicBezTo>
                <a:lnTo>
                  <a:pt x="2517" y="1899"/>
                </a:lnTo>
                <a:close/>
                <a:moveTo>
                  <a:pt x="842" y="164"/>
                </a:moveTo>
                <a:cubicBezTo>
                  <a:pt x="819" y="109"/>
                  <a:pt x="819" y="109"/>
                  <a:pt x="819" y="109"/>
                </a:cubicBezTo>
                <a:cubicBezTo>
                  <a:pt x="826" y="106"/>
                  <a:pt x="834" y="102"/>
                  <a:pt x="841" y="99"/>
                </a:cubicBezTo>
                <a:cubicBezTo>
                  <a:pt x="864" y="155"/>
                  <a:pt x="864" y="155"/>
                  <a:pt x="864" y="155"/>
                </a:cubicBezTo>
                <a:cubicBezTo>
                  <a:pt x="857" y="158"/>
                  <a:pt x="849" y="161"/>
                  <a:pt x="842" y="164"/>
                </a:cubicBezTo>
                <a:close/>
                <a:moveTo>
                  <a:pt x="2537" y="1856"/>
                </a:moveTo>
                <a:cubicBezTo>
                  <a:pt x="2540" y="1849"/>
                  <a:pt x="2543" y="1842"/>
                  <a:pt x="2546" y="1835"/>
                </a:cubicBezTo>
                <a:cubicBezTo>
                  <a:pt x="2601" y="1857"/>
                  <a:pt x="2601" y="1857"/>
                  <a:pt x="2601" y="1857"/>
                </a:cubicBezTo>
                <a:cubicBezTo>
                  <a:pt x="2598" y="1865"/>
                  <a:pt x="2595" y="1872"/>
                  <a:pt x="2592" y="1880"/>
                </a:cubicBezTo>
                <a:lnTo>
                  <a:pt x="2537" y="1856"/>
                </a:lnTo>
                <a:close/>
                <a:moveTo>
                  <a:pt x="886" y="146"/>
                </a:moveTo>
                <a:cubicBezTo>
                  <a:pt x="864" y="90"/>
                  <a:pt x="864" y="90"/>
                  <a:pt x="864" y="90"/>
                </a:cubicBezTo>
                <a:cubicBezTo>
                  <a:pt x="872" y="87"/>
                  <a:pt x="879" y="85"/>
                  <a:pt x="887" y="82"/>
                </a:cubicBezTo>
                <a:cubicBezTo>
                  <a:pt x="908" y="138"/>
                  <a:pt x="908" y="138"/>
                  <a:pt x="908" y="138"/>
                </a:cubicBezTo>
                <a:cubicBezTo>
                  <a:pt x="900" y="141"/>
                  <a:pt x="893" y="143"/>
                  <a:pt x="886" y="146"/>
                </a:cubicBezTo>
                <a:close/>
                <a:moveTo>
                  <a:pt x="2554" y="1813"/>
                </a:moveTo>
                <a:cubicBezTo>
                  <a:pt x="2557" y="1806"/>
                  <a:pt x="2560" y="1798"/>
                  <a:pt x="2562" y="1791"/>
                </a:cubicBezTo>
                <a:cubicBezTo>
                  <a:pt x="2618" y="1812"/>
                  <a:pt x="2618" y="1812"/>
                  <a:pt x="2618" y="1812"/>
                </a:cubicBezTo>
                <a:cubicBezTo>
                  <a:pt x="2616" y="1819"/>
                  <a:pt x="2613" y="1827"/>
                  <a:pt x="2610" y="1834"/>
                </a:cubicBezTo>
                <a:lnTo>
                  <a:pt x="2554" y="1813"/>
                </a:lnTo>
                <a:close/>
                <a:moveTo>
                  <a:pt x="930" y="130"/>
                </a:moveTo>
                <a:cubicBezTo>
                  <a:pt x="910" y="74"/>
                  <a:pt x="910" y="74"/>
                  <a:pt x="910" y="74"/>
                </a:cubicBezTo>
                <a:cubicBezTo>
                  <a:pt x="918" y="71"/>
                  <a:pt x="926" y="68"/>
                  <a:pt x="934" y="66"/>
                </a:cubicBezTo>
                <a:cubicBezTo>
                  <a:pt x="952" y="123"/>
                  <a:pt x="952" y="123"/>
                  <a:pt x="952" y="123"/>
                </a:cubicBezTo>
                <a:cubicBezTo>
                  <a:pt x="945" y="125"/>
                  <a:pt x="937" y="128"/>
                  <a:pt x="930" y="130"/>
                </a:cubicBezTo>
                <a:close/>
                <a:moveTo>
                  <a:pt x="2570" y="1769"/>
                </a:moveTo>
                <a:cubicBezTo>
                  <a:pt x="2573" y="1762"/>
                  <a:pt x="2575" y="1754"/>
                  <a:pt x="2577" y="1747"/>
                </a:cubicBezTo>
                <a:cubicBezTo>
                  <a:pt x="2634" y="1765"/>
                  <a:pt x="2634" y="1765"/>
                  <a:pt x="2634" y="1765"/>
                </a:cubicBezTo>
                <a:cubicBezTo>
                  <a:pt x="2632" y="1773"/>
                  <a:pt x="2629" y="1781"/>
                  <a:pt x="2627" y="1789"/>
                </a:cubicBezTo>
                <a:lnTo>
                  <a:pt x="2570" y="1769"/>
                </a:lnTo>
                <a:close/>
                <a:moveTo>
                  <a:pt x="974" y="116"/>
                </a:moveTo>
                <a:cubicBezTo>
                  <a:pt x="957" y="58"/>
                  <a:pt x="957" y="58"/>
                  <a:pt x="957" y="58"/>
                </a:cubicBezTo>
                <a:cubicBezTo>
                  <a:pt x="965" y="56"/>
                  <a:pt x="973" y="54"/>
                  <a:pt x="981" y="52"/>
                </a:cubicBezTo>
                <a:cubicBezTo>
                  <a:pt x="997" y="109"/>
                  <a:pt x="997" y="109"/>
                  <a:pt x="997" y="109"/>
                </a:cubicBezTo>
                <a:cubicBezTo>
                  <a:pt x="989" y="111"/>
                  <a:pt x="982" y="113"/>
                  <a:pt x="974" y="116"/>
                </a:cubicBezTo>
                <a:close/>
                <a:moveTo>
                  <a:pt x="2584" y="1725"/>
                </a:moveTo>
                <a:cubicBezTo>
                  <a:pt x="2587" y="1717"/>
                  <a:pt x="2589" y="1710"/>
                  <a:pt x="2591" y="1702"/>
                </a:cubicBezTo>
                <a:cubicBezTo>
                  <a:pt x="2648" y="1719"/>
                  <a:pt x="2648" y="1719"/>
                  <a:pt x="2648" y="1719"/>
                </a:cubicBezTo>
                <a:cubicBezTo>
                  <a:pt x="2646" y="1726"/>
                  <a:pt x="2644" y="1734"/>
                  <a:pt x="2642" y="1742"/>
                </a:cubicBezTo>
                <a:lnTo>
                  <a:pt x="2584" y="1725"/>
                </a:lnTo>
                <a:close/>
                <a:moveTo>
                  <a:pt x="1020" y="103"/>
                </a:moveTo>
                <a:cubicBezTo>
                  <a:pt x="1004" y="45"/>
                  <a:pt x="1004" y="45"/>
                  <a:pt x="1004" y="45"/>
                </a:cubicBezTo>
                <a:cubicBezTo>
                  <a:pt x="1012" y="43"/>
                  <a:pt x="1020" y="41"/>
                  <a:pt x="1028" y="39"/>
                </a:cubicBezTo>
                <a:cubicBezTo>
                  <a:pt x="1042" y="97"/>
                  <a:pt x="1042" y="97"/>
                  <a:pt x="1042" y="97"/>
                </a:cubicBezTo>
                <a:cubicBezTo>
                  <a:pt x="1035" y="99"/>
                  <a:pt x="1027" y="101"/>
                  <a:pt x="1020" y="103"/>
                </a:cubicBezTo>
                <a:close/>
                <a:moveTo>
                  <a:pt x="2597" y="1680"/>
                </a:moveTo>
                <a:cubicBezTo>
                  <a:pt x="2599" y="1672"/>
                  <a:pt x="2601" y="1665"/>
                  <a:pt x="2603" y="1657"/>
                </a:cubicBezTo>
                <a:cubicBezTo>
                  <a:pt x="2661" y="1671"/>
                  <a:pt x="2661" y="1671"/>
                  <a:pt x="2661" y="1671"/>
                </a:cubicBezTo>
                <a:cubicBezTo>
                  <a:pt x="2659" y="1679"/>
                  <a:pt x="2657" y="1687"/>
                  <a:pt x="2655" y="1695"/>
                </a:cubicBezTo>
                <a:lnTo>
                  <a:pt x="2597" y="1680"/>
                </a:lnTo>
                <a:close/>
                <a:moveTo>
                  <a:pt x="1065" y="92"/>
                </a:moveTo>
                <a:cubicBezTo>
                  <a:pt x="1052" y="33"/>
                  <a:pt x="1052" y="33"/>
                  <a:pt x="1052" y="33"/>
                </a:cubicBezTo>
                <a:cubicBezTo>
                  <a:pt x="1060" y="32"/>
                  <a:pt x="1068" y="30"/>
                  <a:pt x="1076" y="28"/>
                </a:cubicBezTo>
                <a:cubicBezTo>
                  <a:pt x="1088" y="87"/>
                  <a:pt x="1088" y="87"/>
                  <a:pt x="1088" y="87"/>
                </a:cubicBezTo>
                <a:cubicBezTo>
                  <a:pt x="1080" y="88"/>
                  <a:pt x="1073" y="90"/>
                  <a:pt x="1065" y="92"/>
                </a:cubicBezTo>
                <a:close/>
                <a:moveTo>
                  <a:pt x="2608" y="1634"/>
                </a:moveTo>
                <a:cubicBezTo>
                  <a:pt x="2610" y="1627"/>
                  <a:pt x="2611" y="1619"/>
                  <a:pt x="2613" y="1612"/>
                </a:cubicBezTo>
                <a:cubicBezTo>
                  <a:pt x="2672" y="1624"/>
                  <a:pt x="2672" y="1624"/>
                  <a:pt x="2672" y="1624"/>
                </a:cubicBezTo>
                <a:cubicBezTo>
                  <a:pt x="2670" y="1632"/>
                  <a:pt x="2668" y="1640"/>
                  <a:pt x="2666" y="1647"/>
                </a:cubicBezTo>
                <a:lnTo>
                  <a:pt x="2608" y="1634"/>
                </a:lnTo>
                <a:close/>
                <a:moveTo>
                  <a:pt x="1111" y="82"/>
                </a:moveTo>
                <a:cubicBezTo>
                  <a:pt x="1100" y="23"/>
                  <a:pt x="1100" y="23"/>
                  <a:pt x="1100" y="23"/>
                </a:cubicBezTo>
                <a:cubicBezTo>
                  <a:pt x="1108" y="22"/>
                  <a:pt x="1116" y="21"/>
                  <a:pt x="1124" y="19"/>
                </a:cubicBezTo>
                <a:cubicBezTo>
                  <a:pt x="1134" y="78"/>
                  <a:pt x="1134" y="78"/>
                  <a:pt x="1134" y="78"/>
                </a:cubicBezTo>
                <a:cubicBezTo>
                  <a:pt x="1127" y="79"/>
                  <a:pt x="1119" y="81"/>
                  <a:pt x="1111" y="82"/>
                </a:cubicBezTo>
                <a:close/>
                <a:moveTo>
                  <a:pt x="2618" y="1589"/>
                </a:moveTo>
                <a:cubicBezTo>
                  <a:pt x="2619" y="1581"/>
                  <a:pt x="2620" y="1573"/>
                  <a:pt x="2622" y="1566"/>
                </a:cubicBezTo>
                <a:cubicBezTo>
                  <a:pt x="2681" y="1575"/>
                  <a:pt x="2681" y="1575"/>
                  <a:pt x="2681" y="1575"/>
                </a:cubicBezTo>
                <a:cubicBezTo>
                  <a:pt x="2679" y="1583"/>
                  <a:pt x="2678" y="1592"/>
                  <a:pt x="2676" y="1600"/>
                </a:cubicBezTo>
                <a:lnTo>
                  <a:pt x="2618" y="1589"/>
                </a:lnTo>
                <a:close/>
                <a:moveTo>
                  <a:pt x="1157" y="74"/>
                </a:moveTo>
                <a:cubicBezTo>
                  <a:pt x="1148" y="15"/>
                  <a:pt x="1148" y="15"/>
                  <a:pt x="1148" y="15"/>
                </a:cubicBezTo>
                <a:cubicBezTo>
                  <a:pt x="1157" y="14"/>
                  <a:pt x="1165" y="13"/>
                  <a:pt x="1173" y="12"/>
                </a:cubicBezTo>
                <a:cubicBezTo>
                  <a:pt x="1181" y="71"/>
                  <a:pt x="1181" y="71"/>
                  <a:pt x="1181" y="71"/>
                </a:cubicBezTo>
                <a:cubicBezTo>
                  <a:pt x="1173" y="72"/>
                  <a:pt x="1165" y="73"/>
                  <a:pt x="1157" y="74"/>
                </a:cubicBezTo>
                <a:close/>
                <a:moveTo>
                  <a:pt x="2625" y="1542"/>
                </a:moveTo>
                <a:cubicBezTo>
                  <a:pt x="2626" y="1535"/>
                  <a:pt x="2628" y="1527"/>
                  <a:pt x="2629" y="1519"/>
                </a:cubicBezTo>
                <a:cubicBezTo>
                  <a:pt x="2688" y="1527"/>
                  <a:pt x="2688" y="1527"/>
                  <a:pt x="2688" y="1527"/>
                </a:cubicBezTo>
                <a:cubicBezTo>
                  <a:pt x="2687" y="1535"/>
                  <a:pt x="2686" y="1543"/>
                  <a:pt x="2684" y="1551"/>
                </a:cubicBezTo>
                <a:lnTo>
                  <a:pt x="2625" y="1542"/>
                </a:lnTo>
                <a:close/>
                <a:moveTo>
                  <a:pt x="2631" y="1496"/>
                </a:moveTo>
                <a:cubicBezTo>
                  <a:pt x="2632" y="1488"/>
                  <a:pt x="2633" y="1480"/>
                  <a:pt x="2634" y="1473"/>
                </a:cubicBezTo>
                <a:cubicBezTo>
                  <a:pt x="2693" y="1478"/>
                  <a:pt x="2693" y="1478"/>
                  <a:pt x="2693" y="1478"/>
                </a:cubicBezTo>
                <a:cubicBezTo>
                  <a:pt x="2693" y="1486"/>
                  <a:pt x="2692" y="1495"/>
                  <a:pt x="2691" y="1503"/>
                </a:cubicBezTo>
                <a:lnTo>
                  <a:pt x="2631" y="1496"/>
                </a:lnTo>
                <a:close/>
                <a:moveTo>
                  <a:pt x="1204" y="68"/>
                </a:moveTo>
                <a:cubicBezTo>
                  <a:pt x="1197" y="9"/>
                  <a:pt x="1197" y="9"/>
                  <a:pt x="1197" y="9"/>
                </a:cubicBezTo>
                <a:cubicBezTo>
                  <a:pt x="1205" y="8"/>
                  <a:pt x="1213" y="7"/>
                  <a:pt x="1221" y="6"/>
                </a:cubicBezTo>
                <a:cubicBezTo>
                  <a:pt x="1227" y="66"/>
                  <a:pt x="1227" y="66"/>
                  <a:pt x="1227" y="66"/>
                </a:cubicBezTo>
                <a:cubicBezTo>
                  <a:pt x="1219" y="67"/>
                  <a:pt x="1212" y="67"/>
                  <a:pt x="1204" y="68"/>
                </a:cubicBezTo>
                <a:close/>
                <a:moveTo>
                  <a:pt x="2636" y="1449"/>
                </a:moveTo>
                <a:cubicBezTo>
                  <a:pt x="2636" y="1442"/>
                  <a:pt x="2637" y="1434"/>
                  <a:pt x="2637" y="1426"/>
                </a:cubicBezTo>
                <a:cubicBezTo>
                  <a:pt x="2697" y="1430"/>
                  <a:pt x="2697" y="1430"/>
                  <a:pt x="2697" y="1430"/>
                </a:cubicBezTo>
                <a:cubicBezTo>
                  <a:pt x="2697" y="1438"/>
                  <a:pt x="2696" y="1446"/>
                  <a:pt x="2696" y="1454"/>
                </a:cubicBezTo>
                <a:lnTo>
                  <a:pt x="2636" y="1449"/>
                </a:lnTo>
                <a:close/>
                <a:moveTo>
                  <a:pt x="1250" y="64"/>
                </a:moveTo>
                <a:cubicBezTo>
                  <a:pt x="1246" y="4"/>
                  <a:pt x="1246" y="4"/>
                  <a:pt x="1246" y="4"/>
                </a:cubicBezTo>
                <a:cubicBezTo>
                  <a:pt x="1254" y="4"/>
                  <a:pt x="1262" y="3"/>
                  <a:pt x="1270" y="3"/>
                </a:cubicBezTo>
                <a:cubicBezTo>
                  <a:pt x="1274" y="62"/>
                  <a:pt x="1274" y="62"/>
                  <a:pt x="1274" y="62"/>
                </a:cubicBezTo>
                <a:cubicBezTo>
                  <a:pt x="1266" y="63"/>
                  <a:pt x="1258" y="63"/>
                  <a:pt x="1250" y="64"/>
                </a:cubicBezTo>
                <a:close/>
                <a:moveTo>
                  <a:pt x="2639" y="1403"/>
                </a:moveTo>
                <a:cubicBezTo>
                  <a:pt x="2639" y="1395"/>
                  <a:pt x="2639" y="1387"/>
                  <a:pt x="2639" y="1379"/>
                </a:cubicBezTo>
                <a:cubicBezTo>
                  <a:pt x="2699" y="1381"/>
                  <a:pt x="2699" y="1381"/>
                  <a:pt x="2699" y="1381"/>
                </a:cubicBezTo>
                <a:cubicBezTo>
                  <a:pt x="2699" y="1389"/>
                  <a:pt x="2699" y="1397"/>
                  <a:pt x="2698" y="1405"/>
                </a:cubicBezTo>
                <a:lnTo>
                  <a:pt x="2639" y="1403"/>
                </a:lnTo>
                <a:close/>
                <a:moveTo>
                  <a:pt x="1297" y="61"/>
                </a:moveTo>
                <a:cubicBezTo>
                  <a:pt x="1295" y="1"/>
                  <a:pt x="1295" y="1"/>
                  <a:pt x="1295" y="1"/>
                </a:cubicBezTo>
                <a:cubicBezTo>
                  <a:pt x="1303" y="1"/>
                  <a:pt x="1311" y="1"/>
                  <a:pt x="1319" y="1"/>
                </a:cubicBezTo>
                <a:cubicBezTo>
                  <a:pt x="1321" y="60"/>
                  <a:pt x="1321" y="60"/>
                  <a:pt x="1321" y="60"/>
                </a:cubicBezTo>
                <a:cubicBezTo>
                  <a:pt x="1313" y="61"/>
                  <a:pt x="1305" y="61"/>
                  <a:pt x="1297" y="61"/>
                </a:cubicBezTo>
                <a:close/>
                <a:moveTo>
                  <a:pt x="2640" y="1356"/>
                </a:moveTo>
                <a:cubicBezTo>
                  <a:pt x="2640" y="1348"/>
                  <a:pt x="2640" y="1340"/>
                  <a:pt x="2640" y="1332"/>
                </a:cubicBezTo>
                <a:cubicBezTo>
                  <a:pt x="2699" y="1332"/>
                  <a:pt x="2699" y="1332"/>
                  <a:pt x="2699" y="1332"/>
                </a:cubicBezTo>
                <a:cubicBezTo>
                  <a:pt x="2699" y="1340"/>
                  <a:pt x="2700" y="1348"/>
                  <a:pt x="2699" y="1356"/>
                </a:cubicBezTo>
                <a:lnTo>
                  <a:pt x="2640" y="1356"/>
                </a:lnTo>
                <a:close/>
                <a:moveTo>
                  <a:pt x="1344" y="60"/>
                </a:moveTo>
                <a:cubicBezTo>
                  <a:pt x="1344" y="0"/>
                  <a:pt x="1344" y="0"/>
                  <a:pt x="1344" y="0"/>
                </a:cubicBezTo>
                <a:cubicBezTo>
                  <a:pt x="1352" y="0"/>
                  <a:pt x="1360" y="0"/>
                  <a:pt x="1368" y="0"/>
                </a:cubicBezTo>
                <a:cubicBezTo>
                  <a:pt x="1368" y="60"/>
                  <a:pt x="1368" y="60"/>
                  <a:pt x="1368" y="60"/>
                </a:cubicBezTo>
                <a:cubicBezTo>
                  <a:pt x="1360" y="60"/>
                  <a:pt x="1352" y="60"/>
                  <a:pt x="1344" y="60"/>
                </a:cubicBezTo>
                <a:close/>
                <a:moveTo>
                  <a:pt x="2639" y="1309"/>
                </a:moveTo>
                <a:cubicBezTo>
                  <a:pt x="2639" y="1301"/>
                  <a:pt x="2638" y="1293"/>
                  <a:pt x="2638" y="1286"/>
                </a:cubicBezTo>
                <a:cubicBezTo>
                  <a:pt x="2698" y="1283"/>
                  <a:pt x="2698" y="1283"/>
                  <a:pt x="2698" y="1283"/>
                </a:cubicBezTo>
                <a:cubicBezTo>
                  <a:pt x="2698" y="1291"/>
                  <a:pt x="2699" y="1299"/>
                  <a:pt x="2699" y="1307"/>
                </a:cubicBezTo>
                <a:lnTo>
                  <a:pt x="2639" y="1309"/>
                </a:lnTo>
                <a:close/>
                <a:moveTo>
                  <a:pt x="1391" y="61"/>
                </a:moveTo>
                <a:cubicBezTo>
                  <a:pt x="1393" y="1"/>
                  <a:pt x="1393" y="1"/>
                  <a:pt x="1393" y="1"/>
                </a:cubicBezTo>
                <a:cubicBezTo>
                  <a:pt x="1401" y="1"/>
                  <a:pt x="1409" y="2"/>
                  <a:pt x="1417" y="2"/>
                </a:cubicBezTo>
                <a:cubicBezTo>
                  <a:pt x="1414" y="62"/>
                  <a:pt x="1414" y="62"/>
                  <a:pt x="1414" y="62"/>
                </a:cubicBezTo>
                <a:cubicBezTo>
                  <a:pt x="1407" y="61"/>
                  <a:pt x="1399" y="61"/>
                  <a:pt x="1391" y="61"/>
                </a:cubicBezTo>
                <a:close/>
                <a:moveTo>
                  <a:pt x="2637" y="1262"/>
                </a:moveTo>
                <a:cubicBezTo>
                  <a:pt x="2636" y="1254"/>
                  <a:pt x="2636" y="1247"/>
                  <a:pt x="2635" y="1239"/>
                </a:cubicBezTo>
                <a:cubicBezTo>
                  <a:pt x="2695" y="1234"/>
                  <a:pt x="2695" y="1234"/>
                  <a:pt x="2695" y="1234"/>
                </a:cubicBezTo>
                <a:cubicBezTo>
                  <a:pt x="2695" y="1242"/>
                  <a:pt x="2696" y="1250"/>
                  <a:pt x="2696" y="1258"/>
                </a:cubicBezTo>
                <a:lnTo>
                  <a:pt x="2637" y="1262"/>
                </a:lnTo>
                <a:close/>
                <a:moveTo>
                  <a:pt x="1438" y="63"/>
                </a:moveTo>
                <a:cubicBezTo>
                  <a:pt x="1442" y="3"/>
                  <a:pt x="1442" y="3"/>
                  <a:pt x="1442" y="3"/>
                </a:cubicBezTo>
                <a:cubicBezTo>
                  <a:pt x="1450" y="4"/>
                  <a:pt x="1458" y="5"/>
                  <a:pt x="1466" y="5"/>
                </a:cubicBezTo>
                <a:cubicBezTo>
                  <a:pt x="1461" y="65"/>
                  <a:pt x="1461" y="65"/>
                  <a:pt x="1461" y="65"/>
                </a:cubicBezTo>
                <a:cubicBezTo>
                  <a:pt x="1453" y="64"/>
                  <a:pt x="1445" y="64"/>
                  <a:pt x="1438" y="63"/>
                </a:cubicBezTo>
                <a:close/>
                <a:moveTo>
                  <a:pt x="2633" y="1216"/>
                </a:moveTo>
                <a:cubicBezTo>
                  <a:pt x="2632" y="1208"/>
                  <a:pt x="2631" y="1200"/>
                  <a:pt x="2630" y="1192"/>
                </a:cubicBezTo>
                <a:cubicBezTo>
                  <a:pt x="2689" y="1185"/>
                  <a:pt x="2689" y="1185"/>
                  <a:pt x="2689" y="1185"/>
                </a:cubicBezTo>
                <a:cubicBezTo>
                  <a:pt x="2690" y="1193"/>
                  <a:pt x="2691" y="1201"/>
                  <a:pt x="2692" y="1209"/>
                </a:cubicBezTo>
                <a:lnTo>
                  <a:pt x="2633" y="1216"/>
                </a:lnTo>
                <a:close/>
                <a:moveTo>
                  <a:pt x="1484" y="67"/>
                </a:moveTo>
                <a:cubicBezTo>
                  <a:pt x="1491" y="8"/>
                  <a:pt x="1491" y="8"/>
                  <a:pt x="1491" y="8"/>
                </a:cubicBezTo>
                <a:cubicBezTo>
                  <a:pt x="1499" y="8"/>
                  <a:pt x="1507" y="9"/>
                  <a:pt x="1515" y="10"/>
                </a:cubicBezTo>
                <a:cubicBezTo>
                  <a:pt x="1508" y="70"/>
                  <a:pt x="1508" y="70"/>
                  <a:pt x="1508" y="70"/>
                </a:cubicBezTo>
                <a:cubicBezTo>
                  <a:pt x="1500" y="69"/>
                  <a:pt x="1492" y="68"/>
                  <a:pt x="1484" y="67"/>
                </a:cubicBezTo>
                <a:close/>
                <a:moveTo>
                  <a:pt x="2627" y="1169"/>
                </a:moveTo>
                <a:cubicBezTo>
                  <a:pt x="2626" y="1161"/>
                  <a:pt x="2625" y="1153"/>
                  <a:pt x="2623" y="1146"/>
                </a:cubicBezTo>
                <a:cubicBezTo>
                  <a:pt x="2683" y="1136"/>
                  <a:pt x="2683" y="1136"/>
                  <a:pt x="2683" y="1136"/>
                </a:cubicBezTo>
                <a:cubicBezTo>
                  <a:pt x="2684" y="1144"/>
                  <a:pt x="2685" y="1153"/>
                  <a:pt x="2686" y="1161"/>
                </a:cubicBezTo>
                <a:lnTo>
                  <a:pt x="2627" y="1169"/>
                </a:lnTo>
                <a:close/>
                <a:moveTo>
                  <a:pt x="1531" y="73"/>
                </a:moveTo>
                <a:cubicBezTo>
                  <a:pt x="1539" y="14"/>
                  <a:pt x="1539" y="14"/>
                  <a:pt x="1539" y="14"/>
                </a:cubicBezTo>
                <a:cubicBezTo>
                  <a:pt x="1547" y="15"/>
                  <a:pt x="1555" y="16"/>
                  <a:pt x="1563" y="17"/>
                </a:cubicBezTo>
                <a:cubicBezTo>
                  <a:pt x="1554" y="76"/>
                  <a:pt x="1554" y="76"/>
                  <a:pt x="1554" y="76"/>
                </a:cubicBezTo>
                <a:cubicBezTo>
                  <a:pt x="1546" y="75"/>
                  <a:pt x="1538" y="74"/>
                  <a:pt x="1531" y="73"/>
                </a:cubicBezTo>
                <a:close/>
                <a:moveTo>
                  <a:pt x="1577" y="80"/>
                </a:moveTo>
                <a:cubicBezTo>
                  <a:pt x="1587" y="21"/>
                  <a:pt x="1587" y="21"/>
                  <a:pt x="1587" y="21"/>
                </a:cubicBezTo>
                <a:cubicBezTo>
                  <a:pt x="1595" y="23"/>
                  <a:pt x="1604" y="24"/>
                  <a:pt x="1612" y="26"/>
                </a:cubicBezTo>
                <a:cubicBezTo>
                  <a:pt x="1600" y="84"/>
                  <a:pt x="1600" y="84"/>
                  <a:pt x="1600" y="84"/>
                </a:cubicBezTo>
                <a:cubicBezTo>
                  <a:pt x="1592" y="83"/>
                  <a:pt x="1585" y="82"/>
                  <a:pt x="1577" y="80"/>
                </a:cubicBezTo>
                <a:close/>
                <a:moveTo>
                  <a:pt x="2620" y="1123"/>
                </a:moveTo>
                <a:cubicBezTo>
                  <a:pt x="2618" y="1115"/>
                  <a:pt x="2617" y="1107"/>
                  <a:pt x="2615" y="1100"/>
                </a:cubicBezTo>
                <a:cubicBezTo>
                  <a:pt x="2674" y="1088"/>
                  <a:pt x="2674" y="1088"/>
                  <a:pt x="2674" y="1088"/>
                </a:cubicBezTo>
                <a:cubicBezTo>
                  <a:pt x="2676" y="1096"/>
                  <a:pt x="2677" y="1104"/>
                  <a:pt x="2678" y="1112"/>
                </a:cubicBezTo>
                <a:lnTo>
                  <a:pt x="2620" y="1123"/>
                </a:lnTo>
                <a:close/>
                <a:moveTo>
                  <a:pt x="1623" y="89"/>
                </a:moveTo>
                <a:cubicBezTo>
                  <a:pt x="1635" y="31"/>
                  <a:pt x="1635" y="31"/>
                  <a:pt x="1635" y="31"/>
                </a:cubicBezTo>
                <a:cubicBezTo>
                  <a:pt x="1643" y="32"/>
                  <a:pt x="1651" y="34"/>
                  <a:pt x="1659" y="36"/>
                </a:cubicBezTo>
                <a:cubicBezTo>
                  <a:pt x="1646" y="94"/>
                  <a:pt x="1646" y="94"/>
                  <a:pt x="1646" y="94"/>
                </a:cubicBezTo>
                <a:cubicBezTo>
                  <a:pt x="1638" y="93"/>
                  <a:pt x="1630" y="91"/>
                  <a:pt x="1623" y="89"/>
                </a:cubicBezTo>
                <a:close/>
                <a:moveTo>
                  <a:pt x="2611" y="1077"/>
                </a:moveTo>
                <a:cubicBezTo>
                  <a:pt x="2609" y="1069"/>
                  <a:pt x="2607" y="1061"/>
                  <a:pt x="2605" y="1054"/>
                </a:cubicBezTo>
                <a:cubicBezTo>
                  <a:pt x="2664" y="1040"/>
                  <a:pt x="2664" y="1040"/>
                  <a:pt x="2664" y="1040"/>
                </a:cubicBezTo>
                <a:cubicBezTo>
                  <a:pt x="2665" y="1048"/>
                  <a:pt x="2667" y="1056"/>
                  <a:pt x="2669" y="1064"/>
                </a:cubicBezTo>
                <a:lnTo>
                  <a:pt x="2611" y="1077"/>
                </a:lnTo>
                <a:close/>
                <a:moveTo>
                  <a:pt x="1668" y="100"/>
                </a:moveTo>
                <a:cubicBezTo>
                  <a:pt x="1683" y="42"/>
                  <a:pt x="1683" y="42"/>
                  <a:pt x="1683" y="42"/>
                </a:cubicBezTo>
                <a:cubicBezTo>
                  <a:pt x="1691" y="44"/>
                  <a:pt x="1699" y="46"/>
                  <a:pt x="1707" y="48"/>
                </a:cubicBezTo>
                <a:cubicBezTo>
                  <a:pt x="1691" y="106"/>
                  <a:pt x="1691" y="106"/>
                  <a:pt x="1691" y="106"/>
                </a:cubicBezTo>
                <a:cubicBezTo>
                  <a:pt x="1684" y="104"/>
                  <a:pt x="1676" y="102"/>
                  <a:pt x="1668" y="100"/>
                </a:cubicBezTo>
                <a:close/>
                <a:moveTo>
                  <a:pt x="2600" y="1031"/>
                </a:moveTo>
                <a:cubicBezTo>
                  <a:pt x="2598" y="1023"/>
                  <a:pt x="2596" y="1016"/>
                  <a:pt x="2594" y="1008"/>
                </a:cubicBezTo>
                <a:cubicBezTo>
                  <a:pt x="2652" y="993"/>
                  <a:pt x="2652" y="993"/>
                  <a:pt x="2652" y="993"/>
                </a:cubicBezTo>
                <a:cubicBezTo>
                  <a:pt x="2654" y="1000"/>
                  <a:pt x="2656" y="1008"/>
                  <a:pt x="2658" y="1016"/>
                </a:cubicBezTo>
                <a:lnTo>
                  <a:pt x="2600" y="1031"/>
                </a:lnTo>
                <a:close/>
                <a:moveTo>
                  <a:pt x="1713" y="112"/>
                </a:moveTo>
                <a:cubicBezTo>
                  <a:pt x="1730" y="55"/>
                  <a:pt x="1730" y="55"/>
                  <a:pt x="1730" y="55"/>
                </a:cubicBezTo>
                <a:cubicBezTo>
                  <a:pt x="1738" y="57"/>
                  <a:pt x="1746" y="59"/>
                  <a:pt x="1754" y="62"/>
                </a:cubicBezTo>
                <a:cubicBezTo>
                  <a:pt x="1736" y="119"/>
                  <a:pt x="1736" y="119"/>
                  <a:pt x="1736" y="119"/>
                </a:cubicBezTo>
                <a:cubicBezTo>
                  <a:pt x="1728" y="117"/>
                  <a:pt x="1721" y="114"/>
                  <a:pt x="1713" y="112"/>
                </a:cubicBezTo>
                <a:close/>
                <a:moveTo>
                  <a:pt x="2587" y="986"/>
                </a:moveTo>
                <a:cubicBezTo>
                  <a:pt x="2585" y="978"/>
                  <a:pt x="2583" y="971"/>
                  <a:pt x="2581" y="963"/>
                </a:cubicBezTo>
                <a:cubicBezTo>
                  <a:pt x="2638" y="945"/>
                  <a:pt x="2638" y="945"/>
                  <a:pt x="2638" y="945"/>
                </a:cubicBezTo>
                <a:cubicBezTo>
                  <a:pt x="2640" y="953"/>
                  <a:pt x="2643" y="961"/>
                  <a:pt x="2645" y="969"/>
                </a:cubicBezTo>
                <a:lnTo>
                  <a:pt x="2587" y="986"/>
                </a:lnTo>
                <a:close/>
                <a:moveTo>
                  <a:pt x="1758" y="126"/>
                </a:moveTo>
                <a:cubicBezTo>
                  <a:pt x="1777" y="69"/>
                  <a:pt x="1777" y="69"/>
                  <a:pt x="1777" y="69"/>
                </a:cubicBezTo>
                <a:cubicBezTo>
                  <a:pt x="1785" y="72"/>
                  <a:pt x="1792" y="75"/>
                  <a:pt x="1800" y="77"/>
                </a:cubicBezTo>
                <a:cubicBezTo>
                  <a:pt x="1780" y="134"/>
                  <a:pt x="1780" y="134"/>
                  <a:pt x="1780" y="134"/>
                </a:cubicBezTo>
                <a:cubicBezTo>
                  <a:pt x="1773" y="131"/>
                  <a:pt x="1765" y="129"/>
                  <a:pt x="1758" y="126"/>
                </a:cubicBezTo>
                <a:close/>
                <a:moveTo>
                  <a:pt x="2573" y="941"/>
                </a:moveTo>
                <a:cubicBezTo>
                  <a:pt x="2571" y="934"/>
                  <a:pt x="2568" y="926"/>
                  <a:pt x="2566" y="919"/>
                </a:cubicBezTo>
                <a:cubicBezTo>
                  <a:pt x="2622" y="899"/>
                  <a:pt x="2622" y="899"/>
                  <a:pt x="2622" y="899"/>
                </a:cubicBezTo>
                <a:cubicBezTo>
                  <a:pt x="2625" y="906"/>
                  <a:pt x="2628" y="914"/>
                  <a:pt x="2630" y="922"/>
                </a:cubicBezTo>
                <a:lnTo>
                  <a:pt x="2573" y="941"/>
                </a:lnTo>
                <a:close/>
                <a:moveTo>
                  <a:pt x="1802" y="142"/>
                </a:moveTo>
                <a:cubicBezTo>
                  <a:pt x="1823" y="86"/>
                  <a:pt x="1823" y="86"/>
                  <a:pt x="1823" y="86"/>
                </a:cubicBezTo>
                <a:cubicBezTo>
                  <a:pt x="1831" y="89"/>
                  <a:pt x="1838" y="91"/>
                  <a:pt x="1846" y="94"/>
                </a:cubicBezTo>
                <a:cubicBezTo>
                  <a:pt x="1824" y="150"/>
                  <a:pt x="1824" y="150"/>
                  <a:pt x="1824" y="150"/>
                </a:cubicBezTo>
                <a:cubicBezTo>
                  <a:pt x="1817" y="147"/>
                  <a:pt x="1809" y="144"/>
                  <a:pt x="1802" y="142"/>
                </a:cubicBezTo>
                <a:close/>
                <a:moveTo>
                  <a:pt x="2558" y="897"/>
                </a:moveTo>
                <a:cubicBezTo>
                  <a:pt x="2555" y="889"/>
                  <a:pt x="2552" y="882"/>
                  <a:pt x="2549" y="875"/>
                </a:cubicBezTo>
                <a:cubicBezTo>
                  <a:pt x="2605" y="853"/>
                  <a:pt x="2605" y="853"/>
                  <a:pt x="2605" y="853"/>
                </a:cubicBezTo>
                <a:cubicBezTo>
                  <a:pt x="2608" y="860"/>
                  <a:pt x="2611" y="868"/>
                  <a:pt x="2614" y="876"/>
                </a:cubicBezTo>
                <a:lnTo>
                  <a:pt x="2558" y="897"/>
                </a:lnTo>
                <a:close/>
                <a:moveTo>
                  <a:pt x="1845" y="159"/>
                </a:moveTo>
                <a:cubicBezTo>
                  <a:pt x="1868" y="104"/>
                  <a:pt x="1868" y="104"/>
                  <a:pt x="1868" y="104"/>
                </a:cubicBezTo>
                <a:cubicBezTo>
                  <a:pt x="1876" y="107"/>
                  <a:pt x="1884" y="110"/>
                  <a:pt x="1891" y="113"/>
                </a:cubicBezTo>
                <a:cubicBezTo>
                  <a:pt x="1867" y="168"/>
                  <a:pt x="1867" y="168"/>
                  <a:pt x="1867" y="168"/>
                </a:cubicBezTo>
                <a:cubicBezTo>
                  <a:pt x="1860" y="165"/>
                  <a:pt x="1853" y="162"/>
                  <a:pt x="1845" y="159"/>
                </a:cubicBezTo>
                <a:close/>
                <a:moveTo>
                  <a:pt x="2540" y="853"/>
                </a:moveTo>
                <a:cubicBezTo>
                  <a:pt x="2537" y="846"/>
                  <a:pt x="2534" y="839"/>
                  <a:pt x="2531" y="831"/>
                </a:cubicBezTo>
                <a:cubicBezTo>
                  <a:pt x="2586" y="807"/>
                  <a:pt x="2586" y="807"/>
                  <a:pt x="2586" y="807"/>
                </a:cubicBezTo>
                <a:cubicBezTo>
                  <a:pt x="2589" y="815"/>
                  <a:pt x="2593" y="822"/>
                  <a:pt x="2596" y="830"/>
                </a:cubicBezTo>
                <a:lnTo>
                  <a:pt x="2540" y="853"/>
                </a:lnTo>
                <a:close/>
                <a:moveTo>
                  <a:pt x="1888" y="178"/>
                </a:moveTo>
                <a:cubicBezTo>
                  <a:pt x="1913" y="123"/>
                  <a:pt x="1913" y="123"/>
                  <a:pt x="1913" y="123"/>
                </a:cubicBezTo>
                <a:cubicBezTo>
                  <a:pt x="1921" y="127"/>
                  <a:pt x="1928" y="130"/>
                  <a:pt x="1936" y="134"/>
                </a:cubicBezTo>
                <a:cubicBezTo>
                  <a:pt x="1910" y="188"/>
                  <a:pt x="1910" y="188"/>
                  <a:pt x="1910" y="188"/>
                </a:cubicBezTo>
                <a:cubicBezTo>
                  <a:pt x="1903" y="184"/>
                  <a:pt x="1895" y="181"/>
                  <a:pt x="1888" y="178"/>
                </a:cubicBezTo>
                <a:close/>
                <a:moveTo>
                  <a:pt x="2522" y="810"/>
                </a:moveTo>
                <a:cubicBezTo>
                  <a:pt x="2518" y="803"/>
                  <a:pt x="2515" y="796"/>
                  <a:pt x="2512" y="789"/>
                </a:cubicBezTo>
                <a:cubicBezTo>
                  <a:pt x="2565" y="763"/>
                  <a:pt x="2565" y="763"/>
                  <a:pt x="2565" y="763"/>
                </a:cubicBezTo>
                <a:cubicBezTo>
                  <a:pt x="2569" y="770"/>
                  <a:pt x="2572" y="778"/>
                  <a:pt x="2576" y="785"/>
                </a:cubicBezTo>
                <a:lnTo>
                  <a:pt x="2522" y="810"/>
                </a:lnTo>
                <a:close/>
                <a:moveTo>
                  <a:pt x="1931" y="198"/>
                </a:moveTo>
                <a:cubicBezTo>
                  <a:pt x="1958" y="145"/>
                  <a:pt x="1958" y="145"/>
                  <a:pt x="1958" y="145"/>
                </a:cubicBezTo>
                <a:cubicBezTo>
                  <a:pt x="1965" y="148"/>
                  <a:pt x="1972" y="152"/>
                  <a:pt x="1979" y="156"/>
                </a:cubicBezTo>
                <a:cubicBezTo>
                  <a:pt x="1951" y="209"/>
                  <a:pt x="1951" y="209"/>
                  <a:pt x="1951" y="209"/>
                </a:cubicBezTo>
                <a:cubicBezTo>
                  <a:pt x="1945" y="205"/>
                  <a:pt x="1938" y="201"/>
                  <a:pt x="1931" y="198"/>
                </a:cubicBezTo>
                <a:close/>
                <a:moveTo>
                  <a:pt x="2501" y="768"/>
                </a:moveTo>
                <a:cubicBezTo>
                  <a:pt x="2498" y="761"/>
                  <a:pt x="2494" y="754"/>
                  <a:pt x="2490" y="747"/>
                </a:cubicBezTo>
                <a:cubicBezTo>
                  <a:pt x="2543" y="719"/>
                  <a:pt x="2543" y="719"/>
                  <a:pt x="2543" y="719"/>
                </a:cubicBezTo>
                <a:cubicBezTo>
                  <a:pt x="2547" y="726"/>
                  <a:pt x="2551" y="733"/>
                  <a:pt x="2554" y="741"/>
                </a:cubicBezTo>
                <a:lnTo>
                  <a:pt x="2501" y="768"/>
                </a:lnTo>
                <a:close/>
                <a:moveTo>
                  <a:pt x="1972" y="220"/>
                </a:moveTo>
                <a:cubicBezTo>
                  <a:pt x="2001" y="167"/>
                  <a:pt x="2001" y="167"/>
                  <a:pt x="2001" y="167"/>
                </a:cubicBezTo>
                <a:cubicBezTo>
                  <a:pt x="2008" y="171"/>
                  <a:pt x="2015" y="175"/>
                  <a:pt x="2022" y="179"/>
                </a:cubicBezTo>
                <a:cubicBezTo>
                  <a:pt x="1992" y="231"/>
                  <a:pt x="1992" y="231"/>
                  <a:pt x="1992" y="231"/>
                </a:cubicBezTo>
                <a:cubicBezTo>
                  <a:pt x="1986" y="227"/>
                  <a:pt x="1979" y="224"/>
                  <a:pt x="1972" y="220"/>
                </a:cubicBezTo>
                <a:close/>
                <a:moveTo>
                  <a:pt x="2479" y="726"/>
                </a:moveTo>
                <a:cubicBezTo>
                  <a:pt x="2475" y="719"/>
                  <a:pt x="2472" y="713"/>
                  <a:pt x="2468" y="706"/>
                </a:cubicBezTo>
                <a:cubicBezTo>
                  <a:pt x="2519" y="676"/>
                  <a:pt x="2519" y="676"/>
                  <a:pt x="2519" y="676"/>
                </a:cubicBezTo>
                <a:cubicBezTo>
                  <a:pt x="2524" y="683"/>
                  <a:pt x="2528" y="690"/>
                  <a:pt x="2531" y="697"/>
                </a:cubicBezTo>
                <a:lnTo>
                  <a:pt x="2479" y="726"/>
                </a:lnTo>
                <a:close/>
                <a:moveTo>
                  <a:pt x="2013" y="243"/>
                </a:moveTo>
                <a:cubicBezTo>
                  <a:pt x="2043" y="192"/>
                  <a:pt x="2043" y="192"/>
                  <a:pt x="2043" y="192"/>
                </a:cubicBezTo>
                <a:cubicBezTo>
                  <a:pt x="2050" y="196"/>
                  <a:pt x="2057" y="200"/>
                  <a:pt x="2064" y="205"/>
                </a:cubicBezTo>
                <a:cubicBezTo>
                  <a:pt x="2033" y="255"/>
                  <a:pt x="2033" y="255"/>
                  <a:pt x="2033" y="255"/>
                </a:cubicBezTo>
                <a:cubicBezTo>
                  <a:pt x="2026" y="251"/>
                  <a:pt x="2019" y="247"/>
                  <a:pt x="2013" y="243"/>
                </a:cubicBezTo>
                <a:close/>
                <a:moveTo>
                  <a:pt x="2456" y="686"/>
                </a:moveTo>
                <a:cubicBezTo>
                  <a:pt x="2452" y="679"/>
                  <a:pt x="2448" y="672"/>
                  <a:pt x="2443" y="666"/>
                </a:cubicBezTo>
                <a:cubicBezTo>
                  <a:pt x="2494" y="634"/>
                  <a:pt x="2494" y="634"/>
                  <a:pt x="2494" y="634"/>
                </a:cubicBezTo>
                <a:cubicBezTo>
                  <a:pt x="2498" y="641"/>
                  <a:pt x="2503" y="648"/>
                  <a:pt x="2507" y="655"/>
                </a:cubicBezTo>
                <a:lnTo>
                  <a:pt x="2456" y="686"/>
                </a:lnTo>
                <a:close/>
                <a:moveTo>
                  <a:pt x="2052" y="268"/>
                </a:moveTo>
                <a:cubicBezTo>
                  <a:pt x="2085" y="218"/>
                  <a:pt x="2085" y="218"/>
                  <a:pt x="2085" y="218"/>
                </a:cubicBezTo>
                <a:cubicBezTo>
                  <a:pt x="2092" y="222"/>
                  <a:pt x="2099" y="227"/>
                  <a:pt x="2105" y="231"/>
                </a:cubicBezTo>
                <a:cubicBezTo>
                  <a:pt x="2072" y="281"/>
                  <a:pt x="2072" y="281"/>
                  <a:pt x="2072" y="281"/>
                </a:cubicBezTo>
                <a:cubicBezTo>
                  <a:pt x="2065" y="277"/>
                  <a:pt x="2059" y="272"/>
                  <a:pt x="2052" y="268"/>
                </a:cubicBezTo>
                <a:close/>
                <a:moveTo>
                  <a:pt x="2431" y="646"/>
                </a:moveTo>
                <a:cubicBezTo>
                  <a:pt x="2427" y="639"/>
                  <a:pt x="2422" y="633"/>
                  <a:pt x="2418" y="626"/>
                </a:cubicBezTo>
                <a:cubicBezTo>
                  <a:pt x="2467" y="593"/>
                  <a:pt x="2467" y="593"/>
                  <a:pt x="2467" y="593"/>
                </a:cubicBezTo>
                <a:cubicBezTo>
                  <a:pt x="2472" y="600"/>
                  <a:pt x="2476" y="606"/>
                  <a:pt x="2481" y="613"/>
                </a:cubicBezTo>
                <a:lnTo>
                  <a:pt x="2431" y="646"/>
                </a:lnTo>
                <a:close/>
                <a:moveTo>
                  <a:pt x="2091" y="294"/>
                </a:moveTo>
                <a:cubicBezTo>
                  <a:pt x="2126" y="245"/>
                  <a:pt x="2126" y="245"/>
                  <a:pt x="2126" y="245"/>
                </a:cubicBezTo>
                <a:cubicBezTo>
                  <a:pt x="2132" y="250"/>
                  <a:pt x="2139" y="255"/>
                  <a:pt x="2145" y="260"/>
                </a:cubicBezTo>
                <a:cubicBezTo>
                  <a:pt x="2110" y="308"/>
                  <a:pt x="2110" y="308"/>
                  <a:pt x="2110" y="308"/>
                </a:cubicBezTo>
                <a:cubicBezTo>
                  <a:pt x="2104" y="303"/>
                  <a:pt x="2097" y="299"/>
                  <a:pt x="2091" y="294"/>
                </a:cubicBezTo>
                <a:close/>
                <a:moveTo>
                  <a:pt x="2405" y="607"/>
                </a:moveTo>
                <a:cubicBezTo>
                  <a:pt x="2400" y="601"/>
                  <a:pt x="2395" y="594"/>
                  <a:pt x="2391" y="588"/>
                </a:cubicBezTo>
                <a:cubicBezTo>
                  <a:pt x="2439" y="553"/>
                  <a:pt x="2439" y="553"/>
                  <a:pt x="2439" y="553"/>
                </a:cubicBezTo>
                <a:cubicBezTo>
                  <a:pt x="2444" y="559"/>
                  <a:pt x="2449" y="566"/>
                  <a:pt x="2453" y="573"/>
                </a:cubicBezTo>
                <a:lnTo>
                  <a:pt x="2405" y="607"/>
                </a:lnTo>
                <a:close/>
                <a:moveTo>
                  <a:pt x="2129" y="322"/>
                </a:moveTo>
                <a:cubicBezTo>
                  <a:pt x="2165" y="274"/>
                  <a:pt x="2165" y="274"/>
                  <a:pt x="2165" y="274"/>
                </a:cubicBezTo>
                <a:cubicBezTo>
                  <a:pt x="2172" y="279"/>
                  <a:pt x="2178" y="284"/>
                  <a:pt x="2184" y="289"/>
                </a:cubicBezTo>
                <a:cubicBezTo>
                  <a:pt x="2147" y="336"/>
                  <a:pt x="2147" y="336"/>
                  <a:pt x="2147" y="336"/>
                </a:cubicBezTo>
                <a:cubicBezTo>
                  <a:pt x="2141" y="331"/>
                  <a:pt x="2135" y="327"/>
                  <a:pt x="2129" y="322"/>
                </a:cubicBezTo>
                <a:close/>
                <a:moveTo>
                  <a:pt x="2377" y="569"/>
                </a:moveTo>
                <a:cubicBezTo>
                  <a:pt x="2372" y="563"/>
                  <a:pt x="2367" y="557"/>
                  <a:pt x="2362" y="551"/>
                </a:cubicBezTo>
                <a:cubicBezTo>
                  <a:pt x="2409" y="514"/>
                  <a:pt x="2409" y="514"/>
                  <a:pt x="2409" y="514"/>
                </a:cubicBezTo>
                <a:cubicBezTo>
                  <a:pt x="2414" y="520"/>
                  <a:pt x="2419" y="527"/>
                  <a:pt x="2424" y="533"/>
                </a:cubicBezTo>
                <a:lnTo>
                  <a:pt x="2377" y="569"/>
                </a:lnTo>
                <a:close/>
                <a:moveTo>
                  <a:pt x="2166" y="351"/>
                </a:moveTo>
                <a:cubicBezTo>
                  <a:pt x="2204" y="305"/>
                  <a:pt x="2204" y="305"/>
                  <a:pt x="2204" y="305"/>
                </a:cubicBezTo>
                <a:cubicBezTo>
                  <a:pt x="2210" y="310"/>
                  <a:pt x="2216" y="315"/>
                  <a:pt x="2222" y="320"/>
                </a:cubicBezTo>
                <a:cubicBezTo>
                  <a:pt x="2184" y="366"/>
                  <a:pt x="2184" y="366"/>
                  <a:pt x="2184" y="366"/>
                </a:cubicBezTo>
                <a:cubicBezTo>
                  <a:pt x="2178" y="361"/>
                  <a:pt x="2172" y="356"/>
                  <a:pt x="2166" y="351"/>
                </a:cubicBezTo>
                <a:close/>
                <a:moveTo>
                  <a:pt x="2348" y="533"/>
                </a:moveTo>
                <a:cubicBezTo>
                  <a:pt x="2343" y="527"/>
                  <a:pt x="2338" y="521"/>
                  <a:pt x="2333" y="515"/>
                </a:cubicBezTo>
                <a:cubicBezTo>
                  <a:pt x="2378" y="476"/>
                  <a:pt x="2378" y="476"/>
                  <a:pt x="2378" y="476"/>
                </a:cubicBezTo>
                <a:cubicBezTo>
                  <a:pt x="2384" y="482"/>
                  <a:pt x="2389" y="488"/>
                  <a:pt x="2394" y="495"/>
                </a:cubicBezTo>
                <a:lnTo>
                  <a:pt x="2348" y="533"/>
                </a:lnTo>
                <a:close/>
                <a:moveTo>
                  <a:pt x="2201" y="381"/>
                </a:moveTo>
                <a:cubicBezTo>
                  <a:pt x="2241" y="336"/>
                  <a:pt x="2241" y="336"/>
                  <a:pt x="2241" y="336"/>
                </a:cubicBezTo>
                <a:cubicBezTo>
                  <a:pt x="2247" y="342"/>
                  <a:pt x="2253" y="347"/>
                  <a:pt x="2259" y="353"/>
                </a:cubicBezTo>
                <a:cubicBezTo>
                  <a:pt x="2219" y="397"/>
                  <a:pt x="2219" y="397"/>
                  <a:pt x="2219" y="397"/>
                </a:cubicBezTo>
                <a:cubicBezTo>
                  <a:pt x="2213" y="392"/>
                  <a:pt x="2207" y="386"/>
                  <a:pt x="2201" y="381"/>
                </a:cubicBezTo>
                <a:close/>
                <a:moveTo>
                  <a:pt x="2317" y="497"/>
                </a:moveTo>
                <a:cubicBezTo>
                  <a:pt x="2312" y="491"/>
                  <a:pt x="2307" y="485"/>
                  <a:pt x="2302" y="480"/>
                </a:cubicBezTo>
                <a:cubicBezTo>
                  <a:pt x="2346" y="439"/>
                  <a:pt x="2346" y="439"/>
                  <a:pt x="2346" y="439"/>
                </a:cubicBezTo>
                <a:cubicBezTo>
                  <a:pt x="2351" y="445"/>
                  <a:pt x="2357" y="451"/>
                  <a:pt x="2362" y="457"/>
                </a:cubicBezTo>
                <a:lnTo>
                  <a:pt x="2317" y="497"/>
                </a:lnTo>
                <a:close/>
                <a:moveTo>
                  <a:pt x="2236" y="413"/>
                </a:moveTo>
                <a:cubicBezTo>
                  <a:pt x="2277" y="369"/>
                  <a:pt x="2277" y="369"/>
                  <a:pt x="2277" y="369"/>
                </a:cubicBezTo>
                <a:cubicBezTo>
                  <a:pt x="2283" y="375"/>
                  <a:pt x="2289" y="381"/>
                  <a:pt x="2295" y="386"/>
                </a:cubicBezTo>
                <a:cubicBezTo>
                  <a:pt x="2253" y="429"/>
                  <a:pt x="2253" y="429"/>
                  <a:pt x="2253" y="429"/>
                </a:cubicBezTo>
                <a:cubicBezTo>
                  <a:pt x="2247" y="424"/>
                  <a:pt x="2242" y="418"/>
                  <a:pt x="2236" y="413"/>
                </a:cubicBezTo>
                <a:close/>
                <a:moveTo>
                  <a:pt x="2286" y="462"/>
                </a:moveTo>
                <a:cubicBezTo>
                  <a:pt x="2280" y="457"/>
                  <a:pt x="2275" y="451"/>
                  <a:pt x="2269" y="446"/>
                </a:cubicBezTo>
                <a:cubicBezTo>
                  <a:pt x="2312" y="404"/>
                  <a:pt x="2312" y="404"/>
                  <a:pt x="2312" y="404"/>
                </a:cubicBezTo>
                <a:cubicBezTo>
                  <a:pt x="2318" y="409"/>
                  <a:pt x="2324" y="415"/>
                  <a:pt x="2329" y="421"/>
                </a:cubicBezTo>
                <a:lnTo>
                  <a:pt x="2286" y="462"/>
                </a:lnTo>
                <a:close/>
              </a:path>
            </a:pathLst>
          </a:custGeom>
          <a:gradFill>
            <a:gsLst>
              <a:gs pos="16000">
                <a:srgbClr val="0193A9">
                  <a:alpha val="0"/>
                </a:srgbClr>
              </a:gs>
              <a:gs pos="100000">
                <a:srgbClr val="0193A9">
                  <a:alpha val="74000"/>
                </a:srgbClr>
              </a:gs>
            </a:gsLst>
            <a:lin ang="5400000" scaled="1"/>
          </a:gradFill>
          <a:ln>
            <a:noFill/>
          </a:ln>
          <a:scene3d>
            <a:camera prst="perspectiveFront">
              <a:rot lat="16499984" lon="0" rev="0"/>
            </a:camera>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pitchFamily="34" charset="-122"/>
              <a:ea typeface="微软雅黑" panose="020B0503020204020204" pitchFamily="34" charset="-122"/>
              <a:cs typeface="+mn-ea"/>
              <a:sym typeface="+mn-lt"/>
            </a:endParaRPr>
          </a:p>
        </p:txBody>
      </p:sp>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615956" y="1034441"/>
            <a:ext cx="9842090" cy="5658465"/>
            <a:chOff x="1294223" y="1034441"/>
            <a:chExt cx="9842090" cy="5658465"/>
          </a:xfrm>
        </p:grpSpPr>
        <p:pic>
          <p:nvPicPr>
            <p:cNvPr id="5" name="图片 4"/>
            <p:cNvPicPr>
              <a:picLocks noChangeAspect="1"/>
            </p:cNvPicPr>
            <p:nvPr/>
          </p:nvPicPr>
          <p:blipFill>
            <a:blip r:embed="rId1"/>
            <a:stretch>
              <a:fillRect/>
            </a:stretch>
          </p:blipFill>
          <p:spPr>
            <a:xfrm>
              <a:off x="1294223" y="1034441"/>
              <a:ext cx="9842090" cy="5658465"/>
            </a:xfrm>
            <a:prstGeom prst="rect">
              <a:avLst/>
            </a:prstGeom>
          </p:spPr>
        </p:pic>
        <p:sp>
          <p:nvSpPr>
            <p:cNvPr id="3" name="矩形 2"/>
            <p:cNvSpPr/>
            <p:nvPr/>
          </p:nvSpPr>
          <p:spPr>
            <a:xfrm>
              <a:off x="8364786" y="1336966"/>
              <a:ext cx="2427021" cy="38667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6" name="文本占位符 6"/>
          <p:cNvSpPr txBox="1"/>
          <p:nvPr/>
        </p:nvSpPr>
        <p:spPr>
          <a:xfrm>
            <a:off x="550863" y="383075"/>
            <a:ext cx="11420475" cy="332399"/>
          </a:xfrm>
          <a:prstGeom prst="rect">
            <a:avLst/>
          </a:prstGeom>
        </p:spPr>
        <p:txBody>
          <a:bodyPr vert="horz"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鲍曼不动杆菌感染的抗生素选择</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sp>
        <p:nvSpPr>
          <p:cNvPr id="7" name="文本框 6"/>
          <p:cNvSpPr txBox="1"/>
          <p:nvPr/>
        </p:nvSpPr>
        <p:spPr>
          <a:xfrm>
            <a:off x="5834190" y="1317828"/>
            <a:ext cx="2653806" cy="861774"/>
          </a:xfrm>
          <a:prstGeom prst="rect">
            <a:avLst/>
          </a:prstGeom>
          <a:solidFill>
            <a:schemeClr val="accent1">
              <a:lumMod val="20000"/>
              <a:lumOff val="80000"/>
            </a:schemeClr>
          </a:solidFill>
        </p:spPr>
        <p:txBody>
          <a:bodyPr wrap="square">
            <a:spAutoFit/>
          </a:bodyPr>
          <a:lstStyle>
            <a:defPPr>
              <a:defRPr lang="en-US"/>
            </a:defPPr>
            <a:lvl1pPr>
              <a:defRPr sz="1200"/>
            </a:lvl1pPr>
          </a:lstStyle>
          <a:p>
            <a:r>
              <a:rPr lang="zh-CN" altLang="en-US" sz="1000" b="1" dirty="0">
                <a:latin typeface="微软雅黑" panose="020B0503020204020204" pitchFamily="34" charset="-122"/>
                <a:ea typeface="微软雅黑" panose="020B0503020204020204" pitchFamily="34" charset="-122"/>
                <a:cs typeface="+mn-ea"/>
                <a:sym typeface="+mn-lt"/>
              </a:rPr>
              <a:t>感染是否轻微？</a:t>
            </a:r>
            <a:endParaRPr lang="en-US" altLang="zh-CN" sz="1000" b="1" dirty="0">
              <a:latin typeface="微软雅黑" panose="020B0503020204020204" pitchFamily="34" charset="-122"/>
              <a:ea typeface="微软雅黑" panose="020B0503020204020204" pitchFamily="34" charset="-122"/>
              <a:cs typeface="+mn-ea"/>
              <a:sym typeface="+mn-lt"/>
            </a:endParaRPr>
          </a:p>
          <a:p>
            <a:pPr marL="171450" indent="-171450">
              <a:buFont typeface="Wingdings" panose="05000000000000000000" pitchFamily="2" charset="2"/>
              <a:buChar char="l"/>
            </a:pPr>
            <a:r>
              <a:rPr lang="zh-CN" altLang="en-US" sz="1000" dirty="0">
                <a:latin typeface="微软雅黑" panose="020B0503020204020204" pitchFamily="34" charset="-122"/>
                <a:ea typeface="微软雅黑" panose="020B0503020204020204" pitchFamily="34" charset="-122"/>
                <a:cs typeface="+mn-ea"/>
                <a:sym typeface="+mn-lt"/>
              </a:rPr>
              <a:t>由源头控制且无严重脓毒症的泌尿道感染或皮肤软组织感染</a:t>
            </a:r>
            <a:endParaRPr lang="en-US" altLang="zh-CN" sz="1000" dirty="0">
              <a:latin typeface="微软雅黑" panose="020B0503020204020204" pitchFamily="34" charset="-122"/>
              <a:ea typeface="微软雅黑" panose="020B0503020204020204" pitchFamily="34" charset="-122"/>
              <a:cs typeface="+mn-ea"/>
              <a:sym typeface="+mn-lt"/>
            </a:endParaRPr>
          </a:p>
          <a:p>
            <a:pPr marL="171450" indent="-171450">
              <a:buFont typeface="Wingdings" panose="05000000000000000000" pitchFamily="2" charset="2"/>
              <a:buChar char="l"/>
            </a:pPr>
            <a:r>
              <a:rPr lang="zh-CN" altLang="en-US" sz="1000" dirty="0">
                <a:latin typeface="微软雅黑" panose="020B0503020204020204" pitchFamily="34" charset="-122"/>
                <a:ea typeface="微软雅黑" panose="020B0503020204020204" pitchFamily="34" charset="-122"/>
                <a:cs typeface="+mn-ea"/>
                <a:sym typeface="+mn-lt"/>
              </a:rPr>
              <a:t>无全身症状、缺氧、机械通气或其他相关症状的气管炎或轻度肺炎</a:t>
            </a:r>
            <a:endParaRPr lang="zh-CN" altLang="en-US" sz="1000" dirty="0">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3483828" y="2244340"/>
            <a:ext cx="865239" cy="276999"/>
          </a:xfrm>
          <a:prstGeom prst="rect">
            <a:avLst/>
          </a:prstGeom>
          <a:solidFill>
            <a:schemeClr val="accent2">
              <a:lumMod val="20000"/>
              <a:lumOff val="80000"/>
            </a:schemeClr>
          </a:solid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是，轻</a:t>
            </a:r>
            <a:endParaRPr lang="zh-CN" altLang="en-US" sz="12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893573" y="2244339"/>
            <a:ext cx="1447391" cy="276999"/>
          </a:xfrm>
          <a:prstGeom prst="rect">
            <a:avLst/>
          </a:prstGeom>
          <a:solidFill>
            <a:schemeClr val="accent2">
              <a:lumMod val="20000"/>
              <a:lumOff val="80000"/>
            </a:schemeClr>
          </a:solid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否，中度到重度</a:t>
            </a:r>
            <a:endParaRPr lang="zh-CN" altLang="en-US" sz="12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065093" y="2625481"/>
            <a:ext cx="1656736" cy="253916"/>
          </a:xfrm>
          <a:prstGeom prst="rect">
            <a:avLst/>
          </a:prstGeom>
          <a:solidFill>
            <a:schemeClr val="accent5">
              <a:lumMod val="20000"/>
              <a:lumOff val="80000"/>
            </a:schemeClr>
          </a:solid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菌株是否对一线药物敏感</a:t>
            </a:r>
            <a:endParaRPr lang="zh-CN" altLang="en-US" sz="105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893573" y="2603542"/>
            <a:ext cx="1656736" cy="253916"/>
          </a:xfrm>
          <a:prstGeom prst="rect">
            <a:avLst/>
          </a:prstGeom>
          <a:solidFill>
            <a:schemeClr val="accent5">
              <a:lumMod val="20000"/>
              <a:lumOff val="80000"/>
            </a:schemeClr>
          </a:solid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菌株是否对一线药物敏感</a:t>
            </a:r>
            <a:endParaRPr lang="zh-CN" altLang="en-US" sz="105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2323719" y="3437878"/>
            <a:ext cx="865366" cy="624595"/>
          </a:xfrm>
          <a:prstGeom prst="rect">
            <a:avLst/>
          </a:prstGeom>
          <a:solidFill>
            <a:schemeClr val="bg1"/>
          </a:solidFill>
        </p:spPr>
        <p:txBody>
          <a:bodyPr wrap="square" rtlCol="0">
            <a:spAutoFit/>
          </a:bodyPr>
          <a:lstStyle/>
          <a:p>
            <a:pPr>
              <a:lnSpc>
                <a:spcPct val="150000"/>
              </a:lnSpc>
            </a:pPr>
            <a:r>
              <a:rPr lang="zh-CN" altLang="en-US" sz="800" b="1" dirty="0">
                <a:solidFill>
                  <a:schemeClr val="accent2"/>
                </a:solidFill>
                <a:latin typeface="微软雅黑" panose="020B0503020204020204" pitchFamily="34" charset="-122"/>
                <a:ea typeface="微软雅黑" panose="020B0503020204020204" pitchFamily="34" charset="-122"/>
              </a:rPr>
              <a:t>选择一种基于药敏的一线药物</a:t>
            </a:r>
            <a:endParaRPr lang="zh-CN" altLang="en-US" sz="800" b="1" dirty="0">
              <a:solidFill>
                <a:schemeClr val="accent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3341581" y="3458692"/>
            <a:ext cx="865366" cy="624595"/>
          </a:xfrm>
          <a:prstGeom prst="rect">
            <a:avLst/>
          </a:prstGeom>
          <a:solidFill>
            <a:schemeClr val="bg1"/>
          </a:solidFill>
        </p:spPr>
        <p:txBody>
          <a:bodyPr wrap="square" rtlCol="0">
            <a:spAutoFit/>
          </a:bodyPr>
          <a:lstStyle/>
          <a:p>
            <a:pPr>
              <a:lnSpc>
                <a:spcPct val="150000"/>
              </a:lnSpc>
            </a:pPr>
            <a:r>
              <a:rPr lang="zh-CN" altLang="en-US" sz="800" b="1" dirty="0">
                <a:latin typeface="微软雅黑" panose="020B0503020204020204" pitchFamily="34" charset="-122"/>
                <a:ea typeface="微软雅黑" panose="020B0503020204020204" pitchFamily="34" charset="-122"/>
              </a:rPr>
              <a:t>选择一种基于药敏的二线药物</a:t>
            </a:r>
            <a:endParaRPr lang="zh-CN" altLang="en-US" sz="800"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307057" y="3270332"/>
            <a:ext cx="2224877" cy="1149097"/>
          </a:xfrm>
          <a:prstGeom prst="rect">
            <a:avLst/>
          </a:prstGeom>
          <a:solidFill>
            <a:schemeClr val="bg1"/>
          </a:solidFill>
        </p:spPr>
        <p:txBody>
          <a:bodyPr wrap="square" rtlCol="0">
            <a:spAutoFit/>
          </a:bodyPr>
          <a:lstStyle/>
          <a:p>
            <a:pPr>
              <a:lnSpc>
                <a:spcPts val="1400"/>
              </a:lnSpc>
            </a:pPr>
            <a:r>
              <a:rPr lang="zh-CN" altLang="en-US" sz="800" b="1" dirty="0">
                <a:latin typeface="微软雅黑" panose="020B0503020204020204" pitchFamily="34" charset="-122"/>
                <a:ea typeface="微软雅黑" panose="020B0503020204020204" pitchFamily="34" charset="-122"/>
              </a:rPr>
              <a:t>进行联合治疗，根据药敏试验选择以下方案：</a:t>
            </a:r>
            <a:endParaRPr lang="en-US" altLang="zh-CN" sz="800" b="1" dirty="0">
              <a:latin typeface="微软雅黑" panose="020B0503020204020204" pitchFamily="34" charset="-122"/>
              <a:ea typeface="微软雅黑" panose="020B0503020204020204" pitchFamily="34" charset="-122"/>
            </a:endParaRPr>
          </a:p>
          <a:p>
            <a:pPr marL="171450" indent="-171450">
              <a:lnSpc>
                <a:spcPts val="1400"/>
              </a:lnSpc>
              <a:buFont typeface="Arial" panose="02080604020202020204" pitchFamily="34" charset="0"/>
              <a:buChar char="•"/>
            </a:pPr>
            <a:r>
              <a:rPr lang="zh-CN" altLang="en-US" sz="800" b="1" dirty="0">
                <a:latin typeface="微软雅黑" panose="020B0503020204020204" pitchFamily="34" charset="-122"/>
                <a:ea typeface="微软雅黑" panose="020B0503020204020204" pitchFamily="34" charset="-122"/>
              </a:rPr>
              <a:t>首选方案：一种</a:t>
            </a:r>
            <a:r>
              <a:rPr lang="en-US" altLang="zh-CN" sz="800" b="1" dirty="0">
                <a:latin typeface="微软雅黑" panose="020B0503020204020204" pitchFamily="34" charset="-122"/>
                <a:ea typeface="微软雅黑" panose="020B0503020204020204" pitchFamily="34" charset="-122"/>
              </a:rPr>
              <a:t>β</a:t>
            </a:r>
            <a:r>
              <a:rPr lang="zh-CN" altLang="en-US" sz="800" b="1" dirty="0">
                <a:latin typeface="微软雅黑" panose="020B0503020204020204" pitchFamily="34" charset="-122"/>
                <a:ea typeface="微软雅黑" panose="020B0503020204020204" pitchFamily="34" charset="-122"/>
              </a:rPr>
              <a:t>内酰胺抗生素或碳青霉烯联合一种喹诺酮类或氨基糖苷类；或一种喹诺酮类联合氨基糖苷类药物</a:t>
            </a:r>
            <a:endParaRPr lang="en-US" altLang="zh-CN" sz="800" b="1" dirty="0">
              <a:latin typeface="微软雅黑" panose="020B0503020204020204" pitchFamily="34" charset="-122"/>
              <a:ea typeface="微软雅黑" panose="020B0503020204020204" pitchFamily="34" charset="-122"/>
            </a:endParaRPr>
          </a:p>
          <a:p>
            <a:pPr marL="171450" indent="-171450">
              <a:lnSpc>
                <a:spcPts val="1400"/>
              </a:lnSpc>
              <a:buFont typeface="Arial" panose="02080604020202020204" pitchFamily="34" charset="0"/>
              <a:buChar char="•"/>
            </a:pPr>
            <a:r>
              <a:rPr lang="zh-CN" altLang="en-US" sz="800" b="1" dirty="0">
                <a:latin typeface="微软雅黑" panose="020B0503020204020204" pitchFamily="34" charset="-122"/>
                <a:ea typeface="微软雅黑" panose="020B0503020204020204" pitchFamily="34" charset="-122"/>
              </a:rPr>
              <a:t>替代方案：一种</a:t>
            </a:r>
            <a:r>
              <a:rPr lang="en-US" altLang="zh-CN" sz="800" b="1" dirty="0">
                <a:latin typeface="微软雅黑" panose="020B0503020204020204" pitchFamily="34" charset="-122"/>
                <a:ea typeface="微软雅黑" panose="020B0503020204020204" pitchFamily="34" charset="-122"/>
              </a:rPr>
              <a:t>β</a:t>
            </a:r>
            <a:r>
              <a:rPr lang="zh-CN" altLang="en-US" sz="800" b="1" dirty="0">
                <a:latin typeface="微软雅黑" panose="020B0503020204020204" pitchFamily="34" charset="-122"/>
                <a:ea typeface="微软雅黑" panose="020B0503020204020204" pitchFamily="34" charset="-122"/>
              </a:rPr>
              <a:t>内酰胺抗生素</a:t>
            </a:r>
            <a:r>
              <a:rPr lang="en-US" altLang="zh-CN" sz="800" b="1" dirty="0">
                <a:latin typeface="微软雅黑" panose="020B0503020204020204" pitchFamily="34" charset="-122"/>
                <a:ea typeface="微软雅黑" panose="020B0503020204020204" pitchFamily="34" charset="-122"/>
              </a:rPr>
              <a:t>/</a:t>
            </a:r>
            <a:r>
              <a:rPr lang="zh-CN" altLang="en-US" sz="800" b="1" dirty="0">
                <a:latin typeface="微软雅黑" panose="020B0503020204020204" pitchFamily="34" charset="-122"/>
                <a:ea typeface="微软雅黑" panose="020B0503020204020204" pitchFamily="34" charset="-122"/>
              </a:rPr>
              <a:t>碳青霉烯或喹诺酮类联合多粘菌素或四环素衍生物</a:t>
            </a:r>
            <a:endParaRPr lang="zh-CN" altLang="en-US" sz="8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6784540" y="3450950"/>
            <a:ext cx="1005714" cy="624595"/>
          </a:xfrm>
          <a:prstGeom prst="rect">
            <a:avLst/>
          </a:prstGeom>
          <a:solidFill>
            <a:schemeClr val="bg1"/>
          </a:solidFill>
        </p:spPr>
        <p:txBody>
          <a:bodyPr wrap="square" rtlCol="0">
            <a:spAutoFit/>
          </a:bodyPr>
          <a:lstStyle/>
          <a:p>
            <a:pPr>
              <a:lnSpc>
                <a:spcPct val="150000"/>
              </a:lnSpc>
            </a:pPr>
            <a:r>
              <a:rPr lang="zh-CN" altLang="en-US" sz="800" b="1" dirty="0">
                <a:solidFill>
                  <a:schemeClr val="accent2"/>
                </a:solidFill>
                <a:latin typeface="微软雅黑" panose="020B0503020204020204" pitchFamily="34" charset="-122"/>
                <a:ea typeface="微软雅黑" panose="020B0503020204020204" pitchFamily="34" charset="-122"/>
              </a:rPr>
              <a:t>分离菌株是否对多粘菌素和四环素衍生物均敏感？</a:t>
            </a:r>
            <a:endParaRPr lang="zh-CN" altLang="en-US" sz="800" b="1" dirty="0">
              <a:solidFill>
                <a:schemeClr val="accent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5910048" y="4829941"/>
            <a:ext cx="1251045" cy="597664"/>
          </a:xfrm>
          <a:prstGeom prst="rect">
            <a:avLst/>
          </a:prstGeom>
          <a:solidFill>
            <a:schemeClr val="bg1"/>
          </a:solidFill>
        </p:spPr>
        <p:txBody>
          <a:bodyPr wrap="square" rtlCol="0">
            <a:spAutoFit/>
          </a:bodyPr>
          <a:lstStyle/>
          <a:p>
            <a:pPr>
              <a:lnSpc>
                <a:spcPts val="1000"/>
              </a:lnSpc>
            </a:pPr>
            <a:r>
              <a:rPr lang="zh-CN" altLang="en-US" sz="800" b="1" dirty="0">
                <a:solidFill>
                  <a:schemeClr val="accent2"/>
                </a:solidFill>
                <a:latin typeface="微软雅黑" panose="020B0503020204020204" pitchFamily="34" charset="-122"/>
                <a:ea typeface="微软雅黑" panose="020B0503020204020204" pitchFamily="34" charset="-122"/>
              </a:rPr>
              <a:t>根据药敏试验选择以下联合治疗方案：</a:t>
            </a:r>
            <a:endParaRPr lang="en-US" altLang="zh-CN" sz="800" b="1" dirty="0">
              <a:solidFill>
                <a:schemeClr val="accent2"/>
              </a:solidFill>
              <a:latin typeface="微软雅黑" panose="020B0503020204020204" pitchFamily="34" charset="-122"/>
              <a:ea typeface="微软雅黑" panose="020B0503020204020204" pitchFamily="34" charset="-122"/>
            </a:endParaRPr>
          </a:p>
          <a:p>
            <a:pPr marL="171450" indent="-171450">
              <a:lnSpc>
                <a:spcPts val="1000"/>
              </a:lnSpc>
              <a:buFont typeface="Arial" panose="02080604020202020204" pitchFamily="34" charset="0"/>
              <a:buChar char="•"/>
            </a:pPr>
            <a:r>
              <a:rPr lang="zh-CN" altLang="en-US" sz="800" b="1" dirty="0">
                <a:solidFill>
                  <a:schemeClr val="accent2"/>
                </a:solidFill>
                <a:latin typeface="微软雅黑" panose="020B0503020204020204" pitchFamily="34" charset="-122"/>
                <a:ea typeface="微软雅黑" panose="020B0503020204020204" pitchFamily="34" charset="-122"/>
              </a:rPr>
              <a:t>多粘菌素联合四环素衍生物</a:t>
            </a:r>
            <a:endParaRPr lang="zh-CN" altLang="en-US" sz="800" b="1" dirty="0">
              <a:solidFill>
                <a:schemeClr val="accent2"/>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7354437" y="4816475"/>
            <a:ext cx="1251044" cy="624595"/>
          </a:xfrm>
          <a:prstGeom prst="rect">
            <a:avLst/>
          </a:prstGeom>
          <a:solidFill>
            <a:schemeClr val="bg1"/>
          </a:solidFill>
        </p:spPr>
        <p:txBody>
          <a:bodyPr wrap="square" rtlCol="0">
            <a:spAutoFit/>
          </a:bodyPr>
          <a:lstStyle/>
          <a:p>
            <a:pPr>
              <a:lnSpc>
                <a:spcPct val="150000"/>
              </a:lnSpc>
            </a:pPr>
            <a:r>
              <a:rPr lang="zh-CN" altLang="en-US" sz="800" b="1" dirty="0">
                <a:latin typeface="微软雅黑" panose="020B0503020204020204" pitchFamily="34" charset="-122"/>
                <a:ea typeface="微软雅黑" panose="020B0503020204020204" pitchFamily="34" charset="-122"/>
              </a:rPr>
              <a:t>分离菌株是否对四环素衍生物和氨基糖苷类药物敏感？</a:t>
            </a:r>
            <a:endParaRPr lang="zh-CN" altLang="en-US" sz="8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6553623" y="5851582"/>
            <a:ext cx="1251045" cy="597664"/>
          </a:xfrm>
          <a:prstGeom prst="rect">
            <a:avLst/>
          </a:prstGeom>
          <a:solidFill>
            <a:schemeClr val="bg1"/>
          </a:solidFill>
        </p:spPr>
        <p:txBody>
          <a:bodyPr wrap="square" rtlCol="0">
            <a:spAutoFit/>
          </a:bodyPr>
          <a:lstStyle/>
          <a:p>
            <a:pPr>
              <a:lnSpc>
                <a:spcPts val="1000"/>
              </a:lnSpc>
            </a:pPr>
            <a:r>
              <a:rPr lang="zh-CN" altLang="en-US" sz="800" b="1" dirty="0">
                <a:latin typeface="微软雅黑" panose="020B0503020204020204" pitchFamily="34" charset="-122"/>
                <a:ea typeface="微软雅黑" panose="020B0503020204020204" pitchFamily="34" charset="-122"/>
              </a:rPr>
              <a:t>根据药敏试验选择以下联合治疗方案：</a:t>
            </a:r>
            <a:endParaRPr lang="en-US" altLang="zh-CN" sz="800" b="1" dirty="0">
              <a:latin typeface="微软雅黑" panose="020B0503020204020204" pitchFamily="34" charset="-122"/>
              <a:ea typeface="微软雅黑" panose="020B0503020204020204" pitchFamily="34" charset="-122"/>
            </a:endParaRPr>
          </a:p>
          <a:p>
            <a:pPr marL="171450" indent="-171450">
              <a:lnSpc>
                <a:spcPts val="1000"/>
              </a:lnSpc>
              <a:buFont typeface="Arial" panose="02080604020202020204" pitchFamily="34" charset="0"/>
              <a:buChar char="•"/>
            </a:pPr>
            <a:r>
              <a:rPr lang="zh-CN" altLang="en-US" sz="800" b="1" dirty="0">
                <a:latin typeface="微软雅黑" panose="020B0503020204020204" pitchFamily="34" charset="-122"/>
                <a:ea typeface="微软雅黑" panose="020B0503020204020204" pitchFamily="34" charset="-122"/>
              </a:rPr>
              <a:t>四环素衍生物联合氨基糖类药物</a:t>
            </a:r>
            <a:endParaRPr lang="zh-CN" altLang="en-US" sz="8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979959" y="5872110"/>
            <a:ext cx="1492155" cy="547650"/>
          </a:xfrm>
          <a:prstGeom prst="rect">
            <a:avLst/>
          </a:prstGeom>
          <a:solidFill>
            <a:schemeClr val="bg1"/>
          </a:solidFill>
        </p:spPr>
        <p:txBody>
          <a:bodyPr wrap="square" rtlCol="0">
            <a:spAutoFit/>
          </a:bodyPr>
          <a:lstStyle/>
          <a:p>
            <a:pPr>
              <a:lnSpc>
                <a:spcPct val="200000"/>
              </a:lnSpc>
            </a:pPr>
            <a:r>
              <a:rPr lang="zh-CN" altLang="en-US" sz="800" b="1" dirty="0">
                <a:latin typeface="微软雅黑" panose="020B0503020204020204" pitchFamily="34" charset="-122"/>
                <a:ea typeface="微软雅黑" panose="020B0503020204020204" pitchFamily="34" charset="-122"/>
              </a:rPr>
              <a:t>若治疗选项有限，建议咨询专家获取更多的信息</a:t>
            </a:r>
            <a:endParaRPr lang="zh-CN" altLang="en-US" sz="8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2185970" y="6692906"/>
            <a:ext cx="2772697" cy="83100"/>
          </a:xfrm>
          <a:prstGeom prst="rect">
            <a:avLst/>
          </a:prstGeom>
        </p:spPr>
        <p:txBody>
          <a:bodyPr vert="horz" lIns="0" tIns="0" rIns="0" bIns="0" rtlCol="0" anchor="t" anchorCtr="0">
            <a:spAutoFit/>
          </a:bodyPr>
          <a:lstStyle>
            <a:lvl1pPr marL="228600" indent="-228600">
              <a:lnSpc>
                <a:spcPct val="90000"/>
              </a:lnSpc>
              <a:spcBef>
                <a:spcPts val="0"/>
              </a:spcBef>
              <a:buFont typeface="+mj-lt"/>
              <a:buAutoNum type="arabicPeriod"/>
              <a:defRPr sz="600">
                <a:latin typeface="微软雅黑" panose="020B0503020204020204" pitchFamily="34" charset="-122"/>
                <a:ea typeface="微软雅黑" panose="020B0503020204020204" pitchFamily="34" charset="-122"/>
                <a:cs typeface="+mn-ea"/>
              </a:defRPr>
            </a:lvl1pPr>
            <a:lvl2pPr marL="685800" indent="-228600">
              <a:lnSpc>
                <a:spcPct val="90000"/>
              </a:lnSpc>
              <a:spcBef>
                <a:spcPts val="500"/>
              </a:spcBef>
              <a:buFont typeface="Arial" panose="02080604020202020204" pitchFamily="34" charset="0"/>
              <a:buChar char="•"/>
              <a:defRPr sz="2400"/>
            </a:lvl2pPr>
            <a:lvl3pPr marL="1143000" indent="-228600">
              <a:lnSpc>
                <a:spcPct val="90000"/>
              </a:lnSpc>
              <a:spcBef>
                <a:spcPts val="500"/>
              </a:spcBef>
              <a:buFont typeface="Arial" panose="02080604020202020204" pitchFamily="34" charset="0"/>
              <a:buChar char="•"/>
              <a:defRPr sz="2000"/>
            </a:lvl3pPr>
            <a:lvl4pPr marL="1600200" indent="-228600">
              <a:lnSpc>
                <a:spcPct val="90000"/>
              </a:lnSpc>
              <a:spcBef>
                <a:spcPts val="500"/>
              </a:spcBef>
              <a:buFont typeface="Arial" panose="02080604020202020204" pitchFamily="34" charset="0"/>
              <a:buChar char="•"/>
            </a:lvl4pPr>
            <a:lvl5pPr marL="2057400" indent="-228600">
              <a:lnSpc>
                <a:spcPct val="90000"/>
              </a:lnSpc>
              <a:spcBef>
                <a:spcPts val="500"/>
              </a:spcBef>
              <a:buFont typeface="Arial" panose="02080604020202020204" pitchFamily="34" charset="0"/>
              <a:buChar char="•"/>
            </a:lvl5pPr>
            <a:lvl6pPr marL="2514600" indent="-228600">
              <a:lnSpc>
                <a:spcPct val="90000"/>
              </a:lnSpc>
              <a:spcBef>
                <a:spcPts val="500"/>
              </a:spcBef>
              <a:buFont typeface="Arial" panose="02080604020202020204" pitchFamily="34" charset="0"/>
              <a:buChar char="•"/>
            </a:lvl6pPr>
            <a:lvl7pPr marL="2971800" indent="-228600">
              <a:lnSpc>
                <a:spcPct val="90000"/>
              </a:lnSpc>
              <a:spcBef>
                <a:spcPts val="500"/>
              </a:spcBef>
              <a:buFont typeface="Arial" panose="02080604020202020204" pitchFamily="34" charset="0"/>
              <a:buChar char="•"/>
            </a:lvl7pPr>
            <a:lvl8pPr marL="3429000" indent="-228600">
              <a:lnSpc>
                <a:spcPct val="90000"/>
              </a:lnSpc>
              <a:spcBef>
                <a:spcPts val="500"/>
              </a:spcBef>
              <a:buFont typeface="Arial" panose="02080604020202020204" pitchFamily="34" charset="0"/>
              <a:buChar char="•"/>
            </a:lvl8pPr>
            <a:lvl9pPr marL="3886200" indent="-228600">
              <a:lnSpc>
                <a:spcPct val="90000"/>
              </a:lnSpc>
              <a:spcBef>
                <a:spcPts val="500"/>
              </a:spcBef>
              <a:buFont typeface="Arial" panose="02080604020202020204" pitchFamily="34" charset="0"/>
              <a:buChar char="•"/>
            </a:lvl9pPr>
          </a:lstStyle>
          <a:p>
            <a:r>
              <a:rPr lang="en-US" altLang="zh-CN" dirty="0" err="1"/>
              <a:t>Uptodate</a:t>
            </a:r>
            <a:r>
              <a:rPr lang="zh-CN" altLang="en-US" dirty="0"/>
              <a:t>不动杆菌感染的治疗与预防</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a:stretch>
            <a:fillRect/>
          </a:stretch>
        </p:blipFill>
        <p:spPr>
          <a:xfrm>
            <a:off x="737341" y="965052"/>
            <a:ext cx="5943994" cy="5132149"/>
          </a:xfrm>
          <a:prstGeom prst="rect">
            <a:avLst/>
          </a:prstGeom>
        </p:spPr>
      </p:pic>
      <p:sp>
        <p:nvSpPr>
          <p:cNvPr id="3" name="文本占位符 2"/>
          <p:cNvSpPr>
            <a:spLocks noGrp="1"/>
          </p:cNvSpPr>
          <p:nvPr>
            <p:ph type="body" sz="quarter" idx="4294967295"/>
          </p:nvPr>
        </p:nvSpPr>
        <p:spPr>
          <a:xfrm>
            <a:off x="693620" y="6586979"/>
            <a:ext cx="8445500" cy="83100"/>
          </a:xfrm>
        </p:spPr>
        <p:txBody>
          <a:bodyPr vert="horz" lIns="0" tIns="0" rIns="0" bIns="0" rtlCol="0" anchor="t" anchorCtr="0">
            <a:spAutoFit/>
          </a:bodyPr>
          <a:lstStyle/>
          <a:p>
            <a:pPr>
              <a:spcBef>
                <a:spcPts val="0"/>
              </a:spcBef>
              <a:buFont typeface="+mj-lt"/>
              <a:buAutoNum type="arabicPeriod"/>
            </a:pPr>
            <a:r>
              <a:rPr lang="fr-FR" altLang="zh-CN" sz="600" dirty="0">
                <a:latin typeface="微软雅黑" panose="020B0503020204020204" pitchFamily="34" charset="-122"/>
                <a:ea typeface="微软雅黑" panose="020B0503020204020204" pitchFamily="34" charset="-122"/>
                <a:cs typeface="+mn-ea"/>
                <a:sym typeface="+mn-lt"/>
              </a:rPr>
              <a:t>Zhang SQ, et al. Front Cell Infect Microbiol. 2024; 14: 1395260</a:t>
            </a:r>
            <a:endParaRPr lang="zh-CN" altLang="en-US" sz="600" dirty="0">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5876637" y="3244613"/>
            <a:ext cx="5575274" cy="789255"/>
          </a:xfrm>
          <a:prstGeom prst="rect">
            <a:avLst/>
          </a:prstGeom>
          <a:solidFill>
            <a:srgbClr val="5787B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8" name="文本占位符 77"/>
          <p:cNvSpPr>
            <a:spLocks noGrp="1"/>
          </p:cNvSpPr>
          <p:nvPr>
            <p:ph type="body" sz="quarter" idx="4294967295"/>
          </p:nvPr>
        </p:nvSpPr>
        <p:spPr>
          <a:xfrm>
            <a:off x="590141" y="431177"/>
            <a:ext cx="11420475" cy="332399"/>
          </a:xfrm>
        </p:spPr>
        <p:txBody>
          <a:bodyPr vert="horz" lIns="0" tIns="0" rIns="0" bIns="0" rtlCol="0" anchor="t" anchorCtr="0">
            <a:spAutoFit/>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可用于</a:t>
            </a:r>
            <a:r>
              <a:rPr lang="en-US" altLang="zh-CN" sz="2400" b="1" dirty="0">
                <a:solidFill>
                  <a:schemeClr val="bg1"/>
                </a:solidFill>
                <a:latin typeface="微软雅黑" panose="020B0503020204020204" pitchFamily="34" charset="-122"/>
                <a:ea typeface="微软雅黑" panose="020B0503020204020204" pitchFamily="34" charset="-122"/>
                <a:sym typeface="+mn-lt"/>
              </a:rPr>
              <a:t>CRAB</a:t>
            </a:r>
            <a:r>
              <a:rPr lang="zh-CN" altLang="en-US" sz="2400" b="1" dirty="0">
                <a:solidFill>
                  <a:schemeClr val="bg1"/>
                </a:solidFill>
                <a:latin typeface="微软雅黑" panose="020B0503020204020204" pitchFamily="34" charset="-122"/>
                <a:ea typeface="微软雅黑" panose="020B0503020204020204" pitchFamily="34" charset="-122"/>
                <a:sym typeface="+mn-lt"/>
              </a:rPr>
              <a:t>感染治疗药物的作用机制</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sp>
        <p:nvSpPr>
          <p:cNvPr id="4" name="文本框 3"/>
          <p:cNvSpPr txBox="1"/>
          <p:nvPr/>
        </p:nvSpPr>
        <p:spPr>
          <a:xfrm>
            <a:off x="3162610" y="1711939"/>
            <a:ext cx="1093456" cy="184666"/>
          </a:xfrm>
          <a:prstGeom prst="rect">
            <a:avLst/>
          </a:prstGeom>
          <a:solidFill>
            <a:srgbClr val="FEF0F7"/>
          </a:solidFill>
        </p:spPr>
        <p:txBody>
          <a:bodyPr wrap="square" lIns="0" tIns="0" rIns="0" bIns="0" rtlCol="0">
            <a:spAutoFit/>
          </a:bodyPr>
          <a:lstStyle>
            <a:defPPr>
              <a:defRPr lang="zh-CN"/>
            </a:defPPr>
            <a:lvl1pPr algn="ctr">
              <a:defRPr sz="1200" b="1">
                <a:cs typeface="+mn-ea"/>
              </a:defRPr>
            </a:lvl1pPr>
          </a:lstStyle>
          <a:p>
            <a:r>
              <a:rPr lang="zh-CN" altLang="en-US" dirty="0">
                <a:latin typeface="微软雅黑" panose="020B0503020204020204" pitchFamily="34" charset="-122"/>
                <a:ea typeface="微软雅黑" panose="020B0503020204020204" pitchFamily="34" charset="-122"/>
                <a:sym typeface="+mn-lt"/>
              </a:rPr>
              <a:t>破坏细胞壁</a:t>
            </a:r>
            <a:endParaRPr lang="zh-CN" altLang="en-US" dirty="0">
              <a:latin typeface="微软雅黑" panose="020B0503020204020204" pitchFamily="34" charset="-122"/>
              <a:ea typeface="微软雅黑" panose="020B0503020204020204" pitchFamily="34" charset="-122"/>
              <a:sym typeface="+mn-lt"/>
            </a:endParaRPr>
          </a:p>
        </p:txBody>
      </p:sp>
      <p:sp>
        <p:nvSpPr>
          <p:cNvPr id="5" name="文本框 4"/>
          <p:cNvSpPr txBox="1"/>
          <p:nvPr/>
        </p:nvSpPr>
        <p:spPr>
          <a:xfrm>
            <a:off x="4187361" y="2669032"/>
            <a:ext cx="808655" cy="184665"/>
          </a:xfrm>
          <a:prstGeom prst="rect">
            <a:avLst/>
          </a:prstGeom>
          <a:solidFill>
            <a:srgbClr val="FEF0F7"/>
          </a:solidFill>
        </p:spPr>
        <p:txBody>
          <a:bodyPr wrap="square" lIns="0" tIns="0" rIns="0" bIns="0" rtlCol="0">
            <a:spAutoFit/>
          </a:bodyPr>
          <a:lstStyle>
            <a:defPPr>
              <a:defRPr lang="zh-CN"/>
            </a:defPPr>
            <a:lvl1pPr algn="ctr">
              <a:defRPr sz="1200" b="1">
                <a:cs typeface="+mn-ea"/>
              </a:defRPr>
            </a:lvl1pPr>
          </a:lstStyle>
          <a:p>
            <a:r>
              <a:rPr lang="zh-CN" altLang="en-US" dirty="0">
                <a:latin typeface="微软雅黑" panose="020B0503020204020204" pitchFamily="34" charset="-122"/>
                <a:ea typeface="微软雅黑" panose="020B0503020204020204" pitchFamily="34" charset="-122"/>
                <a:sym typeface="+mn-lt"/>
              </a:rPr>
              <a:t>破坏细胞膜</a:t>
            </a:r>
            <a:endParaRPr lang="zh-CN" altLang="en-US" dirty="0">
              <a:latin typeface="微软雅黑" panose="020B0503020204020204" pitchFamily="34" charset="-122"/>
              <a:ea typeface="微软雅黑" panose="020B0503020204020204" pitchFamily="34" charset="-122"/>
              <a:sym typeface="+mn-lt"/>
            </a:endParaRPr>
          </a:p>
        </p:txBody>
      </p:sp>
      <p:sp>
        <p:nvSpPr>
          <p:cNvPr id="11" name="文本框 10"/>
          <p:cNvSpPr txBox="1"/>
          <p:nvPr/>
        </p:nvSpPr>
        <p:spPr>
          <a:xfrm>
            <a:off x="5889111" y="3267400"/>
            <a:ext cx="1513727" cy="789255"/>
          </a:xfrm>
          <a:prstGeom prst="rect">
            <a:avLst/>
          </a:prstGeom>
          <a:noFill/>
        </p:spPr>
        <p:txBody>
          <a:bodyPr wrap="square" rtlCol="0">
            <a:spAutoFit/>
          </a:bodyPr>
          <a:lstStyle/>
          <a:p>
            <a:pPr marL="171450" indent="-171450">
              <a:lnSpc>
                <a:spcPts val="900"/>
              </a:lnSpc>
              <a:spcAft>
                <a:spcPts val="600"/>
              </a:spcAft>
              <a:buFont typeface="Arial" panose="02080604020202020204" pitchFamily="34" charset="0"/>
              <a:buChar char="•"/>
            </a:pPr>
            <a:r>
              <a:rPr lang="zh-CN" altLang="en-US" sz="1100" dirty="0">
                <a:latin typeface="微软雅黑" panose="020B0503020204020204" pitchFamily="34" charset="-122"/>
                <a:ea typeface="微软雅黑" panose="020B0503020204020204" pitchFamily="34" charset="-122"/>
                <a:cs typeface="+mn-ea"/>
                <a:sym typeface="+mn-lt"/>
              </a:rPr>
              <a:t>甘氨酰环素类</a:t>
            </a:r>
            <a:endParaRPr lang="en-US" altLang="zh-CN" sz="1100" dirty="0">
              <a:latin typeface="微软雅黑" panose="020B0503020204020204" pitchFamily="34" charset="-122"/>
              <a:ea typeface="微软雅黑" panose="020B0503020204020204" pitchFamily="34" charset="-122"/>
              <a:cs typeface="+mn-ea"/>
              <a:sym typeface="+mn-lt"/>
            </a:endParaRPr>
          </a:p>
          <a:p>
            <a:pPr marL="171450" indent="-171450">
              <a:lnSpc>
                <a:spcPts val="900"/>
              </a:lnSpc>
              <a:spcAft>
                <a:spcPts val="600"/>
              </a:spcAft>
              <a:buFont typeface="Arial" panose="02080604020202020204" pitchFamily="34" charset="0"/>
              <a:buChar char="•"/>
            </a:pPr>
            <a:r>
              <a:rPr lang="zh-CN" altLang="en-US" sz="1100" dirty="0">
                <a:latin typeface="微软雅黑" panose="020B0503020204020204" pitchFamily="34" charset="-122"/>
                <a:ea typeface="微软雅黑" panose="020B0503020204020204" pitchFamily="34" charset="-122"/>
                <a:cs typeface="+mn-ea"/>
                <a:sym typeface="+mn-lt"/>
              </a:rPr>
              <a:t>米诺环素</a:t>
            </a:r>
            <a:endParaRPr lang="en-US" altLang="zh-CN" sz="1100" dirty="0">
              <a:latin typeface="微软雅黑" panose="020B0503020204020204" pitchFamily="34" charset="-122"/>
              <a:ea typeface="微软雅黑" panose="020B0503020204020204" pitchFamily="34" charset="-122"/>
              <a:cs typeface="+mn-ea"/>
              <a:sym typeface="+mn-lt"/>
            </a:endParaRPr>
          </a:p>
          <a:p>
            <a:pPr marL="171450" indent="-171450">
              <a:lnSpc>
                <a:spcPts val="900"/>
              </a:lnSpc>
              <a:spcAft>
                <a:spcPts val="600"/>
              </a:spcAft>
              <a:buFont typeface="Arial" panose="02080604020202020204" pitchFamily="34" charset="0"/>
              <a:buChar char="•"/>
            </a:pPr>
            <a:r>
              <a:rPr lang="zh-CN" altLang="en-US" sz="1100" b="1" dirty="0">
                <a:latin typeface="微软雅黑" panose="020B0503020204020204" pitchFamily="34" charset="-122"/>
                <a:ea typeface="微软雅黑" panose="020B0503020204020204" pitchFamily="34" charset="-122"/>
                <a:cs typeface="+mn-ea"/>
                <a:sym typeface="+mn-lt"/>
              </a:rPr>
              <a:t>依拉环素</a:t>
            </a:r>
            <a:endParaRPr lang="en-US" altLang="zh-CN" sz="1100" b="1" dirty="0">
              <a:latin typeface="微软雅黑" panose="020B0503020204020204" pitchFamily="34" charset="-122"/>
              <a:ea typeface="微软雅黑" panose="020B0503020204020204" pitchFamily="34" charset="-122"/>
              <a:cs typeface="+mn-ea"/>
              <a:sym typeface="+mn-lt"/>
            </a:endParaRPr>
          </a:p>
          <a:p>
            <a:pPr marL="171450" indent="-171450">
              <a:lnSpc>
                <a:spcPts val="900"/>
              </a:lnSpc>
              <a:spcAft>
                <a:spcPts val="600"/>
              </a:spcAft>
              <a:buFont typeface="Arial" panose="02080604020202020204" pitchFamily="34" charset="0"/>
              <a:buChar char="•"/>
            </a:pPr>
            <a:r>
              <a:rPr lang="zh-CN" altLang="en-US" sz="1100" dirty="0">
                <a:latin typeface="微软雅黑" panose="020B0503020204020204" pitchFamily="34" charset="-122"/>
                <a:ea typeface="微软雅黑" panose="020B0503020204020204" pitchFamily="34" charset="-122"/>
                <a:cs typeface="+mn-ea"/>
                <a:sym typeface="+mn-lt"/>
              </a:rPr>
              <a:t>阿米卡星</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2" name="文本框 11"/>
          <p:cNvSpPr txBox="1"/>
          <p:nvPr/>
        </p:nvSpPr>
        <p:spPr>
          <a:xfrm>
            <a:off x="4209900" y="4822984"/>
            <a:ext cx="7239782" cy="261610"/>
          </a:xfrm>
          <a:prstGeom prst="rect">
            <a:avLst/>
          </a:prstGeom>
          <a:solidFill>
            <a:srgbClr val="CEEFC6"/>
          </a:solidFill>
        </p:spPr>
        <p:txBody>
          <a:bodyPr wrap="square" rtlCol="0">
            <a:spAutoFit/>
          </a:bodyPr>
          <a:lstStyle/>
          <a:p>
            <a:r>
              <a:rPr lang="zh-CN" altLang="en-US" sz="1100" dirty="0">
                <a:latin typeface="微软雅黑" panose="020B0503020204020204" pitchFamily="34" charset="-122"/>
                <a:ea typeface="微软雅黑" panose="020B0503020204020204" pitchFamily="34" charset="-122"/>
                <a:cs typeface="+mn-ea"/>
                <a:sym typeface="+mn-lt"/>
              </a:rPr>
              <a:t>利福平：</a:t>
            </a:r>
            <a:r>
              <a:rPr lang="zh-CN" altLang="en-US" sz="1100" b="1" dirty="0">
                <a:latin typeface="微软雅黑" panose="020B0503020204020204" pitchFamily="34" charset="-122"/>
                <a:ea typeface="微软雅黑" panose="020B0503020204020204" pitchFamily="34" charset="-122"/>
                <a:cs typeface="+mn-ea"/>
                <a:sym typeface="+mn-lt"/>
              </a:rPr>
              <a:t>结合</a:t>
            </a:r>
            <a:r>
              <a:rPr lang="en-US" altLang="zh-CN" sz="1100" dirty="0">
                <a:latin typeface="微软雅黑" panose="020B0503020204020204" pitchFamily="34" charset="-122"/>
                <a:ea typeface="微软雅黑" panose="020B0503020204020204" pitchFamily="34" charset="-122"/>
                <a:cs typeface="+mn-ea"/>
                <a:sym typeface="+mn-lt"/>
              </a:rPr>
              <a:t>DNA</a:t>
            </a:r>
            <a:r>
              <a:rPr lang="zh-CN" altLang="en-US" sz="1100" dirty="0">
                <a:latin typeface="微软雅黑" panose="020B0503020204020204" pitchFamily="34" charset="-122"/>
                <a:ea typeface="微软雅黑" panose="020B0503020204020204" pitchFamily="34" charset="-122"/>
                <a:cs typeface="+mn-ea"/>
                <a:sym typeface="+mn-lt"/>
              </a:rPr>
              <a:t>依赖的</a:t>
            </a:r>
            <a:r>
              <a:rPr lang="en-US" altLang="zh-CN" sz="1100" b="1" dirty="0">
                <a:latin typeface="微软雅黑" panose="020B0503020204020204" pitchFamily="34" charset="-122"/>
                <a:ea typeface="微软雅黑" panose="020B0503020204020204" pitchFamily="34" charset="-122"/>
                <a:cs typeface="+mn-ea"/>
                <a:sym typeface="+mn-lt"/>
              </a:rPr>
              <a:t>RNA</a:t>
            </a:r>
            <a:r>
              <a:rPr lang="zh-CN" altLang="en-US" sz="1100" b="1" dirty="0">
                <a:latin typeface="微软雅黑" panose="020B0503020204020204" pitchFamily="34" charset="-122"/>
                <a:ea typeface="微软雅黑" panose="020B0503020204020204" pitchFamily="34" charset="-122"/>
                <a:cs typeface="+mn-ea"/>
                <a:sym typeface="+mn-lt"/>
              </a:rPr>
              <a:t>聚合酶</a:t>
            </a:r>
            <a:r>
              <a:rPr lang="zh-CN" altLang="en-US" sz="1100" dirty="0">
                <a:latin typeface="微软雅黑" panose="020B0503020204020204" pitchFamily="34" charset="-122"/>
                <a:ea typeface="微软雅黑" panose="020B0503020204020204" pitchFamily="34" charset="-122"/>
                <a:cs typeface="+mn-ea"/>
                <a:sym typeface="+mn-lt"/>
              </a:rPr>
              <a:t>的</a:t>
            </a:r>
            <a:r>
              <a:rPr lang="en-US" altLang="zh-CN" sz="1100" dirty="0">
                <a:latin typeface="微软雅黑" panose="020B0503020204020204" pitchFamily="34" charset="-122"/>
                <a:ea typeface="微软雅黑" panose="020B0503020204020204" pitchFamily="34" charset="-122"/>
                <a:cs typeface="+mn-ea"/>
                <a:sym typeface="+mn-lt"/>
              </a:rPr>
              <a:t>β</a:t>
            </a:r>
            <a:r>
              <a:rPr lang="zh-CN" altLang="en-US" sz="1100" dirty="0">
                <a:latin typeface="微软雅黑" panose="020B0503020204020204" pitchFamily="34" charset="-122"/>
                <a:ea typeface="微软雅黑" panose="020B0503020204020204" pitchFamily="34" charset="-122"/>
                <a:cs typeface="+mn-ea"/>
                <a:sym typeface="+mn-lt"/>
              </a:rPr>
              <a:t>亚基，阻断</a:t>
            </a:r>
            <a:r>
              <a:rPr lang="en-US" altLang="zh-CN" sz="1100" dirty="0">
                <a:latin typeface="微软雅黑" panose="020B0503020204020204" pitchFamily="34" charset="-122"/>
                <a:ea typeface="微软雅黑" panose="020B0503020204020204" pitchFamily="34" charset="-122"/>
                <a:cs typeface="+mn-ea"/>
                <a:sym typeface="+mn-lt"/>
              </a:rPr>
              <a:t>RNA</a:t>
            </a:r>
            <a:r>
              <a:rPr lang="zh-CN" altLang="en-US" sz="1100" dirty="0">
                <a:latin typeface="微软雅黑" panose="020B0503020204020204" pitchFamily="34" charset="-122"/>
                <a:ea typeface="微软雅黑" panose="020B0503020204020204" pitchFamily="34" charset="-122"/>
                <a:cs typeface="+mn-ea"/>
                <a:sym typeface="+mn-lt"/>
              </a:rPr>
              <a:t>转录过程</a:t>
            </a:r>
            <a:endParaRPr lang="zh-CN" altLang="en-US" sz="1100" dirty="0">
              <a:latin typeface="微软雅黑" panose="020B0503020204020204" pitchFamily="34" charset="-122"/>
              <a:ea typeface="微软雅黑" panose="020B0503020204020204" pitchFamily="34" charset="-122"/>
              <a:cs typeface="+mn-ea"/>
              <a:sym typeface="+mn-lt"/>
            </a:endParaRPr>
          </a:p>
        </p:txBody>
      </p:sp>
      <p:grpSp>
        <p:nvGrpSpPr>
          <p:cNvPr id="20" name="组合 19"/>
          <p:cNvGrpSpPr/>
          <p:nvPr/>
        </p:nvGrpSpPr>
        <p:grpSpPr>
          <a:xfrm>
            <a:off x="5876637" y="972717"/>
            <a:ext cx="5573045" cy="1533625"/>
            <a:chOff x="6953660" y="4205088"/>
            <a:chExt cx="5573045" cy="1303821"/>
          </a:xfrm>
          <a:solidFill>
            <a:srgbClr val="FEF0F7"/>
          </a:solidFill>
        </p:grpSpPr>
        <p:sp>
          <p:nvSpPr>
            <p:cNvPr id="7" name="文本框 6"/>
            <p:cNvSpPr txBox="1"/>
            <p:nvPr/>
          </p:nvSpPr>
          <p:spPr>
            <a:xfrm>
              <a:off x="6953660" y="4205088"/>
              <a:ext cx="5573045" cy="1303821"/>
            </a:xfrm>
            <a:prstGeom prst="rect">
              <a:avLst/>
            </a:prstGeom>
            <a:solidFill>
              <a:srgbClr val="F2D9E8"/>
            </a:solidFill>
          </p:spPr>
          <p:txBody>
            <a:bodyPr wrap="square" rtlCol="0">
              <a:spAutoFit/>
            </a:bodyPr>
            <a:lstStyle/>
            <a:p>
              <a:pPr>
                <a:lnSpc>
                  <a:spcPts val="1100"/>
                </a:lnSpc>
                <a:spcAft>
                  <a:spcPts val="600"/>
                </a:spcAft>
              </a:pPr>
              <a:endParaRPr lang="en-US" altLang="zh-CN" sz="900" dirty="0">
                <a:latin typeface="微软雅黑" panose="020B0503020204020204" pitchFamily="34" charset="-122"/>
                <a:ea typeface="微软雅黑" panose="020B0503020204020204" pitchFamily="34" charset="-122"/>
                <a:cs typeface="+mn-ea"/>
                <a:sym typeface="+mn-lt"/>
              </a:endParaRPr>
            </a:p>
            <a:p>
              <a:pPr marL="171450" indent="-171450">
                <a:lnSpc>
                  <a:spcPts val="1100"/>
                </a:lnSpc>
                <a:spcAft>
                  <a:spcPts val="600"/>
                </a:spcAft>
                <a:buFont typeface="Arial" panose="02080604020202020204" pitchFamily="34" charset="0"/>
                <a:buChar char="•"/>
              </a:pPr>
              <a:r>
                <a:rPr lang="zh-CN" altLang="en-US" sz="900" dirty="0">
                  <a:latin typeface="微软雅黑" panose="020B0503020204020204" pitchFamily="34" charset="-122"/>
                  <a:ea typeface="微软雅黑" panose="020B0503020204020204" pitchFamily="34" charset="-122"/>
                  <a:cs typeface="+mn-ea"/>
                  <a:sym typeface="+mn-lt"/>
                </a:rPr>
                <a:t>氨苄西林</a:t>
              </a:r>
              <a:r>
                <a:rPr lang="en-US" altLang="zh-CN" sz="900" dirty="0">
                  <a:latin typeface="微软雅黑" panose="020B0503020204020204" pitchFamily="34" charset="-122"/>
                  <a:ea typeface="微软雅黑" panose="020B0503020204020204" pitchFamily="34" charset="-122"/>
                  <a:cs typeface="+mn-ea"/>
                  <a:sym typeface="+mn-lt"/>
                </a:rPr>
                <a:t>-</a:t>
              </a:r>
              <a:r>
                <a:rPr lang="zh-CN" altLang="en-US" sz="900" dirty="0">
                  <a:latin typeface="微软雅黑" panose="020B0503020204020204" pitchFamily="34" charset="-122"/>
                  <a:ea typeface="微软雅黑" panose="020B0503020204020204" pitchFamily="34" charset="-122"/>
                  <a:cs typeface="+mn-ea"/>
                  <a:sym typeface="+mn-lt"/>
                </a:rPr>
                <a:t>舒巴坦</a:t>
              </a:r>
              <a:endParaRPr lang="en-US" altLang="zh-CN" sz="900" dirty="0">
                <a:latin typeface="微软雅黑" panose="020B0503020204020204" pitchFamily="34" charset="-122"/>
                <a:ea typeface="微软雅黑" panose="020B0503020204020204" pitchFamily="34" charset="-122"/>
                <a:cs typeface="+mn-ea"/>
                <a:sym typeface="+mn-lt"/>
              </a:endParaRPr>
            </a:p>
            <a:p>
              <a:pPr marL="171450" indent="-171450">
                <a:lnSpc>
                  <a:spcPts val="1100"/>
                </a:lnSpc>
                <a:spcAft>
                  <a:spcPts val="600"/>
                </a:spcAft>
                <a:buFont typeface="Arial" panose="02080604020202020204" pitchFamily="34" charset="0"/>
                <a:buChar char="•"/>
              </a:pPr>
              <a:r>
                <a:rPr lang="zh-CN" altLang="en-US" sz="900" dirty="0">
                  <a:latin typeface="微软雅黑" panose="020B0503020204020204" pitchFamily="34" charset="-122"/>
                  <a:ea typeface="微软雅黑" panose="020B0503020204020204" pitchFamily="34" charset="-122"/>
                  <a:cs typeface="+mn-ea"/>
                  <a:sym typeface="+mn-lt"/>
                </a:rPr>
                <a:t>头孢哌酮</a:t>
              </a:r>
              <a:r>
                <a:rPr lang="en-US" altLang="zh-CN" sz="900" dirty="0">
                  <a:latin typeface="微软雅黑" panose="020B0503020204020204" pitchFamily="34" charset="-122"/>
                  <a:ea typeface="微软雅黑" panose="020B0503020204020204" pitchFamily="34" charset="-122"/>
                  <a:cs typeface="+mn-ea"/>
                  <a:sym typeface="+mn-lt"/>
                </a:rPr>
                <a:t>-</a:t>
              </a:r>
              <a:r>
                <a:rPr lang="zh-CN" altLang="en-US" sz="900" dirty="0">
                  <a:latin typeface="微软雅黑" panose="020B0503020204020204" pitchFamily="34" charset="-122"/>
                  <a:ea typeface="微软雅黑" panose="020B0503020204020204" pitchFamily="34" charset="-122"/>
                  <a:cs typeface="+mn-ea"/>
                  <a:sym typeface="+mn-lt"/>
                </a:rPr>
                <a:t>舒巴坦</a:t>
              </a:r>
              <a:endParaRPr lang="en-US" altLang="zh-CN" sz="900" dirty="0">
                <a:latin typeface="微软雅黑" panose="020B0503020204020204" pitchFamily="34" charset="-122"/>
                <a:ea typeface="微软雅黑" panose="020B0503020204020204" pitchFamily="34" charset="-122"/>
                <a:cs typeface="+mn-ea"/>
                <a:sym typeface="+mn-lt"/>
              </a:endParaRPr>
            </a:p>
            <a:p>
              <a:pPr marL="171450" indent="-171450">
                <a:lnSpc>
                  <a:spcPts val="1100"/>
                </a:lnSpc>
                <a:spcAft>
                  <a:spcPts val="600"/>
                </a:spcAft>
                <a:buFont typeface="Arial" panose="02080604020202020204" pitchFamily="34" charset="0"/>
                <a:buChar char="•"/>
              </a:pPr>
              <a:r>
                <a:rPr lang="zh-CN" altLang="en-US" sz="900" b="1" dirty="0">
                  <a:latin typeface="微软雅黑" panose="020B0503020204020204" pitchFamily="34" charset="-122"/>
                  <a:ea typeface="微软雅黑" panose="020B0503020204020204" pitchFamily="34" charset="-122"/>
                  <a:cs typeface="+mn-ea"/>
                  <a:sym typeface="+mn-lt"/>
                </a:rPr>
                <a:t>头孢地尔：可抵抗大多数</a:t>
              </a:r>
              <a:r>
                <a:rPr lang="en-US" altLang="zh-CN" sz="900" b="1" dirty="0">
                  <a:latin typeface="微软雅黑" panose="020B0503020204020204" pitchFamily="34" charset="-122"/>
                  <a:ea typeface="微软雅黑" panose="020B0503020204020204" pitchFamily="34" charset="-122"/>
                  <a:cs typeface="+mn-ea"/>
                  <a:sym typeface="+mn-lt"/>
                </a:rPr>
                <a:t>β-</a:t>
              </a:r>
              <a:r>
                <a:rPr lang="zh-CN" altLang="en-US" sz="900" b="1" dirty="0">
                  <a:latin typeface="微软雅黑" panose="020B0503020204020204" pitchFamily="34" charset="-122"/>
                  <a:ea typeface="微软雅黑" panose="020B0503020204020204" pitchFamily="34" charset="-122"/>
                  <a:cs typeface="+mn-ea"/>
                  <a:sym typeface="+mn-lt"/>
                </a:rPr>
                <a:t>内酰胺酶，穿透细胞壁结合</a:t>
              </a:r>
              <a:r>
                <a:rPr lang="en-US" altLang="zh-CN" sz="900" b="1" dirty="0">
                  <a:latin typeface="微软雅黑" panose="020B0503020204020204" pitchFamily="34" charset="-122"/>
                  <a:ea typeface="微软雅黑" panose="020B0503020204020204" pitchFamily="34" charset="-122"/>
                  <a:cs typeface="+mn-ea"/>
                  <a:sym typeface="+mn-lt"/>
                </a:rPr>
                <a:t>PBP</a:t>
              </a:r>
              <a:r>
                <a:rPr lang="zh-CN" altLang="en-US" sz="900" b="1" dirty="0">
                  <a:latin typeface="微软雅黑" panose="020B0503020204020204" pitchFamily="34" charset="-122"/>
                  <a:ea typeface="微软雅黑" panose="020B0503020204020204" pitchFamily="34" charset="-122"/>
                  <a:cs typeface="+mn-ea"/>
                  <a:sym typeface="+mn-lt"/>
                </a:rPr>
                <a:t>以破坏细胞壁合成</a:t>
              </a:r>
              <a:endParaRPr lang="zh-CN" altLang="en-US" sz="900" b="1" dirty="0">
                <a:latin typeface="微软雅黑" panose="020B0503020204020204" pitchFamily="34" charset="-122"/>
                <a:ea typeface="微软雅黑" panose="020B0503020204020204" pitchFamily="34" charset="-122"/>
                <a:cs typeface="+mn-ea"/>
                <a:sym typeface="+mn-lt"/>
              </a:endParaRPr>
            </a:p>
            <a:p>
              <a:pPr marL="171450" indent="-171450">
                <a:lnSpc>
                  <a:spcPts val="1100"/>
                </a:lnSpc>
                <a:spcAft>
                  <a:spcPts val="600"/>
                </a:spcAft>
                <a:buFont typeface="Arial" panose="02080604020202020204" pitchFamily="34" charset="0"/>
                <a:buChar char="•"/>
              </a:pPr>
              <a:r>
                <a:rPr lang="zh-CN" altLang="en-US" sz="900" dirty="0">
                  <a:latin typeface="微软雅黑" panose="020B0503020204020204" pitchFamily="34" charset="-122"/>
                  <a:ea typeface="微软雅黑" panose="020B0503020204020204" pitchFamily="34" charset="-122"/>
                  <a:cs typeface="+mn-ea"/>
                  <a:sym typeface="+mn-lt"/>
                </a:rPr>
                <a:t>碳青霉烯类：</a:t>
              </a:r>
              <a:r>
                <a:rPr lang="zh-CN" altLang="en-US" sz="900" b="1" dirty="0">
                  <a:latin typeface="微软雅黑" panose="020B0503020204020204" pitchFamily="34" charset="-122"/>
                  <a:ea typeface="微软雅黑" panose="020B0503020204020204" pitchFamily="34" charset="-122"/>
                  <a:cs typeface="+mn-ea"/>
                  <a:sym typeface="+mn-lt"/>
                </a:rPr>
                <a:t>结合</a:t>
              </a:r>
              <a:r>
                <a:rPr lang="en-US" altLang="zh-CN" sz="900" b="1" dirty="0">
                  <a:latin typeface="微软雅黑" panose="020B0503020204020204" pitchFamily="34" charset="-122"/>
                  <a:ea typeface="微软雅黑" panose="020B0503020204020204" pitchFamily="34" charset="-122"/>
                  <a:cs typeface="+mn-ea"/>
                  <a:sym typeface="+mn-lt"/>
                </a:rPr>
                <a:t>PBP</a:t>
              </a:r>
              <a:r>
                <a:rPr lang="zh-CN" altLang="en-US" sz="900" dirty="0">
                  <a:latin typeface="微软雅黑" panose="020B0503020204020204" pitchFamily="34" charset="-122"/>
                  <a:ea typeface="微软雅黑" panose="020B0503020204020204" pitchFamily="34" charset="-122"/>
                  <a:cs typeface="+mn-ea"/>
                  <a:sym typeface="+mn-lt"/>
                </a:rPr>
                <a:t>以破坏细胞壁合成</a:t>
              </a:r>
              <a:endParaRPr lang="en-US" altLang="zh-CN" sz="900" dirty="0">
                <a:latin typeface="微软雅黑" panose="020B0503020204020204" pitchFamily="34" charset="-122"/>
                <a:ea typeface="微软雅黑" panose="020B0503020204020204" pitchFamily="34" charset="-122"/>
                <a:cs typeface="+mn-ea"/>
                <a:sym typeface="+mn-lt"/>
              </a:endParaRPr>
            </a:p>
            <a:p>
              <a:pPr marL="171450" indent="-171450">
                <a:lnSpc>
                  <a:spcPts val="1100"/>
                </a:lnSpc>
                <a:spcAft>
                  <a:spcPts val="600"/>
                </a:spcAft>
                <a:buFont typeface="Arial" panose="02080604020202020204" pitchFamily="34" charset="0"/>
                <a:buChar char="•"/>
              </a:pPr>
              <a:r>
                <a:rPr lang="zh-CN" altLang="en-US" sz="900" dirty="0">
                  <a:latin typeface="微软雅黑" panose="020B0503020204020204" pitchFamily="34" charset="-122"/>
                  <a:ea typeface="微软雅黑" panose="020B0503020204020204" pitchFamily="34" charset="-122"/>
                  <a:cs typeface="+mn-ea"/>
                  <a:sym typeface="+mn-lt"/>
                </a:rPr>
                <a:t>磷霉素：</a:t>
              </a:r>
              <a:r>
                <a:rPr lang="zh-CN" altLang="en-US" sz="900" b="1" dirty="0">
                  <a:latin typeface="微软雅黑" panose="020B0503020204020204" pitchFamily="34" charset="-122"/>
                  <a:ea typeface="微软雅黑" panose="020B0503020204020204" pitchFamily="34" charset="-122"/>
                  <a:cs typeface="+mn-ea"/>
                  <a:sym typeface="+mn-lt"/>
                </a:rPr>
                <a:t>结合细菌细胞合成酶</a:t>
              </a:r>
              <a:r>
                <a:rPr lang="zh-CN" altLang="en-US" sz="900" dirty="0">
                  <a:latin typeface="微软雅黑" panose="020B0503020204020204" pitchFamily="34" charset="-122"/>
                  <a:ea typeface="微软雅黑" panose="020B0503020204020204" pitchFamily="34" charset="-122"/>
                  <a:cs typeface="+mn-ea"/>
                  <a:sym typeface="+mn-lt"/>
                </a:rPr>
                <a:t>以破坏细胞壁合成</a:t>
              </a:r>
              <a:endParaRPr lang="en-US" altLang="zh-CN" sz="900" dirty="0">
                <a:latin typeface="微软雅黑" panose="020B0503020204020204" pitchFamily="34" charset="-122"/>
                <a:ea typeface="微软雅黑" panose="020B0503020204020204" pitchFamily="34" charset="-122"/>
                <a:cs typeface="+mn-ea"/>
                <a:sym typeface="+mn-lt"/>
              </a:endParaRPr>
            </a:p>
            <a:p>
              <a:pPr marL="171450" indent="-171450">
                <a:lnSpc>
                  <a:spcPts val="1100"/>
                </a:lnSpc>
                <a:spcAft>
                  <a:spcPts val="600"/>
                </a:spcAft>
                <a:buFont typeface="Arial" panose="02080604020202020204" pitchFamily="34" charset="0"/>
                <a:buChar char="•"/>
              </a:pPr>
              <a:r>
                <a:rPr lang="zh-CN" altLang="en-US" sz="900" dirty="0">
                  <a:latin typeface="微软雅黑" panose="020B0503020204020204" pitchFamily="34" charset="-122"/>
                  <a:ea typeface="微软雅黑" panose="020B0503020204020204" pitchFamily="34" charset="-122"/>
                  <a:cs typeface="+mn-ea"/>
                  <a:sym typeface="+mn-lt"/>
                </a:rPr>
                <a:t>万古霉素：</a:t>
              </a:r>
              <a:r>
                <a:rPr lang="zh-CN" altLang="en-US" sz="900" b="1" dirty="0">
                  <a:latin typeface="微软雅黑" panose="020B0503020204020204" pitchFamily="34" charset="-122"/>
                  <a:ea typeface="微软雅黑" panose="020B0503020204020204" pitchFamily="34" charset="-122"/>
                  <a:cs typeface="+mn-ea"/>
                  <a:sym typeface="+mn-lt"/>
                </a:rPr>
                <a:t>抑制</a:t>
              </a:r>
              <a:r>
                <a:rPr lang="zh-CN" altLang="en-US" sz="900" dirty="0">
                  <a:latin typeface="微软雅黑" panose="020B0503020204020204" pitchFamily="34" charset="-122"/>
                  <a:ea typeface="微软雅黑" panose="020B0503020204020204" pitchFamily="34" charset="-122"/>
                  <a:cs typeface="+mn-ea"/>
                  <a:sym typeface="+mn-lt"/>
                </a:rPr>
                <a:t>细菌细胞壁中</a:t>
              </a:r>
              <a:r>
                <a:rPr lang="zh-CN" altLang="en-US" sz="900" b="1" dirty="0">
                  <a:latin typeface="微软雅黑" panose="020B0503020204020204" pitchFamily="34" charset="-122"/>
                  <a:ea typeface="微软雅黑" panose="020B0503020204020204" pitchFamily="34" charset="-122"/>
                  <a:cs typeface="+mn-ea"/>
                  <a:sym typeface="+mn-lt"/>
                </a:rPr>
                <a:t>肽聚糖的合成</a:t>
              </a:r>
              <a:r>
                <a:rPr lang="zh-CN" altLang="en-US" sz="900" dirty="0">
                  <a:latin typeface="微软雅黑" panose="020B0503020204020204" pitchFamily="34" charset="-122"/>
                  <a:ea typeface="微软雅黑" panose="020B0503020204020204" pitchFamily="34" charset="-122"/>
                  <a:cs typeface="+mn-ea"/>
                  <a:sym typeface="+mn-lt"/>
                </a:rPr>
                <a:t>以破坏细胞壁</a:t>
              </a:r>
              <a:endParaRPr lang="zh-CN" altLang="en-US" sz="900" dirty="0">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8258974" y="4350180"/>
              <a:ext cx="3448803" cy="366321"/>
            </a:xfrm>
            <a:prstGeom prst="rect">
              <a:avLst/>
            </a:prstGeom>
            <a:solidFill>
              <a:srgbClr val="F2D9E8"/>
            </a:solidFill>
          </p:spPr>
          <p:txBody>
            <a:bodyPr wrap="square">
              <a:spAutoFit/>
            </a:bodyPr>
            <a:lstStyle/>
            <a:p>
              <a:r>
                <a:rPr lang="zh-CN" altLang="en-US" sz="1100" dirty="0">
                  <a:latin typeface="微软雅黑" panose="020B0503020204020204" pitchFamily="34" charset="-122"/>
                  <a:ea typeface="微软雅黑" panose="020B0503020204020204" pitchFamily="34" charset="-122"/>
                  <a:cs typeface="+mn-ea"/>
                  <a:sym typeface="+mn-lt"/>
                </a:rPr>
                <a:t>舒巴坦</a:t>
              </a:r>
              <a:r>
                <a:rPr lang="zh-CN" altLang="en-US" sz="1100" b="1" dirty="0">
                  <a:latin typeface="微软雅黑" panose="020B0503020204020204" pitchFamily="34" charset="-122"/>
                  <a:ea typeface="微软雅黑" panose="020B0503020204020204" pitchFamily="34" charset="-122"/>
                  <a:cs typeface="+mn-ea"/>
                  <a:sym typeface="+mn-lt"/>
                </a:rPr>
                <a:t>保护</a:t>
              </a:r>
              <a:r>
                <a:rPr lang="en-US" altLang="zh-CN" sz="1100" dirty="0">
                  <a:latin typeface="微软雅黑" panose="020B0503020204020204" pitchFamily="34" charset="-122"/>
                  <a:ea typeface="微软雅黑" panose="020B0503020204020204" pitchFamily="34" charset="-122"/>
                  <a:cs typeface="+mn-ea"/>
                  <a:sym typeface="+mn-lt"/>
                </a:rPr>
                <a:t>β-</a:t>
              </a:r>
              <a:r>
                <a:rPr lang="zh-CN" altLang="en-US" sz="1100" dirty="0">
                  <a:latin typeface="微软雅黑" panose="020B0503020204020204" pitchFamily="34" charset="-122"/>
                  <a:ea typeface="微软雅黑" panose="020B0503020204020204" pitchFamily="34" charset="-122"/>
                  <a:cs typeface="+mn-ea"/>
                  <a:sym typeface="+mn-lt"/>
                </a:rPr>
                <a:t>内酰胺环</a:t>
              </a:r>
              <a:r>
                <a:rPr lang="zh-CN" altLang="en-US" sz="1100" b="1" dirty="0">
                  <a:latin typeface="微软雅黑" panose="020B0503020204020204" pitchFamily="34" charset="-122"/>
                  <a:ea typeface="微软雅黑" panose="020B0503020204020204" pitchFamily="34" charset="-122"/>
                  <a:cs typeface="+mn-ea"/>
                  <a:sym typeface="+mn-lt"/>
                </a:rPr>
                <a:t>不被</a:t>
              </a:r>
              <a:r>
                <a:rPr lang="en-US" altLang="zh-CN" sz="1100" b="1" dirty="0">
                  <a:latin typeface="微软雅黑" panose="020B0503020204020204" pitchFamily="34" charset="-122"/>
                  <a:ea typeface="微软雅黑" panose="020B0503020204020204" pitchFamily="34" charset="-122"/>
                  <a:cs typeface="+mn-ea"/>
                  <a:sym typeface="+mn-lt"/>
                </a:rPr>
                <a:t>β-</a:t>
              </a:r>
              <a:r>
                <a:rPr lang="zh-CN" altLang="en-US" sz="1100" b="1" dirty="0">
                  <a:latin typeface="微软雅黑" panose="020B0503020204020204" pitchFamily="34" charset="-122"/>
                  <a:ea typeface="微软雅黑" panose="020B0503020204020204" pitchFamily="34" charset="-122"/>
                  <a:cs typeface="+mn-ea"/>
                  <a:sym typeface="+mn-lt"/>
                </a:rPr>
                <a:t>内酰胺酶水解</a:t>
              </a:r>
              <a:r>
                <a:rPr lang="zh-CN" altLang="en-US" sz="1100" dirty="0">
                  <a:latin typeface="微软雅黑" panose="020B0503020204020204" pitchFamily="34" charset="-122"/>
                  <a:ea typeface="微软雅黑" panose="020B0503020204020204" pitchFamily="34" charset="-122"/>
                  <a:cs typeface="+mn-ea"/>
                  <a:sym typeface="+mn-lt"/>
                </a:rPr>
                <a:t>；</a:t>
              </a:r>
              <a:endParaRPr lang="en-US" altLang="zh-CN" sz="1100" dirty="0">
                <a:latin typeface="微软雅黑" panose="020B0503020204020204" pitchFamily="34" charset="-122"/>
                <a:ea typeface="微软雅黑" panose="020B0503020204020204" pitchFamily="34" charset="-122"/>
                <a:cs typeface="+mn-ea"/>
                <a:sym typeface="+mn-lt"/>
              </a:endParaRPr>
            </a:p>
            <a:p>
              <a:r>
                <a:rPr lang="zh-CN" altLang="en-US" sz="1100" dirty="0">
                  <a:latin typeface="微软雅黑" panose="020B0503020204020204" pitchFamily="34" charset="-122"/>
                  <a:ea typeface="微软雅黑" panose="020B0503020204020204" pitchFamily="34" charset="-122"/>
                  <a:cs typeface="+mn-ea"/>
                  <a:sym typeface="+mn-lt"/>
                </a:rPr>
                <a:t>氨苄西林或头孢哌酮</a:t>
              </a:r>
              <a:r>
                <a:rPr lang="zh-CN" altLang="en-US" sz="1100" b="1" dirty="0">
                  <a:latin typeface="微软雅黑" panose="020B0503020204020204" pitchFamily="34" charset="-122"/>
                  <a:ea typeface="微软雅黑" panose="020B0503020204020204" pitchFamily="34" charset="-122"/>
                  <a:cs typeface="+mn-ea"/>
                  <a:sym typeface="+mn-lt"/>
                </a:rPr>
                <a:t>结合</a:t>
              </a:r>
              <a:r>
                <a:rPr lang="en-US" altLang="zh-CN" sz="1100" b="1" dirty="0">
                  <a:latin typeface="微软雅黑" panose="020B0503020204020204" pitchFamily="34" charset="-122"/>
                  <a:ea typeface="微软雅黑" panose="020B0503020204020204" pitchFamily="34" charset="-122"/>
                  <a:cs typeface="+mn-ea"/>
                  <a:sym typeface="+mn-lt"/>
                </a:rPr>
                <a:t>PBP</a:t>
              </a:r>
              <a:r>
                <a:rPr lang="zh-CN" altLang="en-US" sz="1100" dirty="0">
                  <a:latin typeface="微软雅黑" panose="020B0503020204020204" pitchFamily="34" charset="-122"/>
                  <a:ea typeface="微软雅黑" panose="020B0503020204020204" pitchFamily="34" charset="-122"/>
                  <a:cs typeface="+mn-ea"/>
                  <a:sym typeface="+mn-lt"/>
                </a:rPr>
                <a:t>以破坏细胞壁合成</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5" name="右大括号 14"/>
            <p:cNvSpPr/>
            <p:nvPr/>
          </p:nvSpPr>
          <p:spPr>
            <a:xfrm>
              <a:off x="8179550" y="4430317"/>
              <a:ext cx="77195" cy="302978"/>
            </a:xfrm>
            <a:prstGeom prst="rightBrace">
              <a:avLst>
                <a:gd name="adj1" fmla="val 45029"/>
                <a:gd name="adj2" fmla="val 50000"/>
              </a:avLst>
            </a:prstGeom>
            <a:solidFill>
              <a:srgbClr val="F2D9E8"/>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grpSp>
      <p:sp>
        <p:nvSpPr>
          <p:cNvPr id="8" name="文本框 7"/>
          <p:cNvSpPr txBox="1"/>
          <p:nvPr/>
        </p:nvSpPr>
        <p:spPr>
          <a:xfrm>
            <a:off x="5878866" y="2490560"/>
            <a:ext cx="5573045" cy="754053"/>
          </a:xfrm>
          <a:prstGeom prst="rect">
            <a:avLst/>
          </a:prstGeom>
          <a:solidFill>
            <a:srgbClr val="C79FBE"/>
          </a:solidFill>
        </p:spPr>
        <p:txBody>
          <a:bodyPr wrap="square" rtlCol="0">
            <a:spAutoFit/>
          </a:bodyPr>
          <a:lstStyle/>
          <a:p>
            <a:pPr marL="171450" indent="-171450">
              <a:spcAft>
                <a:spcPts val="600"/>
              </a:spcAft>
              <a:buFont typeface="Arial" panose="02080604020202020204" pitchFamily="34" charset="0"/>
              <a:buChar char="•"/>
            </a:pPr>
            <a:r>
              <a:rPr lang="zh-CN" altLang="en-US" sz="1100" dirty="0">
                <a:latin typeface="微软雅黑" panose="020B0503020204020204" pitchFamily="34" charset="-122"/>
                <a:ea typeface="微软雅黑" panose="020B0503020204020204" pitchFamily="34" charset="-122"/>
                <a:cs typeface="+mn-ea"/>
                <a:sym typeface="+mn-lt"/>
              </a:rPr>
              <a:t>多粘菌素</a:t>
            </a:r>
            <a:r>
              <a:rPr lang="en-US" altLang="zh-CN" sz="1100" dirty="0">
                <a:latin typeface="微软雅黑" panose="020B0503020204020204" pitchFamily="34" charset="-122"/>
                <a:ea typeface="微软雅黑" panose="020B0503020204020204" pitchFamily="34" charset="-122"/>
                <a:cs typeface="+mn-ea"/>
                <a:sym typeface="+mn-lt"/>
              </a:rPr>
              <a:t>B</a:t>
            </a:r>
            <a:endParaRPr lang="en-US" altLang="zh-CN" sz="1100" dirty="0">
              <a:latin typeface="微软雅黑" panose="020B0503020204020204" pitchFamily="34" charset="-122"/>
              <a:ea typeface="微软雅黑" panose="020B0503020204020204" pitchFamily="34" charset="-122"/>
              <a:cs typeface="+mn-ea"/>
              <a:sym typeface="+mn-lt"/>
            </a:endParaRPr>
          </a:p>
          <a:p>
            <a:pPr marL="171450" indent="-171450">
              <a:spcAft>
                <a:spcPts val="600"/>
              </a:spcAft>
              <a:buFont typeface="Arial" panose="02080604020202020204" pitchFamily="34" charset="0"/>
              <a:buChar char="•"/>
            </a:pPr>
            <a:r>
              <a:rPr lang="zh-CN" altLang="en-US" sz="1100" dirty="0">
                <a:latin typeface="微软雅黑" panose="020B0503020204020204" pitchFamily="34" charset="-122"/>
                <a:ea typeface="微软雅黑" panose="020B0503020204020204" pitchFamily="34" charset="-122"/>
                <a:cs typeface="+mn-ea"/>
                <a:sym typeface="+mn-lt"/>
              </a:rPr>
              <a:t>多粘菌素</a:t>
            </a:r>
            <a:r>
              <a:rPr lang="en-US" altLang="zh-CN" sz="1100" dirty="0">
                <a:latin typeface="微软雅黑" panose="020B0503020204020204" pitchFamily="34" charset="-122"/>
                <a:ea typeface="微软雅黑" panose="020B0503020204020204" pitchFamily="34" charset="-122"/>
                <a:cs typeface="+mn-ea"/>
                <a:sym typeface="+mn-lt"/>
              </a:rPr>
              <a:t>E</a:t>
            </a:r>
            <a:endParaRPr lang="en-US" altLang="zh-CN" sz="1100" dirty="0">
              <a:latin typeface="微软雅黑" panose="020B0503020204020204" pitchFamily="34" charset="-122"/>
              <a:ea typeface="微软雅黑" panose="020B0503020204020204" pitchFamily="34" charset="-122"/>
              <a:cs typeface="+mn-ea"/>
              <a:sym typeface="+mn-lt"/>
            </a:endParaRPr>
          </a:p>
          <a:p>
            <a:pPr marL="171450" indent="-171450">
              <a:spcAft>
                <a:spcPts val="600"/>
              </a:spcAft>
              <a:buFont typeface="Arial" panose="02080604020202020204" pitchFamily="34" charset="0"/>
              <a:buChar char="•"/>
            </a:pPr>
            <a:r>
              <a:rPr lang="zh-CN" altLang="en-US" sz="1100" dirty="0">
                <a:latin typeface="微软雅黑" panose="020B0503020204020204" pitchFamily="34" charset="-122"/>
                <a:ea typeface="微软雅黑" panose="020B0503020204020204" pitchFamily="34" charset="-122"/>
                <a:cs typeface="+mn-ea"/>
                <a:sym typeface="+mn-lt"/>
              </a:rPr>
              <a:t>达托霉素：通过</a:t>
            </a:r>
            <a:r>
              <a:rPr lang="zh-CN" altLang="en-US" sz="1100" b="1" dirty="0">
                <a:latin typeface="微软雅黑" panose="020B0503020204020204" pitchFamily="34" charset="-122"/>
                <a:ea typeface="微软雅黑" panose="020B0503020204020204" pitchFamily="34" charset="-122"/>
                <a:cs typeface="+mn-ea"/>
                <a:sym typeface="+mn-lt"/>
              </a:rPr>
              <a:t>重组细菌细胞膜结构</a:t>
            </a:r>
            <a:r>
              <a:rPr lang="zh-CN" altLang="en-US" sz="1100" dirty="0">
                <a:latin typeface="微软雅黑" panose="020B0503020204020204" pitchFamily="34" charset="-122"/>
                <a:ea typeface="微软雅黑" panose="020B0503020204020204" pitchFamily="34" charset="-122"/>
                <a:cs typeface="+mn-ea"/>
                <a:sym typeface="+mn-lt"/>
              </a:rPr>
              <a:t>来破坏细胞膜</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25" name="文本框 24"/>
          <p:cNvSpPr txBox="1"/>
          <p:nvPr/>
        </p:nvSpPr>
        <p:spPr>
          <a:xfrm>
            <a:off x="7184180" y="2573797"/>
            <a:ext cx="4300519" cy="430887"/>
          </a:xfrm>
          <a:prstGeom prst="rect">
            <a:avLst/>
          </a:prstGeom>
          <a:noFill/>
        </p:spPr>
        <p:txBody>
          <a:bodyPr wrap="square">
            <a:spAutoFit/>
          </a:bodyPr>
          <a:lstStyle>
            <a:defPPr>
              <a:defRPr lang="en-US"/>
            </a:defPPr>
            <a:lvl1pPr>
              <a:defRPr sz="1200"/>
            </a:lvl1pPr>
          </a:lstStyle>
          <a:p>
            <a:r>
              <a:rPr lang="zh-CN" altLang="en-US" sz="1100" dirty="0">
                <a:latin typeface="微软雅黑" panose="020B0503020204020204" pitchFamily="34" charset="-122"/>
                <a:ea typeface="微软雅黑" panose="020B0503020204020204" pitchFamily="34" charset="-122"/>
                <a:cs typeface="+mn-ea"/>
                <a:sym typeface="+mn-lt"/>
              </a:rPr>
              <a:t>带正电的游离氨基可以</a:t>
            </a:r>
            <a:r>
              <a:rPr lang="zh-CN" altLang="en-US" sz="1100" b="1" dirty="0">
                <a:latin typeface="微软雅黑" panose="020B0503020204020204" pitchFamily="34" charset="-122"/>
                <a:ea typeface="微软雅黑" panose="020B0503020204020204" pitchFamily="34" charset="-122"/>
                <a:cs typeface="+mn-ea"/>
                <a:sym typeface="+mn-lt"/>
              </a:rPr>
              <a:t>结合细胞膜磷脂中带负电的磷酸基团</a:t>
            </a:r>
            <a:r>
              <a:rPr lang="zh-CN" altLang="en-US" sz="1100" dirty="0">
                <a:latin typeface="微软雅黑" panose="020B0503020204020204" pitchFamily="34" charset="-122"/>
                <a:ea typeface="微软雅黑" panose="020B0503020204020204" pitchFamily="34" charset="-122"/>
                <a:cs typeface="+mn-ea"/>
                <a:sym typeface="+mn-lt"/>
              </a:rPr>
              <a:t>，增加细胞膜通透性，导致细胞质渗漏</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26" name="右大括号 25"/>
          <p:cNvSpPr/>
          <p:nvPr/>
        </p:nvSpPr>
        <p:spPr>
          <a:xfrm>
            <a:off x="7068111" y="2606630"/>
            <a:ext cx="116069" cy="396000"/>
          </a:xfrm>
          <a:prstGeom prst="rightBrace">
            <a:avLst>
              <a:gd name="adj1" fmla="val 45029"/>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29" name="文本框 28"/>
          <p:cNvSpPr txBox="1"/>
          <p:nvPr/>
        </p:nvSpPr>
        <p:spPr>
          <a:xfrm>
            <a:off x="2193986" y="3982442"/>
            <a:ext cx="1728279" cy="184666"/>
          </a:xfrm>
          <a:prstGeom prst="rect">
            <a:avLst/>
          </a:prstGeom>
          <a:solidFill>
            <a:srgbClr val="FEF0F7"/>
          </a:solidFill>
        </p:spPr>
        <p:txBody>
          <a:bodyPr wrap="square" lIns="0" tIns="0" rIns="0" bIns="0" rtlCol="0">
            <a:spAutoFit/>
          </a:bodyPr>
          <a:lstStyle>
            <a:defPPr>
              <a:defRPr lang="en-US"/>
            </a:defPPr>
            <a:lvl1pPr algn="ctr">
              <a:defRPr sz="1600"/>
            </a:lvl1pPr>
          </a:lstStyle>
          <a:p>
            <a:r>
              <a:rPr lang="zh-CN" altLang="en-US" sz="1200" b="1" dirty="0">
                <a:latin typeface="微软雅黑" panose="020B0503020204020204" pitchFamily="34" charset="-122"/>
                <a:ea typeface="微软雅黑" panose="020B0503020204020204" pitchFamily="34" charset="-122"/>
                <a:cs typeface="+mn-ea"/>
                <a:sym typeface="+mn-lt"/>
              </a:rPr>
              <a:t>结合</a:t>
            </a:r>
            <a:r>
              <a:rPr lang="en-US" altLang="zh-CN" sz="1200" b="1" dirty="0">
                <a:latin typeface="微软雅黑" panose="020B0503020204020204" pitchFamily="34" charset="-122"/>
                <a:ea typeface="微软雅黑" panose="020B0503020204020204" pitchFamily="34" charset="-122"/>
                <a:cs typeface="+mn-ea"/>
                <a:sym typeface="+mn-lt"/>
              </a:rPr>
              <a:t>30S</a:t>
            </a:r>
            <a:r>
              <a:rPr lang="zh-CN" altLang="en-US" sz="1200" b="1" dirty="0">
                <a:latin typeface="微软雅黑" panose="020B0503020204020204" pitchFamily="34" charset="-122"/>
                <a:ea typeface="微软雅黑" panose="020B0503020204020204" pitchFamily="34" charset="-122"/>
                <a:cs typeface="+mn-ea"/>
                <a:sym typeface="+mn-lt"/>
              </a:rPr>
              <a:t>核糖体亚单位</a:t>
            </a:r>
            <a:endParaRPr lang="zh-CN" altLang="en-US" sz="1200" b="1" dirty="0">
              <a:latin typeface="微软雅黑" panose="020B0503020204020204" pitchFamily="34" charset="-122"/>
              <a:ea typeface="微软雅黑" panose="020B0503020204020204" pitchFamily="34" charset="-122"/>
              <a:cs typeface="+mn-ea"/>
              <a:sym typeface="+mn-lt"/>
            </a:endParaRPr>
          </a:p>
        </p:txBody>
      </p:sp>
      <p:sp>
        <p:nvSpPr>
          <p:cNvPr id="31" name="文本框 30"/>
          <p:cNvSpPr txBox="1"/>
          <p:nvPr/>
        </p:nvSpPr>
        <p:spPr>
          <a:xfrm>
            <a:off x="7269656" y="3399135"/>
            <a:ext cx="4076769" cy="430887"/>
          </a:xfrm>
          <a:prstGeom prst="rect">
            <a:avLst/>
          </a:prstGeom>
          <a:noFill/>
        </p:spPr>
        <p:txBody>
          <a:bodyPr wrap="square">
            <a:spAutoFit/>
          </a:bodyPr>
          <a:lstStyle>
            <a:defPPr>
              <a:defRPr lang="en-US"/>
            </a:defPPr>
            <a:lvl1pPr>
              <a:defRPr sz="1200"/>
            </a:lvl1pPr>
          </a:lstStyle>
          <a:p>
            <a:r>
              <a:rPr lang="zh-CN" altLang="en-US" sz="1100" b="1" dirty="0">
                <a:latin typeface="微软雅黑" panose="020B0503020204020204" pitchFamily="34" charset="-122"/>
                <a:ea typeface="微软雅黑" panose="020B0503020204020204" pitchFamily="34" charset="-122"/>
                <a:cs typeface="+mn-ea"/>
                <a:sym typeface="+mn-lt"/>
              </a:rPr>
              <a:t>结合细菌</a:t>
            </a:r>
            <a:r>
              <a:rPr lang="en-US" altLang="zh-CN" sz="1100" b="1" dirty="0">
                <a:latin typeface="微软雅黑" panose="020B0503020204020204" pitchFamily="34" charset="-122"/>
                <a:ea typeface="微软雅黑" panose="020B0503020204020204" pitchFamily="34" charset="-122"/>
                <a:cs typeface="+mn-ea"/>
                <a:sym typeface="+mn-lt"/>
              </a:rPr>
              <a:t>30S</a:t>
            </a:r>
            <a:r>
              <a:rPr lang="zh-CN" altLang="en-US" sz="1100" b="1" dirty="0">
                <a:latin typeface="微软雅黑" panose="020B0503020204020204" pitchFamily="34" charset="-122"/>
                <a:ea typeface="微软雅黑" panose="020B0503020204020204" pitchFamily="34" charset="-122"/>
                <a:cs typeface="+mn-ea"/>
                <a:sym typeface="+mn-lt"/>
              </a:rPr>
              <a:t>核糖体亚单位</a:t>
            </a:r>
            <a:r>
              <a:rPr lang="zh-CN" altLang="en-US" sz="1100" dirty="0">
                <a:latin typeface="微软雅黑" panose="020B0503020204020204" pitchFamily="34" charset="-122"/>
                <a:ea typeface="微软雅黑" panose="020B0503020204020204" pitchFamily="34" charset="-122"/>
                <a:cs typeface="+mn-ea"/>
                <a:sym typeface="+mn-lt"/>
              </a:rPr>
              <a:t>，阻止细菌转录与蛋白合成，从而抑制细菌增殖</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34" name="文本框 33"/>
          <p:cNvSpPr txBox="1"/>
          <p:nvPr/>
        </p:nvSpPr>
        <p:spPr>
          <a:xfrm>
            <a:off x="2108288" y="5531450"/>
            <a:ext cx="1601050" cy="184666"/>
          </a:xfrm>
          <a:prstGeom prst="rect">
            <a:avLst/>
          </a:prstGeom>
          <a:solidFill>
            <a:srgbClr val="FEF0F7"/>
          </a:solidFill>
        </p:spPr>
        <p:txBody>
          <a:bodyPr wrap="square" lIns="0" tIns="0" rIns="0" bIns="0" rtlCol="0">
            <a:spAutoFit/>
          </a:bodyPr>
          <a:lstStyle>
            <a:defPPr>
              <a:defRPr lang="zh-CN"/>
            </a:defPPr>
            <a:lvl1pPr algn="ctr">
              <a:defRPr sz="1200" b="1">
                <a:cs typeface="+mn-ea"/>
              </a:defRPr>
            </a:lvl1pPr>
          </a:lstStyle>
          <a:p>
            <a:r>
              <a:rPr lang="zh-CN" altLang="en-US" dirty="0">
                <a:latin typeface="微软雅黑" panose="020B0503020204020204" pitchFamily="34" charset="-122"/>
                <a:ea typeface="微软雅黑" panose="020B0503020204020204" pitchFamily="34" charset="-122"/>
                <a:sym typeface="+mn-lt"/>
              </a:rPr>
              <a:t>结合</a:t>
            </a:r>
            <a:r>
              <a:rPr lang="en-US" altLang="zh-CN" dirty="0">
                <a:latin typeface="微软雅黑" panose="020B0503020204020204" pitchFamily="34" charset="-122"/>
                <a:ea typeface="微软雅黑" panose="020B0503020204020204" pitchFamily="34" charset="-122"/>
                <a:sym typeface="+mn-lt"/>
              </a:rPr>
              <a:t>RNA</a:t>
            </a:r>
            <a:r>
              <a:rPr lang="zh-CN" altLang="en-US" dirty="0">
                <a:latin typeface="微软雅黑" panose="020B0503020204020204" pitchFamily="34" charset="-122"/>
                <a:ea typeface="微软雅黑" panose="020B0503020204020204" pitchFamily="34" charset="-122"/>
                <a:sym typeface="+mn-lt"/>
              </a:rPr>
              <a:t>聚合酶</a:t>
            </a:r>
            <a:endParaRPr lang="zh-CN" altLang="en-US" dirty="0">
              <a:latin typeface="微软雅黑" panose="020B0503020204020204" pitchFamily="34" charset="-122"/>
              <a:ea typeface="微软雅黑" panose="020B0503020204020204" pitchFamily="34" charset="-122"/>
              <a:sym typeface="+mn-lt"/>
            </a:endParaRPr>
          </a:p>
        </p:txBody>
      </p:sp>
      <p:sp>
        <p:nvSpPr>
          <p:cNvPr id="79" name="文本框 78"/>
          <p:cNvSpPr txBox="1"/>
          <p:nvPr/>
        </p:nvSpPr>
        <p:spPr>
          <a:xfrm>
            <a:off x="737341" y="6191804"/>
            <a:ext cx="5534660" cy="276860"/>
          </a:xfrm>
          <a:prstGeom prst="rect">
            <a:avLst/>
          </a:prstGeom>
          <a:noFill/>
        </p:spPr>
        <p:txBody>
          <a:bodyPr wrap="none" lIns="0" tIns="0" rIns="0" bIns="0" rtlCol="0">
            <a:spAutoFit/>
          </a:bodyPr>
          <a:lstStyle>
            <a:defPPr>
              <a:defRPr lang="en-US"/>
            </a:defPPr>
            <a:lvl1pPr>
              <a:defRPr sz="900"/>
            </a:lvl1pPr>
          </a:lstStyle>
          <a:p>
            <a:pPr algn="l"/>
            <a:r>
              <a:rPr lang="en-US" altLang="zh-CN" dirty="0">
                <a:latin typeface="微软雅黑" panose="020B0503020204020204" pitchFamily="34" charset="-122"/>
                <a:ea typeface="微软雅黑" panose="020B0503020204020204" pitchFamily="34" charset="-122"/>
                <a:cs typeface="+mn-ea"/>
                <a:sym typeface="+mn-lt"/>
              </a:rPr>
              <a:t>CRAB</a:t>
            </a:r>
            <a:r>
              <a:rPr lang="zh-CN" altLang="en-US" dirty="0">
                <a:latin typeface="微软雅黑" panose="020B0503020204020204" pitchFamily="34" charset="-122"/>
                <a:ea typeface="微软雅黑" panose="020B0503020204020204" pitchFamily="34" charset="-122"/>
                <a:cs typeface="+mn-ea"/>
                <a:sym typeface="+mn-lt"/>
              </a:rPr>
              <a:t>：碳青霉烯类耐药的鲍曼不动杆菌；</a:t>
            </a:r>
            <a:r>
              <a:rPr lang="en-US" altLang="zh-CN" dirty="0">
                <a:latin typeface="微软雅黑" panose="020B0503020204020204" pitchFamily="34" charset="-122"/>
                <a:ea typeface="微软雅黑" panose="020B0503020204020204" pitchFamily="34" charset="-122"/>
                <a:cs typeface="+mn-ea"/>
                <a:sym typeface="+mn-lt"/>
              </a:rPr>
              <a:t>RNA</a:t>
            </a:r>
            <a:r>
              <a:rPr lang="zh-CN" altLang="en-US" dirty="0">
                <a:latin typeface="微软雅黑" panose="020B0503020204020204" pitchFamily="34" charset="-122"/>
                <a:ea typeface="微软雅黑" panose="020B0503020204020204" pitchFamily="34" charset="-122"/>
                <a:cs typeface="+mn-ea"/>
                <a:sym typeface="+mn-lt"/>
              </a:rPr>
              <a:t>：核糖核酸；</a:t>
            </a:r>
            <a:r>
              <a:rPr lang="en-US" altLang="zh-CN" dirty="0">
                <a:latin typeface="微软雅黑" panose="020B0503020204020204" pitchFamily="34" charset="-122"/>
                <a:ea typeface="微软雅黑" panose="020B0503020204020204" pitchFamily="34" charset="-122"/>
                <a:cs typeface="+mn-ea"/>
                <a:sym typeface="+mn-lt"/>
              </a:rPr>
              <a:t>PBP: </a:t>
            </a:r>
            <a:r>
              <a:rPr lang="zh-CN" altLang="en-US" dirty="0">
                <a:latin typeface="微软雅黑" panose="020B0503020204020204" pitchFamily="34" charset="-122"/>
                <a:ea typeface="微软雅黑" panose="020B0503020204020204" pitchFamily="34" charset="-122"/>
                <a:cs typeface="+mn-ea"/>
                <a:sym typeface="+mn-lt"/>
              </a:rPr>
              <a:t>青霉素结合蛋白；</a:t>
            </a:r>
            <a:r>
              <a:rPr lang="zh-CN" altLang="en-US" dirty="0">
                <a:latin typeface="微软雅黑" panose="020B0503020204020204" pitchFamily="34" charset="-122"/>
                <a:ea typeface="微软雅黑" panose="020B0503020204020204" pitchFamily="34" charset="-122"/>
                <a:cs typeface="+mn-ea"/>
                <a:sym typeface="+mn-lt"/>
              </a:rPr>
              <a:t>头孢地尔尚未在国内上市</a:t>
            </a:r>
            <a:endParaRPr lang="zh-CN" altLang="en-US" dirty="0">
              <a:latin typeface="微软雅黑" panose="020B0503020204020204" pitchFamily="34" charset="-122"/>
              <a:ea typeface="微软雅黑" panose="020B0503020204020204" pitchFamily="34" charset="-122"/>
              <a:cs typeface="+mn-ea"/>
              <a:sym typeface="+mn-lt"/>
            </a:endParaRPr>
          </a:p>
          <a:p>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92" name="左大括号 91"/>
          <p:cNvSpPr/>
          <p:nvPr/>
        </p:nvSpPr>
        <p:spPr>
          <a:xfrm flipH="1">
            <a:off x="7104531" y="3305366"/>
            <a:ext cx="175877" cy="645209"/>
          </a:xfrm>
          <a:prstGeom prst="leftBrace">
            <a:avLst>
              <a:gd name="adj1" fmla="val 45718"/>
              <a:gd name="adj2" fmla="val 50000"/>
            </a:avLst>
          </a:prstGeom>
          <a:ln w="12700" cap="rnd">
            <a:solidFill>
              <a:schemeClr val="tx1"/>
            </a:solidFill>
            <a:roun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550863" y="392219"/>
            <a:ext cx="8001000" cy="332399"/>
          </a:xfrm>
        </p:spPr>
        <p:txBody>
          <a:bodyPr vert="horz" lIns="0" tIns="0" rIns="0" bIns="0" rtlCol="0" anchor="t" anchorCtr="0">
            <a:spAutoFit/>
          </a:bodyPr>
          <a:lstStyle/>
          <a:p>
            <a:pPr>
              <a:spcBef>
                <a:spcPts val="1000"/>
              </a:spcBef>
              <a:buFont typeface="Arial" panose="02080604020202020204" pitchFamily="34" charset="0"/>
            </a:pPr>
            <a:r>
              <a:rPr lang="zh-CN" altLang="en-US" sz="2400" b="1" dirty="0">
                <a:solidFill>
                  <a:schemeClr val="bg1"/>
                </a:solidFill>
                <a:latin typeface="微软雅黑" panose="020B0503020204020204" pitchFamily="34" charset="-122"/>
                <a:ea typeface="微软雅黑" panose="020B0503020204020204" pitchFamily="34" charset="-122"/>
                <a:cs typeface="+mn-cs"/>
              </a:rPr>
              <a:t>鲍曼不动杆菌感染可选用的抗菌药</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p:txBody>
      </p:sp>
      <p:sp>
        <p:nvSpPr>
          <p:cNvPr id="89091" name="Rectangle 3"/>
          <p:cNvSpPr>
            <a:spLocks noGrp="1" noChangeArrowheads="1"/>
          </p:cNvSpPr>
          <p:nvPr>
            <p:ph type="body" idx="4294967295"/>
          </p:nvPr>
        </p:nvSpPr>
        <p:spPr>
          <a:xfrm>
            <a:off x="5756296" y="1219632"/>
            <a:ext cx="5380017" cy="5317225"/>
          </a:xfrm>
          <a:solidFill>
            <a:srgbClr val="9DC3E6"/>
          </a:solidFill>
          <a:ln w="6350">
            <a:solidFill>
              <a:schemeClr val="tx1"/>
            </a:solidFill>
          </a:ln>
          <a:effectLst>
            <a:outerShdw blurRad="50800" dist="38100" dir="2700000" algn="tl" rotWithShape="0">
              <a:prstClr val="black">
                <a:alpha val="40000"/>
              </a:prstClr>
            </a:outerShdw>
          </a:effectLst>
        </p:spPr>
        <p:txBody>
          <a:bodyPr/>
          <a:lstStyle/>
          <a:p>
            <a:pPr>
              <a:lnSpc>
                <a:spcPct val="150000"/>
              </a:lnSpc>
            </a:pPr>
            <a:r>
              <a:rPr lang="zh-CN" altLang="en-US" sz="1400" b="1" dirty="0">
                <a:latin typeface="微软雅黑" panose="020B0503020204020204" pitchFamily="34" charset="-122"/>
                <a:ea typeface="微软雅黑" panose="020B0503020204020204" pitchFamily="34" charset="-122"/>
              </a:rPr>
              <a:t>含舒巴坦的</a:t>
            </a:r>
            <a:r>
              <a:rPr lang="en-US" altLang="zh-CN" sz="1400" b="1" dirty="0">
                <a:latin typeface="微软雅黑" panose="020B0503020204020204" pitchFamily="34" charset="-122"/>
                <a:ea typeface="微软雅黑" panose="020B0503020204020204" pitchFamily="34" charset="-122"/>
              </a:rPr>
              <a:t>β</a:t>
            </a:r>
            <a:r>
              <a:rPr lang="zh-CN" altLang="en-US" sz="1400" b="1" dirty="0">
                <a:latin typeface="微软雅黑" panose="020B0503020204020204" pitchFamily="34" charset="-122"/>
                <a:ea typeface="微软雅黑" panose="020B0503020204020204" pitchFamily="34" charset="-122"/>
              </a:rPr>
              <a:t>内酰胺酶抑制剂合剂：</a:t>
            </a:r>
            <a:endParaRPr lang="zh-CN" altLang="en-US" sz="1400" b="1" dirty="0">
              <a:latin typeface="微软雅黑" panose="020B0503020204020204" pitchFamily="34" charset="-122"/>
              <a:ea typeface="微软雅黑" panose="020B0503020204020204" pitchFamily="34" charset="-122"/>
            </a:endParaRPr>
          </a:p>
          <a:p>
            <a:pPr lvl="1">
              <a:lnSpc>
                <a:spcPct val="150000"/>
              </a:lnSpc>
            </a:pPr>
            <a:r>
              <a:rPr lang="zh-CN" altLang="en-US" sz="1400" dirty="0">
                <a:latin typeface="微软雅黑" panose="020B0503020204020204" pitchFamily="34" charset="-122"/>
                <a:ea typeface="微软雅黑" panose="020B0503020204020204" pitchFamily="34" charset="-122"/>
              </a:rPr>
              <a:t>头孢哌酮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舒巴坦</a:t>
            </a:r>
            <a:endParaRPr lang="zh-CN" altLang="en-US" sz="1400" dirty="0">
              <a:latin typeface="微软雅黑" panose="020B0503020204020204" pitchFamily="34" charset="-122"/>
              <a:ea typeface="微软雅黑" panose="020B0503020204020204" pitchFamily="34" charset="-122"/>
            </a:endParaRPr>
          </a:p>
          <a:p>
            <a:pPr lvl="1">
              <a:lnSpc>
                <a:spcPct val="150000"/>
              </a:lnSpc>
            </a:pPr>
            <a:r>
              <a:rPr lang="zh-CN" altLang="en-US" sz="1400" dirty="0">
                <a:latin typeface="微软雅黑" panose="020B0503020204020204" pitchFamily="34" charset="-122"/>
                <a:ea typeface="微软雅黑" panose="020B0503020204020204" pitchFamily="34" charset="-122"/>
              </a:rPr>
              <a:t>氨苄西林</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舒巴坦</a:t>
            </a:r>
            <a:endParaRPr lang="en-US" altLang="zh-CN" sz="1400" dirty="0">
              <a:latin typeface="微软雅黑" panose="020B0503020204020204" pitchFamily="34" charset="-122"/>
              <a:ea typeface="微软雅黑" panose="020B0503020204020204" pitchFamily="34" charset="-122"/>
            </a:endParaRPr>
          </a:p>
          <a:p>
            <a:pPr lvl="1">
              <a:lnSpc>
                <a:spcPct val="150000"/>
              </a:lnSpc>
            </a:pPr>
            <a:r>
              <a:rPr lang="zh-CN" altLang="en-US" sz="1400" dirty="0">
                <a:latin typeface="微软雅黑" panose="020B0503020204020204" pitchFamily="34" charset="-122"/>
                <a:ea typeface="微软雅黑" panose="020B0503020204020204" pitchFamily="34" charset="-122"/>
              </a:rPr>
              <a:t>舒巴坦</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度洛巴坦</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碳青霉烯类：</a:t>
            </a:r>
            <a:r>
              <a:rPr lang="zh-CN" altLang="en-US" sz="1400" dirty="0">
                <a:latin typeface="微软雅黑" panose="020B0503020204020204" pitchFamily="34" charset="-122"/>
                <a:ea typeface="微软雅黑" panose="020B0503020204020204" pitchFamily="34" charset="-122"/>
              </a:rPr>
              <a:t>亚胺培南、美罗培南</a:t>
            </a:r>
            <a:endParaRPr lang="zh-CN" altLang="en-US" sz="1400"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多粘菌素类</a:t>
            </a:r>
            <a:r>
              <a:rPr lang="zh-CN" altLang="en-US" sz="1400" dirty="0">
                <a:latin typeface="微软雅黑" panose="020B0503020204020204" pitchFamily="34" charset="-122"/>
                <a:ea typeface="微软雅黑" panose="020B0503020204020204" pitchFamily="34" charset="-122"/>
              </a:rPr>
              <a:t>：多粘菌素</a:t>
            </a:r>
            <a:r>
              <a:rPr lang="en-US" altLang="zh-CN" sz="1400" dirty="0">
                <a:latin typeface="微软雅黑" panose="020B0503020204020204" pitchFamily="34" charset="-122"/>
                <a:ea typeface="微软雅黑" panose="020B0503020204020204" pitchFamily="34" charset="-122"/>
              </a:rPr>
              <a:t>E</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colistin</a:t>
            </a:r>
            <a:r>
              <a:rPr lang="zh-CN" altLang="en-US" sz="1400" dirty="0">
                <a:latin typeface="微软雅黑" panose="020B0503020204020204" pitchFamily="34" charset="-122"/>
                <a:ea typeface="微软雅黑" panose="020B0503020204020204" pitchFamily="34" charset="-122"/>
              </a:rPr>
              <a:t>，粘菌素）、多粘菌素</a:t>
            </a:r>
            <a:r>
              <a:rPr lang="en-US" altLang="zh-CN" sz="1400" dirty="0">
                <a:latin typeface="微软雅黑" panose="020B0503020204020204" pitchFamily="34" charset="-122"/>
                <a:ea typeface="微软雅黑" panose="020B0503020204020204" pitchFamily="34" charset="-122"/>
              </a:rPr>
              <a:t>B</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四环素类</a:t>
            </a:r>
            <a:r>
              <a:rPr lang="zh-CN" altLang="en-US" sz="1400"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替加环素</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tigecycline</a:t>
            </a:r>
            <a:r>
              <a:rPr lang="zh-CN" altLang="en-US" sz="1400" dirty="0">
                <a:latin typeface="微软雅黑" panose="020B0503020204020204" pitchFamily="34" charset="-122"/>
                <a:ea typeface="微软雅黑" panose="020B0503020204020204" pitchFamily="34" charset="-122"/>
              </a:rPr>
              <a:t>）米诺环素、多西环素</a:t>
            </a:r>
            <a:endParaRPr lang="zh-CN" altLang="en-US" sz="1400"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氨基糖苷类</a:t>
            </a:r>
            <a:r>
              <a:rPr lang="zh-CN" altLang="en-US" sz="1400" dirty="0">
                <a:latin typeface="微软雅黑" panose="020B0503020204020204" pitchFamily="34" charset="-122"/>
                <a:ea typeface="微软雅黑" panose="020B0503020204020204" pitchFamily="34" charset="-122"/>
              </a:rPr>
              <a:t>：阿米卡星、庆大霉素</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头孢菌素类：</a:t>
            </a:r>
            <a:r>
              <a:rPr lang="zh-CN" altLang="en-US" sz="1400" dirty="0">
                <a:latin typeface="微软雅黑" panose="020B0503020204020204" pitchFamily="34" charset="-122"/>
                <a:ea typeface="微软雅黑" panose="020B0503020204020204" pitchFamily="34" charset="-122"/>
              </a:rPr>
              <a:t>头孢地尔</a:t>
            </a:r>
            <a:endParaRPr lang="zh-CN" altLang="en-US" sz="1400"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其他</a:t>
            </a:r>
            <a:endParaRPr lang="zh-CN" altLang="en-US" sz="1400" b="1" dirty="0">
              <a:latin typeface="微软雅黑" panose="020B0503020204020204" pitchFamily="34" charset="-122"/>
              <a:ea typeface="微软雅黑" panose="020B0503020204020204" pitchFamily="34" charset="-122"/>
            </a:endParaRPr>
          </a:p>
          <a:p>
            <a:pPr lvl="1">
              <a:lnSpc>
                <a:spcPct val="150000"/>
              </a:lnSpc>
            </a:pPr>
            <a:r>
              <a:rPr lang="zh-CN" altLang="en-US" sz="1400" dirty="0">
                <a:latin typeface="微软雅黑" panose="020B0503020204020204" pitchFamily="34" charset="-122"/>
                <a:ea typeface="微软雅黑" panose="020B0503020204020204" pitchFamily="34" charset="-122"/>
              </a:rPr>
              <a:t>喹诺酮类如环丙沙星、左氧氟沙星、莫西沙星</a:t>
            </a:r>
            <a:endParaRPr lang="zh-CN" altLang="en-US" sz="1400" dirty="0">
              <a:latin typeface="微软雅黑" panose="020B0503020204020204" pitchFamily="34" charset="-122"/>
              <a:ea typeface="微软雅黑" panose="020B0503020204020204" pitchFamily="34" charset="-122"/>
            </a:endParaRPr>
          </a:p>
          <a:p>
            <a:pPr lvl="1">
              <a:lnSpc>
                <a:spcPct val="150000"/>
              </a:lnSpc>
            </a:pPr>
            <a:r>
              <a:rPr lang="zh-CN" altLang="en-US" sz="1400" dirty="0">
                <a:latin typeface="微软雅黑" panose="020B0503020204020204" pitchFamily="34" charset="-122"/>
                <a:ea typeface="微软雅黑" panose="020B0503020204020204" pitchFamily="34" charset="-122"/>
              </a:rPr>
              <a:t>头孢菌素类如头孢他啶、头孢吡肟</a:t>
            </a:r>
            <a:endParaRPr lang="zh-CN" altLang="en-US" sz="1400" dirty="0">
              <a:latin typeface="微软雅黑" panose="020B0503020204020204" pitchFamily="34" charset="-122"/>
              <a:ea typeface="微软雅黑" panose="020B0503020204020204" pitchFamily="34" charset="-122"/>
            </a:endParaRPr>
          </a:p>
          <a:p>
            <a:pPr lvl="1">
              <a:lnSpc>
                <a:spcPct val="150000"/>
              </a:lnSpc>
            </a:pPr>
            <a:r>
              <a:rPr lang="zh-CN" altLang="en-US" sz="1400" dirty="0">
                <a:latin typeface="微软雅黑" panose="020B0503020204020204" pitchFamily="34" charset="-122"/>
                <a:ea typeface="微软雅黑" panose="020B0503020204020204" pitchFamily="34" charset="-122"/>
              </a:rPr>
              <a:t>其他</a:t>
            </a:r>
            <a:r>
              <a:rPr lang="en-US" altLang="zh-CN" sz="1400" dirty="0">
                <a:latin typeface="微软雅黑" panose="020B0503020204020204" pitchFamily="34" charset="-122"/>
                <a:ea typeface="微软雅黑" panose="020B0503020204020204" pitchFamily="34" charset="-122"/>
              </a:rPr>
              <a:t>β</a:t>
            </a:r>
            <a:r>
              <a:rPr lang="zh-CN" altLang="en-US" sz="1400" dirty="0">
                <a:latin typeface="微软雅黑" panose="020B0503020204020204" pitchFamily="34" charset="-122"/>
                <a:ea typeface="微软雅黑" panose="020B0503020204020204" pitchFamily="34" charset="-122"/>
              </a:rPr>
              <a:t>内酰胺酶抑制剂合剂如哌拉西林</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他唑巴坦 </a:t>
            </a:r>
            <a:endParaRPr lang="zh-CN" altLang="en-US" sz="1400" dirty="0">
              <a:latin typeface="微软雅黑" panose="020B0503020204020204" pitchFamily="34" charset="-122"/>
              <a:ea typeface="微软雅黑" panose="020B0503020204020204" pitchFamily="34" charset="-122"/>
            </a:endParaRPr>
          </a:p>
        </p:txBody>
      </p:sp>
      <p:pic>
        <p:nvPicPr>
          <p:cNvPr id="2" name="Picture 2"/>
          <p:cNvPicPr>
            <a:picLocks noChangeAspect="1"/>
          </p:cNvPicPr>
          <p:nvPr/>
        </p:nvPicPr>
        <p:blipFill>
          <a:blip r:embed="rId1"/>
          <a:srcRect b="36178"/>
          <a:stretch>
            <a:fillRect/>
          </a:stretch>
        </p:blipFill>
        <p:spPr>
          <a:xfrm>
            <a:off x="646396" y="944581"/>
            <a:ext cx="5136337" cy="5592275"/>
          </a:xfrm>
          <a:prstGeom prst="rect">
            <a:avLst/>
          </a:prstGeom>
        </p:spPr>
      </p:pic>
      <p:sp>
        <p:nvSpPr>
          <p:cNvPr id="3" name="文本框 2"/>
          <p:cNvSpPr txBox="1"/>
          <p:nvPr/>
        </p:nvSpPr>
        <p:spPr>
          <a:xfrm>
            <a:off x="1088638" y="1508866"/>
            <a:ext cx="528204" cy="169277"/>
          </a:xfrm>
          <a:prstGeom prst="rect">
            <a:avLst/>
          </a:prstGeom>
          <a:noFill/>
        </p:spPr>
        <p:txBody>
          <a:bodyPr wrap="square" rtlCol="0">
            <a:spAutoFit/>
          </a:bodyPr>
          <a:lstStyle/>
          <a:p>
            <a:pPr algn="ctr"/>
            <a:r>
              <a:rPr lang="zh-CN" altLang="en-US" sz="500" b="1" dirty="0">
                <a:latin typeface="微软雅黑" panose="020B0503020204020204" pitchFamily="34" charset="-122"/>
                <a:ea typeface="微软雅黑" panose="020B0503020204020204" pitchFamily="34" charset="-122"/>
              </a:rPr>
              <a:t>头孢他啶</a:t>
            </a:r>
            <a:endParaRPr lang="zh-CN" altLang="en-US" sz="5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088638" y="1655260"/>
            <a:ext cx="528204" cy="169277"/>
          </a:xfrm>
          <a:prstGeom prst="rect">
            <a:avLst/>
          </a:prstGeom>
          <a:noFill/>
        </p:spPr>
        <p:txBody>
          <a:bodyPr wrap="square" rtlCol="0">
            <a:spAutoFit/>
          </a:bodyPr>
          <a:lstStyle/>
          <a:p>
            <a:pPr algn="ctr"/>
            <a:r>
              <a:rPr lang="zh-CN" altLang="en-US" sz="500" b="1" dirty="0">
                <a:latin typeface="微软雅黑" panose="020B0503020204020204" pitchFamily="34" charset="-122"/>
                <a:ea typeface="微软雅黑" panose="020B0503020204020204" pitchFamily="34" charset="-122"/>
              </a:rPr>
              <a:t>头孢吡肟</a:t>
            </a:r>
            <a:endParaRPr lang="zh-CN" altLang="en-US" sz="5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739675" y="2535024"/>
            <a:ext cx="810494" cy="169277"/>
          </a:xfrm>
          <a:prstGeom prst="rect">
            <a:avLst/>
          </a:prstGeom>
          <a:noFill/>
        </p:spPr>
        <p:txBody>
          <a:bodyPr wrap="square" rtlCol="0">
            <a:spAutoFit/>
          </a:bodyPr>
          <a:lstStyle/>
          <a:p>
            <a:pPr algn="ctr"/>
            <a:r>
              <a:rPr lang="zh-CN" altLang="en-US" sz="500" b="1" dirty="0">
                <a:latin typeface="微软雅黑" panose="020B0503020204020204" pitchFamily="34" charset="-122"/>
                <a:ea typeface="微软雅黑" panose="020B0503020204020204" pitchFamily="34" charset="-122"/>
              </a:rPr>
              <a:t>舒巴坦</a:t>
            </a:r>
            <a:r>
              <a:rPr lang="en-US" altLang="zh-CN" sz="500" b="1" dirty="0">
                <a:latin typeface="微软雅黑" panose="020B0503020204020204" pitchFamily="34" charset="-122"/>
                <a:ea typeface="微软雅黑" panose="020B0503020204020204" pitchFamily="34" charset="-122"/>
              </a:rPr>
              <a:t>-</a:t>
            </a:r>
            <a:r>
              <a:rPr lang="zh-CN" altLang="en-US" sz="500" b="1" dirty="0">
                <a:latin typeface="微软雅黑" panose="020B0503020204020204" pitchFamily="34" charset="-122"/>
                <a:ea typeface="微软雅黑" panose="020B0503020204020204" pitchFamily="34" charset="-122"/>
              </a:rPr>
              <a:t>度洛巴坦</a:t>
            </a:r>
            <a:endParaRPr lang="zh-CN" altLang="en-US" sz="5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47493" y="3275513"/>
            <a:ext cx="810494" cy="169277"/>
          </a:xfrm>
          <a:prstGeom prst="rect">
            <a:avLst/>
          </a:prstGeom>
          <a:noFill/>
        </p:spPr>
        <p:txBody>
          <a:bodyPr wrap="square" rtlCol="0">
            <a:spAutoFit/>
          </a:bodyPr>
          <a:lstStyle/>
          <a:p>
            <a:pPr algn="ctr"/>
            <a:r>
              <a:rPr lang="zh-CN" altLang="en-US" sz="500" b="1" dirty="0">
                <a:latin typeface="微软雅黑" panose="020B0503020204020204" pitchFamily="34" charset="-122"/>
                <a:ea typeface="微软雅黑" panose="020B0503020204020204" pitchFamily="34" charset="-122"/>
              </a:rPr>
              <a:t>环丙沙星</a:t>
            </a:r>
            <a:endParaRPr lang="zh-CN" altLang="en-US" sz="5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947492" y="3406293"/>
            <a:ext cx="810494" cy="169277"/>
          </a:xfrm>
          <a:prstGeom prst="rect">
            <a:avLst/>
          </a:prstGeom>
          <a:noFill/>
        </p:spPr>
        <p:txBody>
          <a:bodyPr wrap="square" rtlCol="0">
            <a:spAutoFit/>
          </a:bodyPr>
          <a:lstStyle/>
          <a:p>
            <a:pPr algn="ctr"/>
            <a:r>
              <a:rPr lang="zh-CN" altLang="en-US" sz="500" b="1" dirty="0">
                <a:latin typeface="微软雅黑" panose="020B0503020204020204" pitchFamily="34" charset="-122"/>
                <a:ea typeface="微软雅黑" panose="020B0503020204020204" pitchFamily="34" charset="-122"/>
              </a:rPr>
              <a:t>左氧氟沙星</a:t>
            </a:r>
            <a:endParaRPr lang="zh-CN" altLang="en-US" sz="5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29249" y="3561182"/>
            <a:ext cx="810494" cy="169277"/>
          </a:xfrm>
          <a:prstGeom prst="rect">
            <a:avLst/>
          </a:prstGeom>
          <a:noFill/>
        </p:spPr>
        <p:txBody>
          <a:bodyPr wrap="square" rtlCol="0">
            <a:spAutoFit/>
          </a:bodyPr>
          <a:lstStyle/>
          <a:p>
            <a:pPr algn="ctr"/>
            <a:r>
              <a:rPr lang="zh-CN" altLang="en-US" sz="500" b="1" dirty="0">
                <a:latin typeface="微软雅黑" panose="020B0503020204020204" pitchFamily="34" charset="-122"/>
                <a:ea typeface="微软雅黑" panose="020B0503020204020204" pitchFamily="34" charset="-122"/>
              </a:rPr>
              <a:t>复方磺胺甲噁唑</a:t>
            </a:r>
            <a:endParaRPr lang="zh-CN" altLang="en-US" sz="5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113747" y="4535940"/>
            <a:ext cx="528204" cy="169277"/>
          </a:xfrm>
          <a:prstGeom prst="rect">
            <a:avLst/>
          </a:prstGeom>
          <a:noFill/>
        </p:spPr>
        <p:txBody>
          <a:bodyPr wrap="square" rtlCol="0">
            <a:spAutoFit/>
          </a:bodyPr>
          <a:lstStyle/>
          <a:p>
            <a:pPr algn="ctr"/>
            <a:r>
              <a:rPr lang="zh-CN" altLang="en-US" sz="500" b="1" dirty="0">
                <a:latin typeface="微软雅黑" panose="020B0503020204020204" pitchFamily="34" charset="-122"/>
                <a:ea typeface="微软雅黑" panose="020B0503020204020204" pitchFamily="34" charset="-122"/>
              </a:rPr>
              <a:t>米诺环素</a:t>
            </a:r>
            <a:endParaRPr lang="zh-CN" altLang="en-US" sz="5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113747" y="4666602"/>
            <a:ext cx="528204" cy="169277"/>
          </a:xfrm>
          <a:prstGeom prst="rect">
            <a:avLst/>
          </a:prstGeom>
          <a:noFill/>
        </p:spPr>
        <p:txBody>
          <a:bodyPr wrap="square" rtlCol="0">
            <a:spAutoFit/>
          </a:bodyPr>
          <a:lstStyle/>
          <a:p>
            <a:pPr algn="ctr"/>
            <a:r>
              <a:rPr lang="zh-CN" altLang="en-US" sz="500" b="1" dirty="0">
                <a:latin typeface="微软雅黑" panose="020B0503020204020204" pitchFamily="34" charset="-122"/>
                <a:ea typeface="微软雅黑" panose="020B0503020204020204" pitchFamily="34" charset="-122"/>
              </a:rPr>
              <a:t>多西环素</a:t>
            </a:r>
            <a:endParaRPr lang="en-US" altLang="zh-CN" sz="5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088637" y="5049019"/>
            <a:ext cx="528204" cy="169277"/>
          </a:xfrm>
          <a:prstGeom prst="rect">
            <a:avLst/>
          </a:prstGeom>
          <a:noFill/>
        </p:spPr>
        <p:txBody>
          <a:bodyPr wrap="square" rtlCol="0">
            <a:spAutoFit/>
          </a:bodyPr>
          <a:lstStyle/>
          <a:p>
            <a:pPr algn="ctr"/>
            <a:r>
              <a:rPr lang="zh-CN" altLang="en-US" sz="500" b="1" dirty="0">
                <a:latin typeface="微软雅黑" panose="020B0503020204020204" pitchFamily="34" charset="-122"/>
                <a:ea typeface="微软雅黑" panose="020B0503020204020204" pitchFamily="34" charset="-122"/>
              </a:rPr>
              <a:t>头孢地尔</a:t>
            </a:r>
            <a:endParaRPr lang="en-US" altLang="zh-CN" sz="5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079109" y="5868006"/>
            <a:ext cx="528204" cy="169277"/>
          </a:xfrm>
          <a:prstGeom prst="rect">
            <a:avLst/>
          </a:prstGeom>
          <a:noFill/>
        </p:spPr>
        <p:txBody>
          <a:bodyPr wrap="square" rtlCol="0">
            <a:spAutoFit/>
          </a:bodyPr>
          <a:lstStyle/>
          <a:p>
            <a:pPr algn="ctr"/>
            <a:r>
              <a:rPr lang="zh-CN" altLang="en-US" sz="500" b="1" dirty="0">
                <a:latin typeface="微软雅黑" panose="020B0503020204020204" pitchFamily="34" charset="-122"/>
                <a:ea typeface="微软雅黑" panose="020B0503020204020204" pitchFamily="34" charset="-122"/>
              </a:rPr>
              <a:t>妥布霉素</a:t>
            </a:r>
            <a:endParaRPr lang="en-US" altLang="zh-CN" sz="5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646430" y="6644640"/>
            <a:ext cx="6096000" cy="183515"/>
          </a:xfrm>
          <a:prstGeom prst="rect">
            <a:avLst/>
          </a:prstGeom>
          <a:noFill/>
        </p:spPr>
        <p:txBody>
          <a:bodyPr wrap="square" rtlCol="0" anchor="t">
            <a:spAutoFit/>
          </a:bodyPr>
          <a:p>
            <a:r>
              <a:rPr lang="en-US" altLang="zh-CN" sz="600" dirty="0" err="1">
                <a:latin typeface="微软雅黑" panose="020B0503020204020204" pitchFamily="34" charset="-122"/>
                <a:ea typeface="微软雅黑" panose="020B0503020204020204" pitchFamily="34" charset="-122"/>
                <a:cs typeface="+mn-ea"/>
                <a:sym typeface="+mn-lt"/>
              </a:rPr>
              <a:t>头孢地尔尚未在国内上市</a:t>
            </a:r>
            <a:endParaRPr lang="en-US" altLang="zh-CN" sz="600" dirty="0" err="1">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3" name="任意多边形: 形状 12"/>
          <p:cNvSpPr/>
          <p:nvPr/>
        </p:nvSpPr>
        <p:spPr>
          <a:xfrm flipH="1">
            <a:off x="-1872" y="0"/>
            <a:ext cx="6648477" cy="6858000"/>
          </a:xfrm>
          <a:custGeom>
            <a:avLst/>
            <a:gdLst>
              <a:gd name="connsiteX0" fmla="*/ 0 w 6323937"/>
              <a:gd name="connsiteY0" fmla="*/ 0 h 6858000"/>
              <a:gd name="connsiteX1" fmla="*/ 6323937 w 6323937"/>
              <a:gd name="connsiteY1" fmla="*/ 0 h 6858000"/>
              <a:gd name="connsiteX2" fmla="*/ 6323937 w 6323937"/>
              <a:gd name="connsiteY2" fmla="*/ 6858000 h 6858000"/>
              <a:gd name="connsiteX3" fmla="*/ 0 w 6323937"/>
              <a:gd name="connsiteY3" fmla="*/ 6858000 h 6858000"/>
              <a:gd name="connsiteX4" fmla="*/ 0 w 6323937"/>
              <a:gd name="connsiteY4" fmla="*/ 0 h 6858000"/>
              <a:gd name="connsiteX0-1" fmla="*/ 0 w 6323937"/>
              <a:gd name="connsiteY0-2" fmla="*/ 0 h 6858000"/>
              <a:gd name="connsiteX1-3" fmla="*/ 6323937 w 6323937"/>
              <a:gd name="connsiteY1-4" fmla="*/ 0 h 6858000"/>
              <a:gd name="connsiteX2-5" fmla="*/ 6323937 w 6323937"/>
              <a:gd name="connsiteY2-6" fmla="*/ 6858000 h 6858000"/>
              <a:gd name="connsiteX3-7" fmla="*/ 0 w 6323937"/>
              <a:gd name="connsiteY3-8" fmla="*/ 6858000 h 6858000"/>
              <a:gd name="connsiteX4-9" fmla="*/ 0 w 6323937"/>
              <a:gd name="connsiteY4-10" fmla="*/ 0 h 6858000"/>
              <a:gd name="connsiteX0-11" fmla="*/ 0 w 6323937"/>
              <a:gd name="connsiteY0-12" fmla="*/ 0 h 6858000"/>
              <a:gd name="connsiteX1-13" fmla="*/ 6323937 w 6323937"/>
              <a:gd name="connsiteY1-14" fmla="*/ 0 h 6858000"/>
              <a:gd name="connsiteX2-15" fmla="*/ 6323937 w 6323937"/>
              <a:gd name="connsiteY2-16" fmla="*/ 6858000 h 6858000"/>
              <a:gd name="connsiteX3-17" fmla="*/ 0 w 6323937"/>
              <a:gd name="connsiteY3-18" fmla="*/ 6858000 h 6858000"/>
              <a:gd name="connsiteX4-19" fmla="*/ 0 w 6323937"/>
              <a:gd name="connsiteY4-20" fmla="*/ 0 h 6858000"/>
              <a:gd name="connsiteX0-21" fmla="*/ 0 w 6323937"/>
              <a:gd name="connsiteY0-22" fmla="*/ 0 h 6858000"/>
              <a:gd name="connsiteX1-23" fmla="*/ 6323937 w 6323937"/>
              <a:gd name="connsiteY1-24" fmla="*/ 0 h 6858000"/>
              <a:gd name="connsiteX2-25" fmla="*/ 6323937 w 6323937"/>
              <a:gd name="connsiteY2-26" fmla="*/ 6858000 h 6858000"/>
              <a:gd name="connsiteX3-27" fmla="*/ 0 w 6323937"/>
              <a:gd name="connsiteY3-28" fmla="*/ 6858000 h 6858000"/>
              <a:gd name="connsiteX4-29" fmla="*/ 0 w 6323937"/>
              <a:gd name="connsiteY4-30" fmla="*/ 0 h 6858000"/>
              <a:gd name="connsiteX0-31" fmla="*/ 4563 w 6328500"/>
              <a:gd name="connsiteY0-32" fmla="*/ 0 h 6858000"/>
              <a:gd name="connsiteX1-33" fmla="*/ 6328500 w 6328500"/>
              <a:gd name="connsiteY1-34" fmla="*/ 0 h 6858000"/>
              <a:gd name="connsiteX2-35" fmla="*/ 6328500 w 6328500"/>
              <a:gd name="connsiteY2-36" fmla="*/ 6858000 h 6858000"/>
              <a:gd name="connsiteX3-37" fmla="*/ 4563 w 6328500"/>
              <a:gd name="connsiteY3-38" fmla="*/ 6858000 h 6858000"/>
              <a:gd name="connsiteX4-39" fmla="*/ 4563 w 6328500"/>
              <a:gd name="connsiteY4-40" fmla="*/ 0 h 6858000"/>
              <a:gd name="connsiteX0-41" fmla="*/ 14686 w 6338623"/>
              <a:gd name="connsiteY0-42" fmla="*/ 0 h 6858000"/>
              <a:gd name="connsiteX1-43" fmla="*/ 6338623 w 6338623"/>
              <a:gd name="connsiteY1-44" fmla="*/ 0 h 6858000"/>
              <a:gd name="connsiteX2-45" fmla="*/ 6338623 w 6338623"/>
              <a:gd name="connsiteY2-46" fmla="*/ 6858000 h 6858000"/>
              <a:gd name="connsiteX3-47" fmla="*/ 14686 w 6338623"/>
              <a:gd name="connsiteY3-48" fmla="*/ 6858000 h 6858000"/>
              <a:gd name="connsiteX4-49" fmla="*/ 14686 w 6338623"/>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8623" h="6858000">
                <a:moveTo>
                  <a:pt x="14686" y="0"/>
                </a:moveTo>
                <a:lnTo>
                  <a:pt x="6338623" y="0"/>
                </a:lnTo>
                <a:lnTo>
                  <a:pt x="6338623" y="6858000"/>
                </a:lnTo>
                <a:lnTo>
                  <a:pt x="14686" y="6858000"/>
                </a:lnTo>
                <a:cubicBezTo>
                  <a:pt x="1883243" y="4460682"/>
                  <a:pt x="-192048" y="3876262"/>
                  <a:pt x="14686"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endParaRPr lang="zh-CN" altLang="en-US" dirty="0">
              <a:latin typeface="Arial" panose="02080604020202020204" pitchFamily="34" charset="0"/>
              <a:cs typeface="Calibri" panose="020F0502020204030204" pitchFamily="34" charset="0"/>
            </a:endParaRPr>
          </a:p>
        </p:txBody>
      </p:sp>
      <p:sp>
        <p:nvSpPr>
          <p:cNvPr id="2" name="文本框 1"/>
          <p:cNvSpPr txBox="1"/>
          <p:nvPr/>
        </p:nvSpPr>
        <p:spPr>
          <a:xfrm>
            <a:off x="657164" y="1800559"/>
            <a:ext cx="5860165" cy="1323439"/>
          </a:xfrm>
          <a:prstGeom prst="rect">
            <a:avLst/>
          </a:prstGeom>
          <a:noFill/>
        </p:spPr>
        <p:txBody>
          <a:bodyPr wrap="square" rtlCol="0">
            <a:spAutoFit/>
          </a:bodyPr>
          <a:lstStyle/>
          <a:p>
            <a:r>
              <a:rPr lang="zh-CN" altLang="en-US" sz="40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rPr>
              <a:t>鲍曼不动杆菌感染的高效精准治疗方案</a:t>
            </a:r>
            <a:endParaRPr lang="zh-CN" altLang="en-US" sz="40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3" name="矩形: 圆角 2"/>
          <p:cNvSpPr/>
          <p:nvPr/>
        </p:nvSpPr>
        <p:spPr>
          <a:xfrm>
            <a:off x="726037" y="1470808"/>
            <a:ext cx="1206501" cy="288751"/>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
        <p:nvSpPr>
          <p:cNvPr id="18" name="任意多边形: 形状 17"/>
          <p:cNvSpPr/>
          <p:nvPr/>
        </p:nvSpPr>
        <p:spPr>
          <a:xfrm>
            <a:off x="808426" y="4184317"/>
            <a:ext cx="181103" cy="181066"/>
          </a:xfrm>
          <a:custGeom>
            <a:avLst/>
            <a:gdLst>
              <a:gd name="T0" fmla="*/ 5872 w 10378"/>
              <a:gd name="T1" fmla="*/ 5277 h 10377"/>
              <a:gd name="T2" fmla="*/ 5872 w 10378"/>
              <a:gd name="T3" fmla="*/ 2783 h 10377"/>
              <a:gd name="T4" fmla="*/ 5223 w 10378"/>
              <a:gd name="T5" fmla="*/ 2135 h 10377"/>
              <a:gd name="T6" fmla="*/ 4574 w 10378"/>
              <a:gd name="T7" fmla="*/ 2783 h 10377"/>
              <a:gd name="T8" fmla="*/ 4574 w 10378"/>
              <a:gd name="T9" fmla="*/ 6026 h 10377"/>
              <a:gd name="T10" fmla="*/ 7383 w 10378"/>
              <a:gd name="T11" fmla="*/ 7647 h 10377"/>
              <a:gd name="T12" fmla="*/ 8267 w 10378"/>
              <a:gd name="T13" fmla="*/ 7403 h 10377"/>
              <a:gd name="T14" fmla="*/ 8031 w 10378"/>
              <a:gd name="T15" fmla="*/ 6523 h 10377"/>
              <a:gd name="T16" fmla="*/ 5872 w 10378"/>
              <a:gd name="T17" fmla="*/ 5277 h 10377"/>
              <a:gd name="T18" fmla="*/ 5189 w 10378"/>
              <a:gd name="T19" fmla="*/ 10377 h 10377"/>
              <a:gd name="T20" fmla="*/ 0 w 10378"/>
              <a:gd name="T21" fmla="*/ 5188 h 10377"/>
              <a:gd name="T22" fmla="*/ 5189 w 10378"/>
              <a:gd name="T23" fmla="*/ 0 h 10377"/>
              <a:gd name="T24" fmla="*/ 10378 w 10378"/>
              <a:gd name="T25" fmla="*/ 5188 h 10377"/>
              <a:gd name="T26" fmla="*/ 5189 w 10378"/>
              <a:gd name="T27" fmla="*/ 10377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78" h="10377">
                <a:moveTo>
                  <a:pt x="5872" y="5277"/>
                </a:moveTo>
                <a:lnTo>
                  <a:pt x="5872" y="2783"/>
                </a:lnTo>
                <a:cubicBezTo>
                  <a:pt x="5872" y="2425"/>
                  <a:pt x="5582" y="2135"/>
                  <a:pt x="5223" y="2135"/>
                </a:cubicBezTo>
                <a:cubicBezTo>
                  <a:pt x="4864" y="2135"/>
                  <a:pt x="4574" y="2425"/>
                  <a:pt x="4574" y="2783"/>
                </a:cubicBezTo>
                <a:lnTo>
                  <a:pt x="4574" y="6026"/>
                </a:lnTo>
                <a:lnTo>
                  <a:pt x="7383" y="7647"/>
                </a:lnTo>
                <a:cubicBezTo>
                  <a:pt x="7694" y="7825"/>
                  <a:pt x="8091" y="7716"/>
                  <a:pt x="8267" y="7403"/>
                </a:cubicBezTo>
                <a:cubicBezTo>
                  <a:pt x="8442" y="7095"/>
                  <a:pt x="8337" y="6703"/>
                  <a:pt x="8031" y="6523"/>
                </a:cubicBezTo>
                <a:lnTo>
                  <a:pt x="5872" y="5277"/>
                </a:lnTo>
                <a:close/>
                <a:moveTo>
                  <a:pt x="5189" y="10377"/>
                </a:moveTo>
                <a:cubicBezTo>
                  <a:pt x="2324" y="10377"/>
                  <a:pt x="0" y="8054"/>
                  <a:pt x="0" y="5188"/>
                </a:cubicBezTo>
                <a:cubicBezTo>
                  <a:pt x="0" y="2322"/>
                  <a:pt x="2324" y="0"/>
                  <a:pt x="5189" y="0"/>
                </a:cubicBezTo>
                <a:cubicBezTo>
                  <a:pt x="8054" y="0"/>
                  <a:pt x="10378" y="2322"/>
                  <a:pt x="10378" y="5188"/>
                </a:cubicBezTo>
                <a:cubicBezTo>
                  <a:pt x="10378" y="8054"/>
                  <a:pt x="8056" y="10377"/>
                  <a:pt x="5189" y="103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Arial" panose="02080604020202020204" pitchFamily="34" charset="0"/>
            </a:endParaRPr>
          </a:p>
        </p:txBody>
      </p:sp>
      <p:sp>
        <p:nvSpPr>
          <p:cNvPr id="19" name="矩形 18"/>
          <p:cNvSpPr/>
          <p:nvPr/>
        </p:nvSpPr>
        <p:spPr>
          <a:xfrm>
            <a:off x="726037" y="3310771"/>
            <a:ext cx="1404000" cy="3600"/>
          </a:xfrm>
          <a:prstGeom prst="rect">
            <a:avLst/>
          </a:prstGeom>
          <a:noFill/>
          <a:ln w="19050">
            <a:gradFill>
              <a:gsLst>
                <a:gs pos="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srgbClr val="06358F"/>
              </a:solidFill>
              <a:latin typeface="Arial" panose="02080604020202020204" pitchFamily="34" charset="0"/>
            </a:endParaRPr>
          </a:p>
        </p:txBody>
      </p:sp>
      <p:grpSp>
        <p:nvGrpSpPr>
          <p:cNvPr id="597" name="组合 596"/>
          <p:cNvGrpSpPr/>
          <p:nvPr/>
        </p:nvGrpSpPr>
        <p:grpSpPr>
          <a:xfrm>
            <a:off x="-1381959" y="-263"/>
            <a:ext cx="8028563" cy="6990927"/>
            <a:chOff x="266598" y="970107"/>
            <a:chExt cx="7477958" cy="6990927"/>
          </a:xfrm>
          <a:noFill/>
        </p:grpSpPr>
        <p:sp>
          <p:nvSpPr>
            <p:cNvPr id="598" name="十字形 597"/>
            <p:cNvSpPr/>
            <p:nvPr/>
          </p:nvSpPr>
          <p:spPr>
            <a:xfrm>
              <a:off x="266598"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599" name="十字形 598"/>
            <p:cNvSpPr/>
            <p:nvPr/>
          </p:nvSpPr>
          <p:spPr>
            <a:xfrm>
              <a:off x="570485"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00" name="十字形 599"/>
            <p:cNvSpPr/>
            <p:nvPr/>
          </p:nvSpPr>
          <p:spPr>
            <a:xfrm>
              <a:off x="874372"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01" name="十字形 600"/>
            <p:cNvSpPr/>
            <p:nvPr/>
          </p:nvSpPr>
          <p:spPr>
            <a:xfrm>
              <a:off x="117826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02" name="十字形 601"/>
            <p:cNvSpPr/>
            <p:nvPr/>
          </p:nvSpPr>
          <p:spPr>
            <a:xfrm>
              <a:off x="148214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03" name="十字形 602"/>
            <p:cNvSpPr/>
            <p:nvPr/>
          </p:nvSpPr>
          <p:spPr>
            <a:xfrm>
              <a:off x="178603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04" name="十字形 603"/>
            <p:cNvSpPr/>
            <p:nvPr/>
          </p:nvSpPr>
          <p:spPr>
            <a:xfrm>
              <a:off x="2089921"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05" name="十字形 604"/>
            <p:cNvSpPr/>
            <p:nvPr/>
          </p:nvSpPr>
          <p:spPr>
            <a:xfrm>
              <a:off x="2393808"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06" name="十字形 605"/>
            <p:cNvSpPr/>
            <p:nvPr/>
          </p:nvSpPr>
          <p:spPr>
            <a:xfrm>
              <a:off x="269769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07" name="十字形 606"/>
            <p:cNvSpPr/>
            <p:nvPr/>
          </p:nvSpPr>
          <p:spPr>
            <a:xfrm>
              <a:off x="3001583"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08" name="十字形 607"/>
            <p:cNvSpPr/>
            <p:nvPr/>
          </p:nvSpPr>
          <p:spPr>
            <a:xfrm>
              <a:off x="330547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09" name="十字形 608"/>
            <p:cNvSpPr/>
            <p:nvPr/>
          </p:nvSpPr>
          <p:spPr>
            <a:xfrm>
              <a:off x="360935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10" name="十字形 609"/>
            <p:cNvSpPr/>
            <p:nvPr/>
          </p:nvSpPr>
          <p:spPr>
            <a:xfrm>
              <a:off x="391324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11" name="十字形 610"/>
            <p:cNvSpPr/>
            <p:nvPr/>
          </p:nvSpPr>
          <p:spPr>
            <a:xfrm>
              <a:off x="4217131"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12" name="十字形 611"/>
            <p:cNvSpPr/>
            <p:nvPr/>
          </p:nvSpPr>
          <p:spPr>
            <a:xfrm>
              <a:off x="4521019"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13" name="十字形 612"/>
            <p:cNvSpPr/>
            <p:nvPr/>
          </p:nvSpPr>
          <p:spPr>
            <a:xfrm>
              <a:off x="482490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14" name="十字形 613"/>
            <p:cNvSpPr/>
            <p:nvPr/>
          </p:nvSpPr>
          <p:spPr>
            <a:xfrm>
              <a:off x="5128793"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15" name="十字形 614"/>
            <p:cNvSpPr/>
            <p:nvPr/>
          </p:nvSpPr>
          <p:spPr>
            <a:xfrm>
              <a:off x="543268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16" name="十字形 615"/>
            <p:cNvSpPr/>
            <p:nvPr/>
          </p:nvSpPr>
          <p:spPr>
            <a:xfrm>
              <a:off x="573656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17" name="十字形 616"/>
            <p:cNvSpPr/>
            <p:nvPr/>
          </p:nvSpPr>
          <p:spPr>
            <a:xfrm>
              <a:off x="6040455"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18" name="十字形 617"/>
            <p:cNvSpPr/>
            <p:nvPr/>
          </p:nvSpPr>
          <p:spPr>
            <a:xfrm>
              <a:off x="6344342"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19" name="十字形 618"/>
            <p:cNvSpPr/>
            <p:nvPr/>
          </p:nvSpPr>
          <p:spPr>
            <a:xfrm>
              <a:off x="6648229"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20" name="十字形 619"/>
            <p:cNvSpPr/>
            <p:nvPr/>
          </p:nvSpPr>
          <p:spPr>
            <a:xfrm>
              <a:off x="695211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21" name="十字形 620"/>
            <p:cNvSpPr/>
            <p:nvPr/>
          </p:nvSpPr>
          <p:spPr>
            <a:xfrm>
              <a:off x="725600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22" name="十字形 621"/>
            <p:cNvSpPr/>
            <p:nvPr/>
          </p:nvSpPr>
          <p:spPr>
            <a:xfrm>
              <a:off x="755989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23" name="十字形 622"/>
            <p:cNvSpPr/>
            <p:nvPr/>
          </p:nvSpPr>
          <p:spPr>
            <a:xfrm>
              <a:off x="266598"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24" name="十字形 623"/>
            <p:cNvSpPr/>
            <p:nvPr/>
          </p:nvSpPr>
          <p:spPr>
            <a:xfrm>
              <a:off x="570485"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25" name="十字形 624"/>
            <p:cNvSpPr/>
            <p:nvPr/>
          </p:nvSpPr>
          <p:spPr>
            <a:xfrm>
              <a:off x="874372"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26" name="十字形 625"/>
            <p:cNvSpPr/>
            <p:nvPr/>
          </p:nvSpPr>
          <p:spPr>
            <a:xfrm>
              <a:off x="117826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27" name="十字形 626"/>
            <p:cNvSpPr/>
            <p:nvPr/>
          </p:nvSpPr>
          <p:spPr>
            <a:xfrm>
              <a:off x="148214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28" name="十字形 627"/>
            <p:cNvSpPr/>
            <p:nvPr/>
          </p:nvSpPr>
          <p:spPr>
            <a:xfrm>
              <a:off x="178603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29" name="十字形 628"/>
            <p:cNvSpPr/>
            <p:nvPr/>
          </p:nvSpPr>
          <p:spPr>
            <a:xfrm>
              <a:off x="2089921"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30" name="十字形 629"/>
            <p:cNvSpPr/>
            <p:nvPr/>
          </p:nvSpPr>
          <p:spPr>
            <a:xfrm>
              <a:off x="2393808"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31" name="十字形 630"/>
            <p:cNvSpPr/>
            <p:nvPr/>
          </p:nvSpPr>
          <p:spPr>
            <a:xfrm>
              <a:off x="269769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32" name="十字形 631"/>
            <p:cNvSpPr/>
            <p:nvPr/>
          </p:nvSpPr>
          <p:spPr>
            <a:xfrm>
              <a:off x="3001583"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33" name="十字形 632"/>
            <p:cNvSpPr/>
            <p:nvPr/>
          </p:nvSpPr>
          <p:spPr>
            <a:xfrm>
              <a:off x="330547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34" name="十字形 633"/>
            <p:cNvSpPr/>
            <p:nvPr/>
          </p:nvSpPr>
          <p:spPr>
            <a:xfrm>
              <a:off x="360935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35" name="十字形 634"/>
            <p:cNvSpPr/>
            <p:nvPr/>
          </p:nvSpPr>
          <p:spPr>
            <a:xfrm>
              <a:off x="391324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36" name="十字形 635"/>
            <p:cNvSpPr/>
            <p:nvPr/>
          </p:nvSpPr>
          <p:spPr>
            <a:xfrm>
              <a:off x="4217131"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37" name="十字形 636"/>
            <p:cNvSpPr/>
            <p:nvPr/>
          </p:nvSpPr>
          <p:spPr>
            <a:xfrm>
              <a:off x="4521019"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38" name="十字形 637"/>
            <p:cNvSpPr/>
            <p:nvPr/>
          </p:nvSpPr>
          <p:spPr>
            <a:xfrm>
              <a:off x="482490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39" name="十字形 638"/>
            <p:cNvSpPr/>
            <p:nvPr/>
          </p:nvSpPr>
          <p:spPr>
            <a:xfrm>
              <a:off x="5128793"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40" name="十字形 639"/>
            <p:cNvSpPr/>
            <p:nvPr/>
          </p:nvSpPr>
          <p:spPr>
            <a:xfrm>
              <a:off x="543268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41" name="十字形 640"/>
            <p:cNvSpPr/>
            <p:nvPr/>
          </p:nvSpPr>
          <p:spPr>
            <a:xfrm>
              <a:off x="573656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42" name="十字形 641"/>
            <p:cNvSpPr/>
            <p:nvPr/>
          </p:nvSpPr>
          <p:spPr>
            <a:xfrm>
              <a:off x="6040455"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43" name="十字形 642"/>
            <p:cNvSpPr/>
            <p:nvPr/>
          </p:nvSpPr>
          <p:spPr>
            <a:xfrm>
              <a:off x="6344342"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44" name="十字形 643"/>
            <p:cNvSpPr/>
            <p:nvPr/>
          </p:nvSpPr>
          <p:spPr>
            <a:xfrm>
              <a:off x="6648229"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45" name="十字形 644"/>
            <p:cNvSpPr/>
            <p:nvPr/>
          </p:nvSpPr>
          <p:spPr>
            <a:xfrm>
              <a:off x="695211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46" name="十字形 645"/>
            <p:cNvSpPr/>
            <p:nvPr/>
          </p:nvSpPr>
          <p:spPr>
            <a:xfrm>
              <a:off x="725600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47" name="十字形 646"/>
            <p:cNvSpPr/>
            <p:nvPr/>
          </p:nvSpPr>
          <p:spPr>
            <a:xfrm>
              <a:off x="755989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48" name="十字形 647"/>
            <p:cNvSpPr/>
            <p:nvPr/>
          </p:nvSpPr>
          <p:spPr>
            <a:xfrm>
              <a:off x="266598"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49" name="十字形 648"/>
            <p:cNvSpPr/>
            <p:nvPr/>
          </p:nvSpPr>
          <p:spPr>
            <a:xfrm>
              <a:off x="570485"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50" name="十字形 649"/>
            <p:cNvSpPr/>
            <p:nvPr/>
          </p:nvSpPr>
          <p:spPr>
            <a:xfrm>
              <a:off x="874372"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51" name="十字形 650"/>
            <p:cNvSpPr/>
            <p:nvPr/>
          </p:nvSpPr>
          <p:spPr>
            <a:xfrm>
              <a:off x="117826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52" name="十字形 651"/>
            <p:cNvSpPr/>
            <p:nvPr/>
          </p:nvSpPr>
          <p:spPr>
            <a:xfrm>
              <a:off x="148214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53" name="十字形 652"/>
            <p:cNvSpPr/>
            <p:nvPr/>
          </p:nvSpPr>
          <p:spPr>
            <a:xfrm>
              <a:off x="178603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54" name="十字形 653"/>
            <p:cNvSpPr/>
            <p:nvPr/>
          </p:nvSpPr>
          <p:spPr>
            <a:xfrm>
              <a:off x="2089921"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55" name="十字形 654"/>
            <p:cNvSpPr/>
            <p:nvPr/>
          </p:nvSpPr>
          <p:spPr>
            <a:xfrm>
              <a:off x="2393808"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56" name="十字形 655"/>
            <p:cNvSpPr/>
            <p:nvPr/>
          </p:nvSpPr>
          <p:spPr>
            <a:xfrm>
              <a:off x="269769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57" name="十字形 656"/>
            <p:cNvSpPr/>
            <p:nvPr/>
          </p:nvSpPr>
          <p:spPr>
            <a:xfrm>
              <a:off x="3001583"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58" name="十字形 657"/>
            <p:cNvSpPr/>
            <p:nvPr/>
          </p:nvSpPr>
          <p:spPr>
            <a:xfrm>
              <a:off x="330547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59" name="十字形 658"/>
            <p:cNvSpPr/>
            <p:nvPr/>
          </p:nvSpPr>
          <p:spPr>
            <a:xfrm>
              <a:off x="360935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60" name="十字形 659"/>
            <p:cNvSpPr/>
            <p:nvPr/>
          </p:nvSpPr>
          <p:spPr>
            <a:xfrm>
              <a:off x="391324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61" name="十字形 660"/>
            <p:cNvSpPr/>
            <p:nvPr/>
          </p:nvSpPr>
          <p:spPr>
            <a:xfrm>
              <a:off x="4217131"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62" name="十字形 661"/>
            <p:cNvSpPr/>
            <p:nvPr/>
          </p:nvSpPr>
          <p:spPr>
            <a:xfrm>
              <a:off x="4521019"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63" name="十字形 662"/>
            <p:cNvSpPr/>
            <p:nvPr/>
          </p:nvSpPr>
          <p:spPr>
            <a:xfrm>
              <a:off x="482490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64" name="十字形 663"/>
            <p:cNvSpPr/>
            <p:nvPr/>
          </p:nvSpPr>
          <p:spPr>
            <a:xfrm>
              <a:off x="5128793"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65" name="十字形 664"/>
            <p:cNvSpPr/>
            <p:nvPr/>
          </p:nvSpPr>
          <p:spPr>
            <a:xfrm>
              <a:off x="543268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66" name="十字形 665"/>
            <p:cNvSpPr/>
            <p:nvPr/>
          </p:nvSpPr>
          <p:spPr>
            <a:xfrm>
              <a:off x="573656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67" name="十字形 666"/>
            <p:cNvSpPr/>
            <p:nvPr/>
          </p:nvSpPr>
          <p:spPr>
            <a:xfrm>
              <a:off x="6040455"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68" name="十字形 667"/>
            <p:cNvSpPr/>
            <p:nvPr/>
          </p:nvSpPr>
          <p:spPr>
            <a:xfrm>
              <a:off x="6344342"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69" name="十字形 668"/>
            <p:cNvSpPr/>
            <p:nvPr/>
          </p:nvSpPr>
          <p:spPr>
            <a:xfrm>
              <a:off x="6648229"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70" name="十字形 669"/>
            <p:cNvSpPr/>
            <p:nvPr/>
          </p:nvSpPr>
          <p:spPr>
            <a:xfrm>
              <a:off x="695211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71" name="十字形 670"/>
            <p:cNvSpPr/>
            <p:nvPr/>
          </p:nvSpPr>
          <p:spPr>
            <a:xfrm>
              <a:off x="725600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72" name="十字形 671"/>
            <p:cNvSpPr/>
            <p:nvPr/>
          </p:nvSpPr>
          <p:spPr>
            <a:xfrm>
              <a:off x="755989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73" name="十字形 672"/>
            <p:cNvSpPr/>
            <p:nvPr/>
          </p:nvSpPr>
          <p:spPr>
            <a:xfrm>
              <a:off x="266598"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74" name="十字形 673"/>
            <p:cNvSpPr/>
            <p:nvPr/>
          </p:nvSpPr>
          <p:spPr>
            <a:xfrm>
              <a:off x="570485"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75" name="十字形 674"/>
            <p:cNvSpPr/>
            <p:nvPr/>
          </p:nvSpPr>
          <p:spPr>
            <a:xfrm>
              <a:off x="874372"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76" name="十字形 675"/>
            <p:cNvSpPr/>
            <p:nvPr/>
          </p:nvSpPr>
          <p:spPr>
            <a:xfrm>
              <a:off x="117826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77" name="十字形 676"/>
            <p:cNvSpPr/>
            <p:nvPr/>
          </p:nvSpPr>
          <p:spPr>
            <a:xfrm>
              <a:off x="148214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78" name="十字形 677"/>
            <p:cNvSpPr/>
            <p:nvPr/>
          </p:nvSpPr>
          <p:spPr>
            <a:xfrm>
              <a:off x="178603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79" name="十字形 678"/>
            <p:cNvSpPr/>
            <p:nvPr/>
          </p:nvSpPr>
          <p:spPr>
            <a:xfrm>
              <a:off x="2089921"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80" name="十字形 679"/>
            <p:cNvSpPr/>
            <p:nvPr/>
          </p:nvSpPr>
          <p:spPr>
            <a:xfrm>
              <a:off x="2393808"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81" name="十字形 680"/>
            <p:cNvSpPr/>
            <p:nvPr/>
          </p:nvSpPr>
          <p:spPr>
            <a:xfrm>
              <a:off x="269769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82" name="十字形 681"/>
            <p:cNvSpPr/>
            <p:nvPr/>
          </p:nvSpPr>
          <p:spPr>
            <a:xfrm>
              <a:off x="3001583"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83" name="十字形 682"/>
            <p:cNvSpPr/>
            <p:nvPr/>
          </p:nvSpPr>
          <p:spPr>
            <a:xfrm>
              <a:off x="330547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84" name="十字形 683"/>
            <p:cNvSpPr/>
            <p:nvPr/>
          </p:nvSpPr>
          <p:spPr>
            <a:xfrm>
              <a:off x="360935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85" name="十字形 684"/>
            <p:cNvSpPr/>
            <p:nvPr/>
          </p:nvSpPr>
          <p:spPr>
            <a:xfrm>
              <a:off x="391324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86" name="十字形 685"/>
            <p:cNvSpPr/>
            <p:nvPr/>
          </p:nvSpPr>
          <p:spPr>
            <a:xfrm>
              <a:off x="4217131"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87" name="十字形 686"/>
            <p:cNvSpPr/>
            <p:nvPr/>
          </p:nvSpPr>
          <p:spPr>
            <a:xfrm>
              <a:off x="4521019"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88" name="十字形 687"/>
            <p:cNvSpPr/>
            <p:nvPr/>
          </p:nvSpPr>
          <p:spPr>
            <a:xfrm>
              <a:off x="482490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89" name="十字形 688"/>
            <p:cNvSpPr/>
            <p:nvPr/>
          </p:nvSpPr>
          <p:spPr>
            <a:xfrm>
              <a:off x="5128793"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90" name="十字形 689"/>
            <p:cNvSpPr/>
            <p:nvPr/>
          </p:nvSpPr>
          <p:spPr>
            <a:xfrm>
              <a:off x="543268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91" name="十字形 690"/>
            <p:cNvSpPr/>
            <p:nvPr/>
          </p:nvSpPr>
          <p:spPr>
            <a:xfrm>
              <a:off x="573656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92" name="十字形 691"/>
            <p:cNvSpPr/>
            <p:nvPr/>
          </p:nvSpPr>
          <p:spPr>
            <a:xfrm>
              <a:off x="6040455"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93" name="十字形 692"/>
            <p:cNvSpPr/>
            <p:nvPr/>
          </p:nvSpPr>
          <p:spPr>
            <a:xfrm>
              <a:off x="6344342"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94" name="十字形 693"/>
            <p:cNvSpPr/>
            <p:nvPr/>
          </p:nvSpPr>
          <p:spPr>
            <a:xfrm>
              <a:off x="6648229"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95" name="十字形 694"/>
            <p:cNvSpPr/>
            <p:nvPr/>
          </p:nvSpPr>
          <p:spPr>
            <a:xfrm>
              <a:off x="695211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96" name="十字形 695"/>
            <p:cNvSpPr/>
            <p:nvPr/>
          </p:nvSpPr>
          <p:spPr>
            <a:xfrm>
              <a:off x="725600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97" name="十字形 696"/>
            <p:cNvSpPr/>
            <p:nvPr/>
          </p:nvSpPr>
          <p:spPr>
            <a:xfrm>
              <a:off x="755989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98" name="十字形 697"/>
            <p:cNvSpPr/>
            <p:nvPr/>
          </p:nvSpPr>
          <p:spPr>
            <a:xfrm>
              <a:off x="266598"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699" name="十字形 698"/>
            <p:cNvSpPr/>
            <p:nvPr/>
          </p:nvSpPr>
          <p:spPr>
            <a:xfrm>
              <a:off x="570485"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00" name="十字形 699"/>
            <p:cNvSpPr/>
            <p:nvPr/>
          </p:nvSpPr>
          <p:spPr>
            <a:xfrm>
              <a:off x="874372"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01" name="十字形 700"/>
            <p:cNvSpPr/>
            <p:nvPr/>
          </p:nvSpPr>
          <p:spPr>
            <a:xfrm>
              <a:off x="117826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02" name="十字形 701"/>
            <p:cNvSpPr/>
            <p:nvPr/>
          </p:nvSpPr>
          <p:spPr>
            <a:xfrm>
              <a:off x="148214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03" name="十字形 702"/>
            <p:cNvSpPr/>
            <p:nvPr/>
          </p:nvSpPr>
          <p:spPr>
            <a:xfrm>
              <a:off x="178603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04" name="十字形 703"/>
            <p:cNvSpPr/>
            <p:nvPr/>
          </p:nvSpPr>
          <p:spPr>
            <a:xfrm>
              <a:off x="2089921"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05" name="十字形 704"/>
            <p:cNvSpPr/>
            <p:nvPr/>
          </p:nvSpPr>
          <p:spPr>
            <a:xfrm>
              <a:off x="2393808"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06" name="十字形 705"/>
            <p:cNvSpPr/>
            <p:nvPr/>
          </p:nvSpPr>
          <p:spPr>
            <a:xfrm>
              <a:off x="269769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07" name="十字形 706"/>
            <p:cNvSpPr/>
            <p:nvPr/>
          </p:nvSpPr>
          <p:spPr>
            <a:xfrm>
              <a:off x="3001583"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08" name="十字形 707"/>
            <p:cNvSpPr/>
            <p:nvPr/>
          </p:nvSpPr>
          <p:spPr>
            <a:xfrm>
              <a:off x="330547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09" name="十字形 708"/>
            <p:cNvSpPr/>
            <p:nvPr/>
          </p:nvSpPr>
          <p:spPr>
            <a:xfrm>
              <a:off x="360935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10" name="十字形 709"/>
            <p:cNvSpPr/>
            <p:nvPr/>
          </p:nvSpPr>
          <p:spPr>
            <a:xfrm>
              <a:off x="391324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11" name="十字形 710"/>
            <p:cNvSpPr/>
            <p:nvPr/>
          </p:nvSpPr>
          <p:spPr>
            <a:xfrm>
              <a:off x="4217131"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12" name="十字形 711"/>
            <p:cNvSpPr/>
            <p:nvPr/>
          </p:nvSpPr>
          <p:spPr>
            <a:xfrm>
              <a:off x="4521019"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13" name="十字形 712"/>
            <p:cNvSpPr/>
            <p:nvPr/>
          </p:nvSpPr>
          <p:spPr>
            <a:xfrm>
              <a:off x="482490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14" name="十字形 713"/>
            <p:cNvSpPr/>
            <p:nvPr/>
          </p:nvSpPr>
          <p:spPr>
            <a:xfrm>
              <a:off x="5128793"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15" name="十字形 714"/>
            <p:cNvSpPr/>
            <p:nvPr/>
          </p:nvSpPr>
          <p:spPr>
            <a:xfrm>
              <a:off x="543268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16" name="十字形 715"/>
            <p:cNvSpPr/>
            <p:nvPr/>
          </p:nvSpPr>
          <p:spPr>
            <a:xfrm>
              <a:off x="573656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17" name="十字形 716"/>
            <p:cNvSpPr/>
            <p:nvPr/>
          </p:nvSpPr>
          <p:spPr>
            <a:xfrm>
              <a:off x="6040455"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18" name="十字形 717"/>
            <p:cNvSpPr/>
            <p:nvPr/>
          </p:nvSpPr>
          <p:spPr>
            <a:xfrm>
              <a:off x="6344342"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19" name="十字形 718"/>
            <p:cNvSpPr/>
            <p:nvPr/>
          </p:nvSpPr>
          <p:spPr>
            <a:xfrm>
              <a:off x="6648229"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20" name="十字形 719"/>
            <p:cNvSpPr/>
            <p:nvPr/>
          </p:nvSpPr>
          <p:spPr>
            <a:xfrm>
              <a:off x="695211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21" name="十字形 720"/>
            <p:cNvSpPr/>
            <p:nvPr/>
          </p:nvSpPr>
          <p:spPr>
            <a:xfrm>
              <a:off x="725600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22" name="十字形 721"/>
            <p:cNvSpPr/>
            <p:nvPr/>
          </p:nvSpPr>
          <p:spPr>
            <a:xfrm>
              <a:off x="755989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23" name="十字形 722"/>
            <p:cNvSpPr/>
            <p:nvPr/>
          </p:nvSpPr>
          <p:spPr>
            <a:xfrm>
              <a:off x="266598"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24" name="十字形 723"/>
            <p:cNvSpPr/>
            <p:nvPr/>
          </p:nvSpPr>
          <p:spPr>
            <a:xfrm>
              <a:off x="570485"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25" name="十字形 724"/>
            <p:cNvSpPr/>
            <p:nvPr/>
          </p:nvSpPr>
          <p:spPr>
            <a:xfrm>
              <a:off x="874372"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26" name="十字形 725"/>
            <p:cNvSpPr/>
            <p:nvPr/>
          </p:nvSpPr>
          <p:spPr>
            <a:xfrm>
              <a:off x="117826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27" name="十字形 726"/>
            <p:cNvSpPr/>
            <p:nvPr/>
          </p:nvSpPr>
          <p:spPr>
            <a:xfrm>
              <a:off x="148214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28" name="十字形 727"/>
            <p:cNvSpPr/>
            <p:nvPr/>
          </p:nvSpPr>
          <p:spPr>
            <a:xfrm>
              <a:off x="178603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29" name="十字形 728"/>
            <p:cNvSpPr/>
            <p:nvPr/>
          </p:nvSpPr>
          <p:spPr>
            <a:xfrm>
              <a:off x="2089921"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30" name="十字形 729"/>
            <p:cNvSpPr/>
            <p:nvPr/>
          </p:nvSpPr>
          <p:spPr>
            <a:xfrm>
              <a:off x="2393808"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31" name="十字形 730"/>
            <p:cNvSpPr/>
            <p:nvPr/>
          </p:nvSpPr>
          <p:spPr>
            <a:xfrm>
              <a:off x="269769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32" name="十字形 731"/>
            <p:cNvSpPr/>
            <p:nvPr/>
          </p:nvSpPr>
          <p:spPr>
            <a:xfrm>
              <a:off x="3001583"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33" name="十字形 732"/>
            <p:cNvSpPr/>
            <p:nvPr/>
          </p:nvSpPr>
          <p:spPr>
            <a:xfrm>
              <a:off x="330547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34" name="十字形 733"/>
            <p:cNvSpPr/>
            <p:nvPr/>
          </p:nvSpPr>
          <p:spPr>
            <a:xfrm>
              <a:off x="360935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35" name="十字形 734"/>
            <p:cNvSpPr/>
            <p:nvPr/>
          </p:nvSpPr>
          <p:spPr>
            <a:xfrm>
              <a:off x="391324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36" name="十字形 735"/>
            <p:cNvSpPr/>
            <p:nvPr/>
          </p:nvSpPr>
          <p:spPr>
            <a:xfrm>
              <a:off x="4217131"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37" name="十字形 736"/>
            <p:cNvSpPr/>
            <p:nvPr/>
          </p:nvSpPr>
          <p:spPr>
            <a:xfrm>
              <a:off x="4521019"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38" name="十字形 737"/>
            <p:cNvSpPr/>
            <p:nvPr/>
          </p:nvSpPr>
          <p:spPr>
            <a:xfrm>
              <a:off x="482490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39" name="十字形 738"/>
            <p:cNvSpPr/>
            <p:nvPr/>
          </p:nvSpPr>
          <p:spPr>
            <a:xfrm>
              <a:off x="5128793"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40" name="十字形 739"/>
            <p:cNvSpPr/>
            <p:nvPr/>
          </p:nvSpPr>
          <p:spPr>
            <a:xfrm>
              <a:off x="543268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41" name="十字形 740"/>
            <p:cNvSpPr/>
            <p:nvPr/>
          </p:nvSpPr>
          <p:spPr>
            <a:xfrm>
              <a:off x="573656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42" name="十字形 741"/>
            <p:cNvSpPr/>
            <p:nvPr/>
          </p:nvSpPr>
          <p:spPr>
            <a:xfrm>
              <a:off x="6040455"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43" name="十字形 742"/>
            <p:cNvSpPr/>
            <p:nvPr/>
          </p:nvSpPr>
          <p:spPr>
            <a:xfrm>
              <a:off x="6344342"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44" name="十字形 743"/>
            <p:cNvSpPr/>
            <p:nvPr/>
          </p:nvSpPr>
          <p:spPr>
            <a:xfrm>
              <a:off x="6648229"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45" name="十字形 744"/>
            <p:cNvSpPr/>
            <p:nvPr/>
          </p:nvSpPr>
          <p:spPr>
            <a:xfrm>
              <a:off x="695211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46" name="十字形 745"/>
            <p:cNvSpPr/>
            <p:nvPr/>
          </p:nvSpPr>
          <p:spPr>
            <a:xfrm>
              <a:off x="725600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47" name="十字形 746"/>
            <p:cNvSpPr/>
            <p:nvPr/>
          </p:nvSpPr>
          <p:spPr>
            <a:xfrm>
              <a:off x="755989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48" name="十字形 747"/>
            <p:cNvSpPr/>
            <p:nvPr/>
          </p:nvSpPr>
          <p:spPr>
            <a:xfrm>
              <a:off x="266598"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49" name="十字形 748"/>
            <p:cNvSpPr/>
            <p:nvPr/>
          </p:nvSpPr>
          <p:spPr>
            <a:xfrm>
              <a:off x="570485"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50" name="十字形 749"/>
            <p:cNvSpPr/>
            <p:nvPr/>
          </p:nvSpPr>
          <p:spPr>
            <a:xfrm>
              <a:off x="874372"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51" name="十字形 750"/>
            <p:cNvSpPr/>
            <p:nvPr/>
          </p:nvSpPr>
          <p:spPr>
            <a:xfrm>
              <a:off x="117826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52" name="十字形 751"/>
            <p:cNvSpPr/>
            <p:nvPr/>
          </p:nvSpPr>
          <p:spPr>
            <a:xfrm>
              <a:off x="148214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53" name="十字形 752"/>
            <p:cNvSpPr/>
            <p:nvPr/>
          </p:nvSpPr>
          <p:spPr>
            <a:xfrm>
              <a:off x="178603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54" name="十字形 753"/>
            <p:cNvSpPr/>
            <p:nvPr/>
          </p:nvSpPr>
          <p:spPr>
            <a:xfrm>
              <a:off x="2089921"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55" name="十字形 754"/>
            <p:cNvSpPr/>
            <p:nvPr/>
          </p:nvSpPr>
          <p:spPr>
            <a:xfrm>
              <a:off x="2393808"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56" name="十字形 755"/>
            <p:cNvSpPr/>
            <p:nvPr/>
          </p:nvSpPr>
          <p:spPr>
            <a:xfrm>
              <a:off x="269769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57" name="十字形 756"/>
            <p:cNvSpPr/>
            <p:nvPr/>
          </p:nvSpPr>
          <p:spPr>
            <a:xfrm>
              <a:off x="3001583"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58" name="十字形 757"/>
            <p:cNvSpPr/>
            <p:nvPr/>
          </p:nvSpPr>
          <p:spPr>
            <a:xfrm>
              <a:off x="330547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59" name="十字形 758"/>
            <p:cNvSpPr/>
            <p:nvPr/>
          </p:nvSpPr>
          <p:spPr>
            <a:xfrm>
              <a:off x="360935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60" name="十字形 759"/>
            <p:cNvSpPr/>
            <p:nvPr/>
          </p:nvSpPr>
          <p:spPr>
            <a:xfrm>
              <a:off x="391324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61" name="十字形 760"/>
            <p:cNvSpPr/>
            <p:nvPr/>
          </p:nvSpPr>
          <p:spPr>
            <a:xfrm>
              <a:off x="4217131"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62" name="十字形 761"/>
            <p:cNvSpPr/>
            <p:nvPr/>
          </p:nvSpPr>
          <p:spPr>
            <a:xfrm>
              <a:off x="4521019"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63" name="十字形 762"/>
            <p:cNvSpPr/>
            <p:nvPr/>
          </p:nvSpPr>
          <p:spPr>
            <a:xfrm>
              <a:off x="482490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64" name="十字形 763"/>
            <p:cNvSpPr/>
            <p:nvPr/>
          </p:nvSpPr>
          <p:spPr>
            <a:xfrm>
              <a:off x="5128793"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65" name="十字形 764"/>
            <p:cNvSpPr/>
            <p:nvPr/>
          </p:nvSpPr>
          <p:spPr>
            <a:xfrm>
              <a:off x="543268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66" name="十字形 765"/>
            <p:cNvSpPr/>
            <p:nvPr/>
          </p:nvSpPr>
          <p:spPr>
            <a:xfrm>
              <a:off x="573656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67" name="十字形 766"/>
            <p:cNvSpPr/>
            <p:nvPr/>
          </p:nvSpPr>
          <p:spPr>
            <a:xfrm>
              <a:off x="6040455"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68" name="十字形 767"/>
            <p:cNvSpPr/>
            <p:nvPr/>
          </p:nvSpPr>
          <p:spPr>
            <a:xfrm>
              <a:off x="6344342"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69" name="十字形 768"/>
            <p:cNvSpPr/>
            <p:nvPr/>
          </p:nvSpPr>
          <p:spPr>
            <a:xfrm>
              <a:off x="6648229"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70" name="十字形 769"/>
            <p:cNvSpPr/>
            <p:nvPr/>
          </p:nvSpPr>
          <p:spPr>
            <a:xfrm>
              <a:off x="695211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71" name="十字形 770"/>
            <p:cNvSpPr/>
            <p:nvPr/>
          </p:nvSpPr>
          <p:spPr>
            <a:xfrm>
              <a:off x="725600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72" name="十字形 771"/>
            <p:cNvSpPr/>
            <p:nvPr/>
          </p:nvSpPr>
          <p:spPr>
            <a:xfrm>
              <a:off x="755989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73" name="十字形 772"/>
            <p:cNvSpPr/>
            <p:nvPr/>
          </p:nvSpPr>
          <p:spPr>
            <a:xfrm>
              <a:off x="266598"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74" name="十字形 773"/>
            <p:cNvSpPr/>
            <p:nvPr/>
          </p:nvSpPr>
          <p:spPr>
            <a:xfrm>
              <a:off x="570485"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75" name="十字形 774"/>
            <p:cNvSpPr/>
            <p:nvPr/>
          </p:nvSpPr>
          <p:spPr>
            <a:xfrm>
              <a:off x="874372"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76" name="十字形 775"/>
            <p:cNvSpPr/>
            <p:nvPr/>
          </p:nvSpPr>
          <p:spPr>
            <a:xfrm>
              <a:off x="117826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77" name="十字形 776"/>
            <p:cNvSpPr/>
            <p:nvPr/>
          </p:nvSpPr>
          <p:spPr>
            <a:xfrm>
              <a:off x="148214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78" name="十字形 777"/>
            <p:cNvSpPr/>
            <p:nvPr/>
          </p:nvSpPr>
          <p:spPr>
            <a:xfrm>
              <a:off x="178603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79" name="十字形 778"/>
            <p:cNvSpPr/>
            <p:nvPr/>
          </p:nvSpPr>
          <p:spPr>
            <a:xfrm>
              <a:off x="2089921"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80" name="十字形 779"/>
            <p:cNvSpPr/>
            <p:nvPr/>
          </p:nvSpPr>
          <p:spPr>
            <a:xfrm>
              <a:off x="2393808"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81" name="十字形 780"/>
            <p:cNvSpPr/>
            <p:nvPr/>
          </p:nvSpPr>
          <p:spPr>
            <a:xfrm>
              <a:off x="269769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82" name="十字形 781"/>
            <p:cNvSpPr/>
            <p:nvPr/>
          </p:nvSpPr>
          <p:spPr>
            <a:xfrm>
              <a:off x="3001583"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83" name="十字形 782"/>
            <p:cNvSpPr/>
            <p:nvPr/>
          </p:nvSpPr>
          <p:spPr>
            <a:xfrm>
              <a:off x="330547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84" name="十字形 783"/>
            <p:cNvSpPr/>
            <p:nvPr/>
          </p:nvSpPr>
          <p:spPr>
            <a:xfrm>
              <a:off x="360935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85" name="十字形 784"/>
            <p:cNvSpPr/>
            <p:nvPr/>
          </p:nvSpPr>
          <p:spPr>
            <a:xfrm>
              <a:off x="391324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86" name="十字形 785"/>
            <p:cNvSpPr/>
            <p:nvPr/>
          </p:nvSpPr>
          <p:spPr>
            <a:xfrm>
              <a:off x="4217131"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87" name="十字形 786"/>
            <p:cNvSpPr/>
            <p:nvPr/>
          </p:nvSpPr>
          <p:spPr>
            <a:xfrm>
              <a:off x="4521019"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88" name="十字形 787"/>
            <p:cNvSpPr/>
            <p:nvPr/>
          </p:nvSpPr>
          <p:spPr>
            <a:xfrm>
              <a:off x="482490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89" name="十字形 788"/>
            <p:cNvSpPr/>
            <p:nvPr/>
          </p:nvSpPr>
          <p:spPr>
            <a:xfrm>
              <a:off x="5128793"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90" name="十字形 789"/>
            <p:cNvSpPr/>
            <p:nvPr/>
          </p:nvSpPr>
          <p:spPr>
            <a:xfrm>
              <a:off x="543268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91" name="十字形 790"/>
            <p:cNvSpPr/>
            <p:nvPr/>
          </p:nvSpPr>
          <p:spPr>
            <a:xfrm>
              <a:off x="573656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92" name="十字形 791"/>
            <p:cNvSpPr/>
            <p:nvPr/>
          </p:nvSpPr>
          <p:spPr>
            <a:xfrm>
              <a:off x="6040455"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93" name="十字形 792"/>
            <p:cNvSpPr/>
            <p:nvPr/>
          </p:nvSpPr>
          <p:spPr>
            <a:xfrm>
              <a:off x="6344342"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94" name="十字形 793"/>
            <p:cNvSpPr/>
            <p:nvPr/>
          </p:nvSpPr>
          <p:spPr>
            <a:xfrm>
              <a:off x="6648229"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95" name="十字形 794"/>
            <p:cNvSpPr/>
            <p:nvPr/>
          </p:nvSpPr>
          <p:spPr>
            <a:xfrm>
              <a:off x="695211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96" name="十字形 795"/>
            <p:cNvSpPr/>
            <p:nvPr/>
          </p:nvSpPr>
          <p:spPr>
            <a:xfrm>
              <a:off x="725600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97" name="十字形 796"/>
            <p:cNvSpPr/>
            <p:nvPr/>
          </p:nvSpPr>
          <p:spPr>
            <a:xfrm>
              <a:off x="755989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98" name="十字形 797"/>
            <p:cNvSpPr/>
            <p:nvPr/>
          </p:nvSpPr>
          <p:spPr>
            <a:xfrm>
              <a:off x="266598"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799" name="十字形 798"/>
            <p:cNvSpPr/>
            <p:nvPr/>
          </p:nvSpPr>
          <p:spPr>
            <a:xfrm>
              <a:off x="570485"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00" name="十字形 799"/>
            <p:cNvSpPr/>
            <p:nvPr/>
          </p:nvSpPr>
          <p:spPr>
            <a:xfrm>
              <a:off x="874372"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01" name="十字形 800"/>
            <p:cNvSpPr/>
            <p:nvPr/>
          </p:nvSpPr>
          <p:spPr>
            <a:xfrm>
              <a:off x="117826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02" name="十字形 801"/>
            <p:cNvSpPr/>
            <p:nvPr/>
          </p:nvSpPr>
          <p:spPr>
            <a:xfrm>
              <a:off x="148214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03" name="十字形 802"/>
            <p:cNvSpPr/>
            <p:nvPr/>
          </p:nvSpPr>
          <p:spPr>
            <a:xfrm>
              <a:off x="178603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04" name="十字形 803"/>
            <p:cNvSpPr/>
            <p:nvPr/>
          </p:nvSpPr>
          <p:spPr>
            <a:xfrm>
              <a:off x="2089921"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05" name="十字形 804"/>
            <p:cNvSpPr/>
            <p:nvPr/>
          </p:nvSpPr>
          <p:spPr>
            <a:xfrm>
              <a:off x="2393808"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06" name="十字形 805"/>
            <p:cNvSpPr/>
            <p:nvPr/>
          </p:nvSpPr>
          <p:spPr>
            <a:xfrm>
              <a:off x="269769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07" name="十字形 806"/>
            <p:cNvSpPr/>
            <p:nvPr/>
          </p:nvSpPr>
          <p:spPr>
            <a:xfrm>
              <a:off x="3001583"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08" name="十字形 807"/>
            <p:cNvSpPr/>
            <p:nvPr/>
          </p:nvSpPr>
          <p:spPr>
            <a:xfrm>
              <a:off x="330547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09" name="十字形 808"/>
            <p:cNvSpPr/>
            <p:nvPr/>
          </p:nvSpPr>
          <p:spPr>
            <a:xfrm>
              <a:off x="360935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10" name="十字形 809"/>
            <p:cNvSpPr/>
            <p:nvPr/>
          </p:nvSpPr>
          <p:spPr>
            <a:xfrm>
              <a:off x="391324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11" name="十字形 810"/>
            <p:cNvSpPr/>
            <p:nvPr/>
          </p:nvSpPr>
          <p:spPr>
            <a:xfrm>
              <a:off x="4217131"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12" name="十字形 811"/>
            <p:cNvSpPr/>
            <p:nvPr/>
          </p:nvSpPr>
          <p:spPr>
            <a:xfrm>
              <a:off x="4521019"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13" name="十字形 812"/>
            <p:cNvSpPr/>
            <p:nvPr/>
          </p:nvSpPr>
          <p:spPr>
            <a:xfrm>
              <a:off x="482490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14" name="十字形 813"/>
            <p:cNvSpPr/>
            <p:nvPr/>
          </p:nvSpPr>
          <p:spPr>
            <a:xfrm>
              <a:off x="5128793"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15" name="十字形 814"/>
            <p:cNvSpPr/>
            <p:nvPr/>
          </p:nvSpPr>
          <p:spPr>
            <a:xfrm>
              <a:off x="543268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16" name="十字形 815"/>
            <p:cNvSpPr/>
            <p:nvPr/>
          </p:nvSpPr>
          <p:spPr>
            <a:xfrm>
              <a:off x="573656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17" name="十字形 816"/>
            <p:cNvSpPr/>
            <p:nvPr/>
          </p:nvSpPr>
          <p:spPr>
            <a:xfrm>
              <a:off x="6040455"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18" name="十字形 817"/>
            <p:cNvSpPr/>
            <p:nvPr/>
          </p:nvSpPr>
          <p:spPr>
            <a:xfrm>
              <a:off x="6344342"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19" name="十字形 818"/>
            <p:cNvSpPr/>
            <p:nvPr/>
          </p:nvSpPr>
          <p:spPr>
            <a:xfrm>
              <a:off x="6648229"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20" name="十字形 819"/>
            <p:cNvSpPr/>
            <p:nvPr/>
          </p:nvSpPr>
          <p:spPr>
            <a:xfrm>
              <a:off x="695211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21" name="十字形 820"/>
            <p:cNvSpPr/>
            <p:nvPr/>
          </p:nvSpPr>
          <p:spPr>
            <a:xfrm>
              <a:off x="725600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22" name="十字形 821"/>
            <p:cNvSpPr/>
            <p:nvPr/>
          </p:nvSpPr>
          <p:spPr>
            <a:xfrm>
              <a:off x="755989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23" name="十字形 822"/>
            <p:cNvSpPr/>
            <p:nvPr/>
          </p:nvSpPr>
          <p:spPr>
            <a:xfrm>
              <a:off x="266598"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24" name="十字形 823"/>
            <p:cNvSpPr/>
            <p:nvPr/>
          </p:nvSpPr>
          <p:spPr>
            <a:xfrm>
              <a:off x="570485"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25" name="十字形 824"/>
            <p:cNvSpPr/>
            <p:nvPr/>
          </p:nvSpPr>
          <p:spPr>
            <a:xfrm>
              <a:off x="874372"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26" name="十字形 825"/>
            <p:cNvSpPr/>
            <p:nvPr/>
          </p:nvSpPr>
          <p:spPr>
            <a:xfrm>
              <a:off x="117826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27" name="十字形 826"/>
            <p:cNvSpPr/>
            <p:nvPr/>
          </p:nvSpPr>
          <p:spPr>
            <a:xfrm>
              <a:off x="148214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28" name="十字形 827"/>
            <p:cNvSpPr/>
            <p:nvPr/>
          </p:nvSpPr>
          <p:spPr>
            <a:xfrm>
              <a:off x="178603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29" name="十字形 828"/>
            <p:cNvSpPr/>
            <p:nvPr/>
          </p:nvSpPr>
          <p:spPr>
            <a:xfrm>
              <a:off x="2089921"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30" name="十字形 829"/>
            <p:cNvSpPr/>
            <p:nvPr/>
          </p:nvSpPr>
          <p:spPr>
            <a:xfrm>
              <a:off x="2393808"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31" name="十字形 830"/>
            <p:cNvSpPr/>
            <p:nvPr/>
          </p:nvSpPr>
          <p:spPr>
            <a:xfrm>
              <a:off x="269769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32" name="十字形 831"/>
            <p:cNvSpPr/>
            <p:nvPr/>
          </p:nvSpPr>
          <p:spPr>
            <a:xfrm>
              <a:off x="3001583"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33" name="十字形 832"/>
            <p:cNvSpPr/>
            <p:nvPr/>
          </p:nvSpPr>
          <p:spPr>
            <a:xfrm>
              <a:off x="330547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34" name="十字形 833"/>
            <p:cNvSpPr/>
            <p:nvPr/>
          </p:nvSpPr>
          <p:spPr>
            <a:xfrm>
              <a:off x="360935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35" name="十字形 834"/>
            <p:cNvSpPr/>
            <p:nvPr/>
          </p:nvSpPr>
          <p:spPr>
            <a:xfrm>
              <a:off x="391324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36" name="十字形 835"/>
            <p:cNvSpPr/>
            <p:nvPr/>
          </p:nvSpPr>
          <p:spPr>
            <a:xfrm>
              <a:off x="4217131"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37" name="十字形 836"/>
            <p:cNvSpPr/>
            <p:nvPr/>
          </p:nvSpPr>
          <p:spPr>
            <a:xfrm>
              <a:off x="4521019"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38" name="十字形 837"/>
            <p:cNvSpPr/>
            <p:nvPr/>
          </p:nvSpPr>
          <p:spPr>
            <a:xfrm>
              <a:off x="482490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39" name="十字形 838"/>
            <p:cNvSpPr/>
            <p:nvPr/>
          </p:nvSpPr>
          <p:spPr>
            <a:xfrm>
              <a:off x="5128793"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40" name="十字形 839"/>
            <p:cNvSpPr/>
            <p:nvPr/>
          </p:nvSpPr>
          <p:spPr>
            <a:xfrm>
              <a:off x="543268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41" name="十字形 840"/>
            <p:cNvSpPr/>
            <p:nvPr/>
          </p:nvSpPr>
          <p:spPr>
            <a:xfrm>
              <a:off x="573656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42" name="十字形 841"/>
            <p:cNvSpPr/>
            <p:nvPr/>
          </p:nvSpPr>
          <p:spPr>
            <a:xfrm>
              <a:off x="6040455"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43" name="十字形 842"/>
            <p:cNvSpPr/>
            <p:nvPr/>
          </p:nvSpPr>
          <p:spPr>
            <a:xfrm>
              <a:off x="6344342"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44" name="十字形 843"/>
            <p:cNvSpPr/>
            <p:nvPr/>
          </p:nvSpPr>
          <p:spPr>
            <a:xfrm>
              <a:off x="6648229"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45" name="十字形 844"/>
            <p:cNvSpPr/>
            <p:nvPr/>
          </p:nvSpPr>
          <p:spPr>
            <a:xfrm>
              <a:off x="695211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46" name="十字形 845"/>
            <p:cNvSpPr/>
            <p:nvPr/>
          </p:nvSpPr>
          <p:spPr>
            <a:xfrm>
              <a:off x="725600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47" name="十字形 846"/>
            <p:cNvSpPr/>
            <p:nvPr/>
          </p:nvSpPr>
          <p:spPr>
            <a:xfrm>
              <a:off x="755989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48" name="十字形 847"/>
            <p:cNvSpPr/>
            <p:nvPr/>
          </p:nvSpPr>
          <p:spPr>
            <a:xfrm>
              <a:off x="266598"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49" name="十字形 848"/>
            <p:cNvSpPr/>
            <p:nvPr/>
          </p:nvSpPr>
          <p:spPr>
            <a:xfrm>
              <a:off x="570485"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50" name="十字形 849"/>
            <p:cNvSpPr/>
            <p:nvPr/>
          </p:nvSpPr>
          <p:spPr>
            <a:xfrm>
              <a:off x="874372"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51" name="十字形 850"/>
            <p:cNvSpPr/>
            <p:nvPr/>
          </p:nvSpPr>
          <p:spPr>
            <a:xfrm>
              <a:off x="117826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52" name="十字形 851"/>
            <p:cNvSpPr/>
            <p:nvPr/>
          </p:nvSpPr>
          <p:spPr>
            <a:xfrm>
              <a:off x="148214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53" name="十字形 852"/>
            <p:cNvSpPr/>
            <p:nvPr/>
          </p:nvSpPr>
          <p:spPr>
            <a:xfrm>
              <a:off x="178603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54" name="十字形 853"/>
            <p:cNvSpPr/>
            <p:nvPr/>
          </p:nvSpPr>
          <p:spPr>
            <a:xfrm>
              <a:off x="2089921"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55" name="十字形 854"/>
            <p:cNvSpPr/>
            <p:nvPr/>
          </p:nvSpPr>
          <p:spPr>
            <a:xfrm>
              <a:off x="2393808"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56" name="十字形 855"/>
            <p:cNvSpPr/>
            <p:nvPr/>
          </p:nvSpPr>
          <p:spPr>
            <a:xfrm>
              <a:off x="269769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57" name="十字形 856"/>
            <p:cNvSpPr/>
            <p:nvPr/>
          </p:nvSpPr>
          <p:spPr>
            <a:xfrm>
              <a:off x="3001583"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58" name="十字形 857"/>
            <p:cNvSpPr/>
            <p:nvPr/>
          </p:nvSpPr>
          <p:spPr>
            <a:xfrm>
              <a:off x="330547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59" name="十字形 858"/>
            <p:cNvSpPr/>
            <p:nvPr/>
          </p:nvSpPr>
          <p:spPr>
            <a:xfrm>
              <a:off x="360935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60" name="十字形 859"/>
            <p:cNvSpPr/>
            <p:nvPr/>
          </p:nvSpPr>
          <p:spPr>
            <a:xfrm>
              <a:off x="391324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61" name="十字形 860"/>
            <p:cNvSpPr/>
            <p:nvPr/>
          </p:nvSpPr>
          <p:spPr>
            <a:xfrm>
              <a:off x="4217131"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62" name="十字形 861"/>
            <p:cNvSpPr/>
            <p:nvPr/>
          </p:nvSpPr>
          <p:spPr>
            <a:xfrm>
              <a:off x="4521019"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63" name="十字形 862"/>
            <p:cNvSpPr/>
            <p:nvPr/>
          </p:nvSpPr>
          <p:spPr>
            <a:xfrm>
              <a:off x="482490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64" name="十字形 863"/>
            <p:cNvSpPr/>
            <p:nvPr/>
          </p:nvSpPr>
          <p:spPr>
            <a:xfrm>
              <a:off x="5128793"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65" name="十字形 864"/>
            <p:cNvSpPr/>
            <p:nvPr/>
          </p:nvSpPr>
          <p:spPr>
            <a:xfrm>
              <a:off x="543268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66" name="十字形 865"/>
            <p:cNvSpPr/>
            <p:nvPr/>
          </p:nvSpPr>
          <p:spPr>
            <a:xfrm>
              <a:off x="573656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67" name="十字形 866"/>
            <p:cNvSpPr/>
            <p:nvPr/>
          </p:nvSpPr>
          <p:spPr>
            <a:xfrm>
              <a:off x="6040455"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68" name="十字形 867"/>
            <p:cNvSpPr/>
            <p:nvPr/>
          </p:nvSpPr>
          <p:spPr>
            <a:xfrm>
              <a:off x="6344342"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69" name="十字形 868"/>
            <p:cNvSpPr/>
            <p:nvPr/>
          </p:nvSpPr>
          <p:spPr>
            <a:xfrm>
              <a:off x="6648229"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70" name="十字形 869"/>
            <p:cNvSpPr/>
            <p:nvPr/>
          </p:nvSpPr>
          <p:spPr>
            <a:xfrm>
              <a:off x="695211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71" name="十字形 870"/>
            <p:cNvSpPr/>
            <p:nvPr/>
          </p:nvSpPr>
          <p:spPr>
            <a:xfrm>
              <a:off x="725600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72" name="十字形 871"/>
            <p:cNvSpPr/>
            <p:nvPr/>
          </p:nvSpPr>
          <p:spPr>
            <a:xfrm>
              <a:off x="755989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73" name="十字形 872"/>
            <p:cNvSpPr/>
            <p:nvPr/>
          </p:nvSpPr>
          <p:spPr>
            <a:xfrm>
              <a:off x="266598"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74" name="十字形 873"/>
            <p:cNvSpPr/>
            <p:nvPr/>
          </p:nvSpPr>
          <p:spPr>
            <a:xfrm>
              <a:off x="570485"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75" name="十字形 874"/>
            <p:cNvSpPr/>
            <p:nvPr/>
          </p:nvSpPr>
          <p:spPr>
            <a:xfrm>
              <a:off x="874372"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76" name="十字形 875"/>
            <p:cNvSpPr/>
            <p:nvPr/>
          </p:nvSpPr>
          <p:spPr>
            <a:xfrm>
              <a:off x="1745683" y="45157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77" name="十字形 876"/>
            <p:cNvSpPr/>
            <p:nvPr/>
          </p:nvSpPr>
          <p:spPr>
            <a:xfrm>
              <a:off x="148214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78" name="十字形 877"/>
            <p:cNvSpPr/>
            <p:nvPr/>
          </p:nvSpPr>
          <p:spPr>
            <a:xfrm>
              <a:off x="178603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79" name="十字形 878"/>
            <p:cNvSpPr/>
            <p:nvPr/>
          </p:nvSpPr>
          <p:spPr>
            <a:xfrm>
              <a:off x="2089921"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80" name="十字形 879"/>
            <p:cNvSpPr/>
            <p:nvPr/>
          </p:nvSpPr>
          <p:spPr>
            <a:xfrm>
              <a:off x="2393808"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81" name="十字形 880"/>
            <p:cNvSpPr/>
            <p:nvPr/>
          </p:nvSpPr>
          <p:spPr>
            <a:xfrm>
              <a:off x="269769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82" name="十字形 881"/>
            <p:cNvSpPr/>
            <p:nvPr/>
          </p:nvSpPr>
          <p:spPr>
            <a:xfrm>
              <a:off x="3001583"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83" name="十字形 882"/>
            <p:cNvSpPr/>
            <p:nvPr/>
          </p:nvSpPr>
          <p:spPr>
            <a:xfrm>
              <a:off x="330547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84" name="十字形 883"/>
            <p:cNvSpPr/>
            <p:nvPr/>
          </p:nvSpPr>
          <p:spPr>
            <a:xfrm>
              <a:off x="360935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85" name="十字形 884"/>
            <p:cNvSpPr/>
            <p:nvPr/>
          </p:nvSpPr>
          <p:spPr>
            <a:xfrm>
              <a:off x="391324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86" name="十字形 885"/>
            <p:cNvSpPr/>
            <p:nvPr/>
          </p:nvSpPr>
          <p:spPr>
            <a:xfrm>
              <a:off x="4217131"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87" name="十字形 886"/>
            <p:cNvSpPr/>
            <p:nvPr/>
          </p:nvSpPr>
          <p:spPr>
            <a:xfrm>
              <a:off x="4521019"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88" name="十字形 887"/>
            <p:cNvSpPr/>
            <p:nvPr/>
          </p:nvSpPr>
          <p:spPr>
            <a:xfrm>
              <a:off x="482490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89" name="十字形 888"/>
            <p:cNvSpPr/>
            <p:nvPr/>
          </p:nvSpPr>
          <p:spPr>
            <a:xfrm>
              <a:off x="5128793"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90" name="十字形 889"/>
            <p:cNvSpPr/>
            <p:nvPr/>
          </p:nvSpPr>
          <p:spPr>
            <a:xfrm>
              <a:off x="543268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91" name="十字形 890"/>
            <p:cNvSpPr/>
            <p:nvPr/>
          </p:nvSpPr>
          <p:spPr>
            <a:xfrm>
              <a:off x="573656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92" name="十字形 891"/>
            <p:cNvSpPr/>
            <p:nvPr/>
          </p:nvSpPr>
          <p:spPr>
            <a:xfrm>
              <a:off x="6040455"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93" name="十字形 892"/>
            <p:cNvSpPr/>
            <p:nvPr/>
          </p:nvSpPr>
          <p:spPr>
            <a:xfrm>
              <a:off x="6344342"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94" name="十字形 893"/>
            <p:cNvSpPr/>
            <p:nvPr/>
          </p:nvSpPr>
          <p:spPr>
            <a:xfrm>
              <a:off x="6648229"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95" name="十字形 894"/>
            <p:cNvSpPr/>
            <p:nvPr/>
          </p:nvSpPr>
          <p:spPr>
            <a:xfrm>
              <a:off x="695211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96" name="十字形 895"/>
            <p:cNvSpPr/>
            <p:nvPr/>
          </p:nvSpPr>
          <p:spPr>
            <a:xfrm>
              <a:off x="725600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97" name="十字形 896"/>
            <p:cNvSpPr/>
            <p:nvPr/>
          </p:nvSpPr>
          <p:spPr>
            <a:xfrm>
              <a:off x="755989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98" name="十字形 897"/>
            <p:cNvSpPr/>
            <p:nvPr/>
          </p:nvSpPr>
          <p:spPr>
            <a:xfrm>
              <a:off x="266598"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899" name="十字形 898"/>
            <p:cNvSpPr/>
            <p:nvPr/>
          </p:nvSpPr>
          <p:spPr>
            <a:xfrm>
              <a:off x="570485"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00" name="十字形 899"/>
            <p:cNvSpPr/>
            <p:nvPr/>
          </p:nvSpPr>
          <p:spPr>
            <a:xfrm>
              <a:off x="874372"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01" name="十字形 900"/>
            <p:cNvSpPr/>
            <p:nvPr/>
          </p:nvSpPr>
          <p:spPr>
            <a:xfrm>
              <a:off x="117826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02" name="十字形 901"/>
            <p:cNvSpPr/>
            <p:nvPr/>
          </p:nvSpPr>
          <p:spPr>
            <a:xfrm>
              <a:off x="148214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03" name="十字形 902"/>
            <p:cNvSpPr/>
            <p:nvPr/>
          </p:nvSpPr>
          <p:spPr>
            <a:xfrm>
              <a:off x="178603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04" name="十字形 903"/>
            <p:cNvSpPr/>
            <p:nvPr/>
          </p:nvSpPr>
          <p:spPr>
            <a:xfrm>
              <a:off x="2089921"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05" name="十字形 904"/>
            <p:cNvSpPr/>
            <p:nvPr/>
          </p:nvSpPr>
          <p:spPr>
            <a:xfrm>
              <a:off x="2393808"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06" name="十字形 905"/>
            <p:cNvSpPr/>
            <p:nvPr/>
          </p:nvSpPr>
          <p:spPr>
            <a:xfrm>
              <a:off x="269769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07" name="十字形 906"/>
            <p:cNvSpPr/>
            <p:nvPr/>
          </p:nvSpPr>
          <p:spPr>
            <a:xfrm>
              <a:off x="3001583"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08" name="十字形 907"/>
            <p:cNvSpPr/>
            <p:nvPr/>
          </p:nvSpPr>
          <p:spPr>
            <a:xfrm>
              <a:off x="330547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09" name="十字形 908"/>
            <p:cNvSpPr/>
            <p:nvPr/>
          </p:nvSpPr>
          <p:spPr>
            <a:xfrm>
              <a:off x="360935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10" name="十字形 909"/>
            <p:cNvSpPr/>
            <p:nvPr/>
          </p:nvSpPr>
          <p:spPr>
            <a:xfrm>
              <a:off x="391324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11" name="十字形 910"/>
            <p:cNvSpPr/>
            <p:nvPr/>
          </p:nvSpPr>
          <p:spPr>
            <a:xfrm>
              <a:off x="4217131"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12" name="十字形 911"/>
            <p:cNvSpPr/>
            <p:nvPr/>
          </p:nvSpPr>
          <p:spPr>
            <a:xfrm>
              <a:off x="4521019"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13" name="十字形 912"/>
            <p:cNvSpPr/>
            <p:nvPr/>
          </p:nvSpPr>
          <p:spPr>
            <a:xfrm>
              <a:off x="482490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14" name="十字形 913"/>
            <p:cNvSpPr/>
            <p:nvPr/>
          </p:nvSpPr>
          <p:spPr>
            <a:xfrm>
              <a:off x="5128793"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15" name="十字形 914"/>
            <p:cNvSpPr/>
            <p:nvPr/>
          </p:nvSpPr>
          <p:spPr>
            <a:xfrm>
              <a:off x="543268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16" name="十字形 915"/>
            <p:cNvSpPr/>
            <p:nvPr/>
          </p:nvSpPr>
          <p:spPr>
            <a:xfrm>
              <a:off x="573656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17" name="十字形 916"/>
            <p:cNvSpPr/>
            <p:nvPr/>
          </p:nvSpPr>
          <p:spPr>
            <a:xfrm>
              <a:off x="6040455"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18" name="十字形 917"/>
            <p:cNvSpPr/>
            <p:nvPr/>
          </p:nvSpPr>
          <p:spPr>
            <a:xfrm>
              <a:off x="6344342"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19" name="十字形 918"/>
            <p:cNvSpPr/>
            <p:nvPr/>
          </p:nvSpPr>
          <p:spPr>
            <a:xfrm>
              <a:off x="6648229"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20" name="十字形 919"/>
            <p:cNvSpPr/>
            <p:nvPr/>
          </p:nvSpPr>
          <p:spPr>
            <a:xfrm>
              <a:off x="695211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21" name="十字形 920"/>
            <p:cNvSpPr/>
            <p:nvPr/>
          </p:nvSpPr>
          <p:spPr>
            <a:xfrm>
              <a:off x="725600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22" name="十字形 921"/>
            <p:cNvSpPr/>
            <p:nvPr/>
          </p:nvSpPr>
          <p:spPr>
            <a:xfrm>
              <a:off x="755989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23" name="十字形 922"/>
            <p:cNvSpPr/>
            <p:nvPr/>
          </p:nvSpPr>
          <p:spPr>
            <a:xfrm>
              <a:off x="266598"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24" name="十字形 923"/>
            <p:cNvSpPr/>
            <p:nvPr/>
          </p:nvSpPr>
          <p:spPr>
            <a:xfrm>
              <a:off x="570485"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25" name="十字形 924"/>
            <p:cNvSpPr/>
            <p:nvPr/>
          </p:nvSpPr>
          <p:spPr>
            <a:xfrm>
              <a:off x="874372"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26" name="十字形 925"/>
            <p:cNvSpPr/>
            <p:nvPr/>
          </p:nvSpPr>
          <p:spPr>
            <a:xfrm>
              <a:off x="117826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27" name="十字形 926"/>
            <p:cNvSpPr/>
            <p:nvPr/>
          </p:nvSpPr>
          <p:spPr>
            <a:xfrm>
              <a:off x="148214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28" name="十字形 927"/>
            <p:cNvSpPr/>
            <p:nvPr/>
          </p:nvSpPr>
          <p:spPr>
            <a:xfrm>
              <a:off x="178603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29" name="十字形 928"/>
            <p:cNvSpPr/>
            <p:nvPr/>
          </p:nvSpPr>
          <p:spPr>
            <a:xfrm>
              <a:off x="2089921"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30" name="十字形 929"/>
            <p:cNvSpPr/>
            <p:nvPr/>
          </p:nvSpPr>
          <p:spPr>
            <a:xfrm>
              <a:off x="2393808"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31" name="十字形 930"/>
            <p:cNvSpPr/>
            <p:nvPr/>
          </p:nvSpPr>
          <p:spPr>
            <a:xfrm>
              <a:off x="269769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32" name="十字形 931"/>
            <p:cNvSpPr/>
            <p:nvPr/>
          </p:nvSpPr>
          <p:spPr>
            <a:xfrm>
              <a:off x="3001583"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33" name="十字形 932"/>
            <p:cNvSpPr/>
            <p:nvPr/>
          </p:nvSpPr>
          <p:spPr>
            <a:xfrm>
              <a:off x="330547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34" name="十字形 933"/>
            <p:cNvSpPr/>
            <p:nvPr/>
          </p:nvSpPr>
          <p:spPr>
            <a:xfrm>
              <a:off x="360935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35" name="十字形 934"/>
            <p:cNvSpPr/>
            <p:nvPr/>
          </p:nvSpPr>
          <p:spPr>
            <a:xfrm>
              <a:off x="391324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36" name="十字形 935"/>
            <p:cNvSpPr/>
            <p:nvPr/>
          </p:nvSpPr>
          <p:spPr>
            <a:xfrm>
              <a:off x="4217131"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37" name="十字形 936"/>
            <p:cNvSpPr/>
            <p:nvPr/>
          </p:nvSpPr>
          <p:spPr>
            <a:xfrm>
              <a:off x="4521019"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38" name="十字形 937"/>
            <p:cNvSpPr/>
            <p:nvPr/>
          </p:nvSpPr>
          <p:spPr>
            <a:xfrm>
              <a:off x="482490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39" name="十字形 938"/>
            <p:cNvSpPr/>
            <p:nvPr/>
          </p:nvSpPr>
          <p:spPr>
            <a:xfrm>
              <a:off x="5128793"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40" name="十字形 939"/>
            <p:cNvSpPr/>
            <p:nvPr/>
          </p:nvSpPr>
          <p:spPr>
            <a:xfrm>
              <a:off x="543268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41" name="十字形 940"/>
            <p:cNvSpPr/>
            <p:nvPr/>
          </p:nvSpPr>
          <p:spPr>
            <a:xfrm>
              <a:off x="573656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42" name="十字形 941"/>
            <p:cNvSpPr/>
            <p:nvPr/>
          </p:nvSpPr>
          <p:spPr>
            <a:xfrm>
              <a:off x="6040455"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43" name="十字形 942"/>
            <p:cNvSpPr/>
            <p:nvPr/>
          </p:nvSpPr>
          <p:spPr>
            <a:xfrm>
              <a:off x="6344342"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44" name="十字形 943"/>
            <p:cNvSpPr/>
            <p:nvPr/>
          </p:nvSpPr>
          <p:spPr>
            <a:xfrm>
              <a:off x="6648229"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45" name="十字形 944"/>
            <p:cNvSpPr/>
            <p:nvPr/>
          </p:nvSpPr>
          <p:spPr>
            <a:xfrm>
              <a:off x="695211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46" name="十字形 945"/>
            <p:cNvSpPr/>
            <p:nvPr/>
          </p:nvSpPr>
          <p:spPr>
            <a:xfrm>
              <a:off x="725600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47" name="十字形 946"/>
            <p:cNvSpPr/>
            <p:nvPr/>
          </p:nvSpPr>
          <p:spPr>
            <a:xfrm>
              <a:off x="755989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48" name="十字形 947"/>
            <p:cNvSpPr/>
            <p:nvPr/>
          </p:nvSpPr>
          <p:spPr>
            <a:xfrm>
              <a:off x="266598"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49" name="十字形 948"/>
            <p:cNvSpPr/>
            <p:nvPr/>
          </p:nvSpPr>
          <p:spPr>
            <a:xfrm>
              <a:off x="570485"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50" name="十字形 949"/>
            <p:cNvSpPr/>
            <p:nvPr/>
          </p:nvSpPr>
          <p:spPr>
            <a:xfrm>
              <a:off x="874372"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51" name="十字形 950"/>
            <p:cNvSpPr/>
            <p:nvPr/>
          </p:nvSpPr>
          <p:spPr>
            <a:xfrm>
              <a:off x="117826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52" name="十字形 951"/>
            <p:cNvSpPr/>
            <p:nvPr/>
          </p:nvSpPr>
          <p:spPr>
            <a:xfrm>
              <a:off x="148214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53" name="十字形 952"/>
            <p:cNvSpPr/>
            <p:nvPr/>
          </p:nvSpPr>
          <p:spPr>
            <a:xfrm>
              <a:off x="178603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54" name="十字形 953"/>
            <p:cNvSpPr/>
            <p:nvPr/>
          </p:nvSpPr>
          <p:spPr>
            <a:xfrm>
              <a:off x="2089921"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55" name="十字形 954"/>
            <p:cNvSpPr/>
            <p:nvPr/>
          </p:nvSpPr>
          <p:spPr>
            <a:xfrm>
              <a:off x="2393808"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56" name="十字形 955"/>
            <p:cNvSpPr/>
            <p:nvPr/>
          </p:nvSpPr>
          <p:spPr>
            <a:xfrm>
              <a:off x="269769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57" name="十字形 956"/>
            <p:cNvSpPr/>
            <p:nvPr/>
          </p:nvSpPr>
          <p:spPr>
            <a:xfrm>
              <a:off x="3001583"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58" name="十字形 957"/>
            <p:cNvSpPr/>
            <p:nvPr/>
          </p:nvSpPr>
          <p:spPr>
            <a:xfrm>
              <a:off x="330547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59" name="十字形 958"/>
            <p:cNvSpPr/>
            <p:nvPr/>
          </p:nvSpPr>
          <p:spPr>
            <a:xfrm>
              <a:off x="360935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60" name="十字形 959"/>
            <p:cNvSpPr/>
            <p:nvPr/>
          </p:nvSpPr>
          <p:spPr>
            <a:xfrm>
              <a:off x="391324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61" name="十字形 960"/>
            <p:cNvSpPr/>
            <p:nvPr/>
          </p:nvSpPr>
          <p:spPr>
            <a:xfrm>
              <a:off x="4217131"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62" name="十字形 961"/>
            <p:cNvSpPr/>
            <p:nvPr/>
          </p:nvSpPr>
          <p:spPr>
            <a:xfrm>
              <a:off x="4521019"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63" name="十字形 962"/>
            <p:cNvSpPr/>
            <p:nvPr/>
          </p:nvSpPr>
          <p:spPr>
            <a:xfrm>
              <a:off x="482490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64" name="十字形 963"/>
            <p:cNvSpPr/>
            <p:nvPr/>
          </p:nvSpPr>
          <p:spPr>
            <a:xfrm>
              <a:off x="5128793"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65" name="十字形 964"/>
            <p:cNvSpPr/>
            <p:nvPr/>
          </p:nvSpPr>
          <p:spPr>
            <a:xfrm>
              <a:off x="543268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66" name="十字形 965"/>
            <p:cNvSpPr/>
            <p:nvPr/>
          </p:nvSpPr>
          <p:spPr>
            <a:xfrm>
              <a:off x="573656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67" name="十字形 966"/>
            <p:cNvSpPr/>
            <p:nvPr/>
          </p:nvSpPr>
          <p:spPr>
            <a:xfrm>
              <a:off x="6040455"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68" name="十字形 967"/>
            <p:cNvSpPr/>
            <p:nvPr/>
          </p:nvSpPr>
          <p:spPr>
            <a:xfrm>
              <a:off x="6344342"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69" name="十字形 968"/>
            <p:cNvSpPr/>
            <p:nvPr/>
          </p:nvSpPr>
          <p:spPr>
            <a:xfrm>
              <a:off x="6648229"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70" name="十字形 969"/>
            <p:cNvSpPr/>
            <p:nvPr/>
          </p:nvSpPr>
          <p:spPr>
            <a:xfrm>
              <a:off x="695211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71" name="十字形 970"/>
            <p:cNvSpPr/>
            <p:nvPr/>
          </p:nvSpPr>
          <p:spPr>
            <a:xfrm>
              <a:off x="725600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72" name="十字形 971"/>
            <p:cNvSpPr/>
            <p:nvPr/>
          </p:nvSpPr>
          <p:spPr>
            <a:xfrm>
              <a:off x="755989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73" name="十字形 972"/>
            <p:cNvSpPr/>
            <p:nvPr/>
          </p:nvSpPr>
          <p:spPr>
            <a:xfrm>
              <a:off x="266598"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74" name="十字形 973"/>
            <p:cNvSpPr/>
            <p:nvPr/>
          </p:nvSpPr>
          <p:spPr>
            <a:xfrm>
              <a:off x="570485"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75" name="十字形 974"/>
            <p:cNvSpPr/>
            <p:nvPr/>
          </p:nvSpPr>
          <p:spPr>
            <a:xfrm>
              <a:off x="874372"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76" name="十字形 975"/>
            <p:cNvSpPr/>
            <p:nvPr/>
          </p:nvSpPr>
          <p:spPr>
            <a:xfrm>
              <a:off x="117826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77" name="十字形 976"/>
            <p:cNvSpPr/>
            <p:nvPr/>
          </p:nvSpPr>
          <p:spPr>
            <a:xfrm>
              <a:off x="148214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78" name="十字形 977"/>
            <p:cNvSpPr/>
            <p:nvPr/>
          </p:nvSpPr>
          <p:spPr>
            <a:xfrm>
              <a:off x="178603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79" name="十字形 978"/>
            <p:cNvSpPr/>
            <p:nvPr/>
          </p:nvSpPr>
          <p:spPr>
            <a:xfrm>
              <a:off x="2089921"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80" name="十字形 979"/>
            <p:cNvSpPr/>
            <p:nvPr/>
          </p:nvSpPr>
          <p:spPr>
            <a:xfrm>
              <a:off x="2961231" y="56500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81" name="十字形 980"/>
            <p:cNvSpPr/>
            <p:nvPr/>
          </p:nvSpPr>
          <p:spPr>
            <a:xfrm>
              <a:off x="269769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82" name="十字形 981"/>
            <p:cNvSpPr/>
            <p:nvPr/>
          </p:nvSpPr>
          <p:spPr>
            <a:xfrm>
              <a:off x="3001583"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83" name="十字形 982"/>
            <p:cNvSpPr/>
            <p:nvPr/>
          </p:nvSpPr>
          <p:spPr>
            <a:xfrm>
              <a:off x="330547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84" name="十字形 983"/>
            <p:cNvSpPr/>
            <p:nvPr/>
          </p:nvSpPr>
          <p:spPr>
            <a:xfrm>
              <a:off x="360935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85" name="十字形 984"/>
            <p:cNvSpPr/>
            <p:nvPr/>
          </p:nvSpPr>
          <p:spPr>
            <a:xfrm>
              <a:off x="391324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86" name="十字形 985"/>
            <p:cNvSpPr/>
            <p:nvPr/>
          </p:nvSpPr>
          <p:spPr>
            <a:xfrm>
              <a:off x="4217131"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87" name="十字形 986"/>
            <p:cNvSpPr/>
            <p:nvPr/>
          </p:nvSpPr>
          <p:spPr>
            <a:xfrm>
              <a:off x="4521019"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88" name="十字形 987"/>
            <p:cNvSpPr/>
            <p:nvPr/>
          </p:nvSpPr>
          <p:spPr>
            <a:xfrm>
              <a:off x="482490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89" name="十字形 988"/>
            <p:cNvSpPr/>
            <p:nvPr/>
          </p:nvSpPr>
          <p:spPr>
            <a:xfrm>
              <a:off x="5128793"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90" name="十字形 989"/>
            <p:cNvSpPr/>
            <p:nvPr/>
          </p:nvSpPr>
          <p:spPr>
            <a:xfrm>
              <a:off x="543268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91" name="十字形 990"/>
            <p:cNvSpPr/>
            <p:nvPr/>
          </p:nvSpPr>
          <p:spPr>
            <a:xfrm>
              <a:off x="573656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92" name="十字形 991"/>
            <p:cNvSpPr/>
            <p:nvPr/>
          </p:nvSpPr>
          <p:spPr>
            <a:xfrm>
              <a:off x="6040455"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93" name="十字形 992"/>
            <p:cNvSpPr/>
            <p:nvPr/>
          </p:nvSpPr>
          <p:spPr>
            <a:xfrm>
              <a:off x="6344342"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94" name="十字形 993"/>
            <p:cNvSpPr/>
            <p:nvPr/>
          </p:nvSpPr>
          <p:spPr>
            <a:xfrm>
              <a:off x="6648229"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95" name="十字形 994"/>
            <p:cNvSpPr/>
            <p:nvPr/>
          </p:nvSpPr>
          <p:spPr>
            <a:xfrm>
              <a:off x="695211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96" name="十字形 995"/>
            <p:cNvSpPr/>
            <p:nvPr/>
          </p:nvSpPr>
          <p:spPr>
            <a:xfrm>
              <a:off x="725600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97" name="十字形 996"/>
            <p:cNvSpPr/>
            <p:nvPr/>
          </p:nvSpPr>
          <p:spPr>
            <a:xfrm>
              <a:off x="755989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98" name="十字形 997"/>
            <p:cNvSpPr/>
            <p:nvPr/>
          </p:nvSpPr>
          <p:spPr>
            <a:xfrm>
              <a:off x="266598"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999" name="十字形 998"/>
            <p:cNvSpPr/>
            <p:nvPr/>
          </p:nvSpPr>
          <p:spPr>
            <a:xfrm>
              <a:off x="570485"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00" name="十字形 999"/>
            <p:cNvSpPr/>
            <p:nvPr/>
          </p:nvSpPr>
          <p:spPr>
            <a:xfrm>
              <a:off x="874372"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01" name="十字形 1000"/>
            <p:cNvSpPr/>
            <p:nvPr/>
          </p:nvSpPr>
          <p:spPr>
            <a:xfrm>
              <a:off x="117826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02" name="十字形 1001"/>
            <p:cNvSpPr/>
            <p:nvPr/>
          </p:nvSpPr>
          <p:spPr>
            <a:xfrm>
              <a:off x="148214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03" name="十字形 1002"/>
            <p:cNvSpPr/>
            <p:nvPr/>
          </p:nvSpPr>
          <p:spPr>
            <a:xfrm>
              <a:off x="178603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04" name="十字形 1003"/>
            <p:cNvSpPr/>
            <p:nvPr/>
          </p:nvSpPr>
          <p:spPr>
            <a:xfrm>
              <a:off x="2089921"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05" name="十字形 1004"/>
            <p:cNvSpPr/>
            <p:nvPr/>
          </p:nvSpPr>
          <p:spPr>
            <a:xfrm>
              <a:off x="2393808"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06" name="十字形 1005"/>
            <p:cNvSpPr/>
            <p:nvPr/>
          </p:nvSpPr>
          <p:spPr>
            <a:xfrm>
              <a:off x="269769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07" name="十字形 1006"/>
            <p:cNvSpPr/>
            <p:nvPr/>
          </p:nvSpPr>
          <p:spPr>
            <a:xfrm>
              <a:off x="3001583"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08" name="十字形 1007"/>
            <p:cNvSpPr/>
            <p:nvPr/>
          </p:nvSpPr>
          <p:spPr>
            <a:xfrm>
              <a:off x="330547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09" name="十字形 1008"/>
            <p:cNvSpPr/>
            <p:nvPr/>
          </p:nvSpPr>
          <p:spPr>
            <a:xfrm>
              <a:off x="360935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10" name="十字形 1009"/>
            <p:cNvSpPr/>
            <p:nvPr/>
          </p:nvSpPr>
          <p:spPr>
            <a:xfrm>
              <a:off x="391324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11" name="十字形 1010"/>
            <p:cNvSpPr/>
            <p:nvPr/>
          </p:nvSpPr>
          <p:spPr>
            <a:xfrm>
              <a:off x="4217131"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12" name="十字形 1011"/>
            <p:cNvSpPr/>
            <p:nvPr/>
          </p:nvSpPr>
          <p:spPr>
            <a:xfrm>
              <a:off x="4521019"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13" name="十字形 1012"/>
            <p:cNvSpPr/>
            <p:nvPr/>
          </p:nvSpPr>
          <p:spPr>
            <a:xfrm>
              <a:off x="482490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14" name="十字形 1013"/>
            <p:cNvSpPr/>
            <p:nvPr/>
          </p:nvSpPr>
          <p:spPr>
            <a:xfrm>
              <a:off x="5128793"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15" name="十字形 1014"/>
            <p:cNvSpPr/>
            <p:nvPr/>
          </p:nvSpPr>
          <p:spPr>
            <a:xfrm>
              <a:off x="543268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16" name="十字形 1015"/>
            <p:cNvSpPr/>
            <p:nvPr/>
          </p:nvSpPr>
          <p:spPr>
            <a:xfrm>
              <a:off x="573656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17" name="十字形 1016"/>
            <p:cNvSpPr/>
            <p:nvPr/>
          </p:nvSpPr>
          <p:spPr>
            <a:xfrm>
              <a:off x="6040455"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18" name="十字形 1017"/>
            <p:cNvSpPr/>
            <p:nvPr/>
          </p:nvSpPr>
          <p:spPr>
            <a:xfrm>
              <a:off x="6344342"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19" name="十字形 1018"/>
            <p:cNvSpPr/>
            <p:nvPr/>
          </p:nvSpPr>
          <p:spPr>
            <a:xfrm>
              <a:off x="6648229"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20" name="十字形 1019"/>
            <p:cNvSpPr/>
            <p:nvPr/>
          </p:nvSpPr>
          <p:spPr>
            <a:xfrm>
              <a:off x="695211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21" name="十字形 1020"/>
            <p:cNvSpPr/>
            <p:nvPr/>
          </p:nvSpPr>
          <p:spPr>
            <a:xfrm>
              <a:off x="725600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22" name="十字形 1021"/>
            <p:cNvSpPr/>
            <p:nvPr/>
          </p:nvSpPr>
          <p:spPr>
            <a:xfrm>
              <a:off x="755989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23" name="十字形 1022"/>
            <p:cNvSpPr/>
            <p:nvPr/>
          </p:nvSpPr>
          <p:spPr>
            <a:xfrm>
              <a:off x="266598"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24" name="十字形 1023"/>
            <p:cNvSpPr/>
            <p:nvPr/>
          </p:nvSpPr>
          <p:spPr>
            <a:xfrm>
              <a:off x="570485"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25" name="十字形 1024"/>
            <p:cNvSpPr/>
            <p:nvPr/>
          </p:nvSpPr>
          <p:spPr>
            <a:xfrm>
              <a:off x="874372"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26" name="十字形 1025"/>
            <p:cNvSpPr/>
            <p:nvPr/>
          </p:nvSpPr>
          <p:spPr>
            <a:xfrm>
              <a:off x="117826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27" name="十字形 1026"/>
            <p:cNvSpPr/>
            <p:nvPr/>
          </p:nvSpPr>
          <p:spPr>
            <a:xfrm>
              <a:off x="148214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28" name="十字形 1027"/>
            <p:cNvSpPr/>
            <p:nvPr/>
          </p:nvSpPr>
          <p:spPr>
            <a:xfrm>
              <a:off x="178603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29" name="十字形 1028"/>
            <p:cNvSpPr/>
            <p:nvPr/>
          </p:nvSpPr>
          <p:spPr>
            <a:xfrm>
              <a:off x="2089921"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30" name="十字形 1029"/>
            <p:cNvSpPr/>
            <p:nvPr/>
          </p:nvSpPr>
          <p:spPr>
            <a:xfrm>
              <a:off x="2393808"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31" name="十字形 1030"/>
            <p:cNvSpPr/>
            <p:nvPr/>
          </p:nvSpPr>
          <p:spPr>
            <a:xfrm>
              <a:off x="269769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32" name="十字形 1031"/>
            <p:cNvSpPr/>
            <p:nvPr/>
          </p:nvSpPr>
          <p:spPr>
            <a:xfrm>
              <a:off x="3001583"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33" name="十字形 1032"/>
            <p:cNvSpPr/>
            <p:nvPr/>
          </p:nvSpPr>
          <p:spPr>
            <a:xfrm>
              <a:off x="330547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34" name="十字形 1033"/>
            <p:cNvSpPr/>
            <p:nvPr/>
          </p:nvSpPr>
          <p:spPr>
            <a:xfrm>
              <a:off x="360935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35" name="十字形 1034"/>
            <p:cNvSpPr/>
            <p:nvPr/>
          </p:nvSpPr>
          <p:spPr>
            <a:xfrm>
              <a:off x="391324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36" name="十字形 1035"/>
            <p:cNvSpPr/>
            <p:nvPr/>
          </p:nvSpPr>
          <p:spPr>
            <a:xfrm>
              <a:off x="4217131"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37" name="十字形 1036"/>
            <p:cNvSpPr/>
            <p:nvPr/>
          </p:nvSpPr>
          <p:spPr>
            <a:xfrm>
              <a:off x="4521019"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38" name="十字形 1037"/>
            <p:cNvSpPr/>
            <p:nvPr/>
          </p:nvSpPr>
          <p:spPr>
            <a:xfrm>
              <a:off x="482490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39" name="十字形 1038"/>
            <p:cNvSpPr/>
            <p:nvPr/>
          </p:nvSpPr>
          <p:spPr>
            <a:xfrm>
              <a:off x="5128793"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40" name="十字形 1039"/>
            <p:cNvSpPr/>
            <p:nvPr/>
          </p:nvSpPr>
          <p:spPr>
            <a:xfrm>
              <a:off x="543268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41" name="十字形 1040"/>
            <p:cNvSpPr/>
            <p:nvPr/>
          </p:nvSpPr>
          <p:spPr>
            <a:xfrm>
              <a:off x="573656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42" name="十字形 1041"/>
            <p:cNvSpPr/>
            <p:nvPr/>
          </p:nvSpPr>
          <p:spPr>
            <a:xfrm>
              <a:off x="6040455"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43" name="十字形 1042"/>
            <p:cNvSpPr/>
            <p:nvPr/>
          </p:nvSpPr>
          <p:spPr>
            <a:xfrm>
              <a:off x="6344342"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44" name="十字形 1043"/>
            <p:cNvSpPr/>
            <p:nvPr/>
          </p:nvSpPr>
          <p:spPr>
            <a:xfrm>
              <a:off x="6648229"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45" name="十字形 1044"/>
            <p:cNvSpPr/>
            <p:nvPr/>
          </p:nvSpPr>
          <p:spPr>
            <a:xfrm>
              <a:off x="695211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46" name="十字形 1045"/>
            <p:cNvSpPr/>
            <p:nvPr/>
          </p:nvSpPr>
          <p:spPr>
            <a:xfrm>
              <a:off x="725600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47" name="十字形 1046"/>
            <p:cNvSpPr/>
            <p:nvPr/>
          </p:nvSpPr>
          <p:spPr>
            <a:xfrm>
              <a:off x="755989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48" name="十字形 1047"/>
            <p:cNvSpPr/>
            <p:nvPr/>
          </p:nvSpPr>
          <p:spPr>
            <a:xfrm>
              <a:off x="266598"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49" name="十字形 1048"/>
            <p:cNvSpPr/>
            <p:nvPr/>
          </p:nvSpPr>
          <p:spPr>
            <a:xfrm>
              <a:off x="570485"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50" name="十字形 1049"/>
            <p:cNvSpPr/>
            <p:nvPr/>
          </p:nvSpPr>
          <p:spPr>
            <a:xfrm>
              <a:off x="874372"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51" name="十字形 1050"/>
            <p:cNvSpPr/>
            <p:nvPr/>
          </p:nvSpPr>
          <p:spPr>
            <a:xfrm>
              <a:off x="117826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52" name="十字形 1051"/>
            <p:cNvSpPr/>
            <p:nvPr/>
          </p:nvSpPr>
          <p:spPr>
            <a:xfrm>
              <a:off x="148214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53" name="十字形 1052"/>
            <p:cNvSpPr/>
            <p:nvPr/>
          </p:nvSpPr>
          <p:spPr>
            <a:xfrm>
              <a:off x="178603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54" name="十字形 1053"/>
            <p:cNvSpPr/>
            <p:nvPr/>
          </p:nvSpPr>
          <p:spPr>
            <a:xfrm>
              <a:off x="2089921"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55" name="十字形 1054"/>
            <p:cNvSpPr/>
            <p:nvPr/>
          </p:nvSpPr>
          <p:spPr>
            <a:xfrm>
              <a:off x="2393808"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56" name="十字形 1055"/>
            <p:cNvSpPr/>
            <p:nvPr/>
          </p:nvSpPr>
          <p:spPr>
            <a:xfrm>
              <a:off x="269769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57" name="十字形 1056"/>
            <p:cNvSpPr/>
            <p:nvPr/>
          </p:nvSpPr>
          <p:spPr>
            <a:xfrm>
              <a:off x="3001583"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58" name="十字形 1057"/>
            <p:cNvSpPr/>
            <p:nvPr/>
          </p:nvSpPr>
          <p:spPr>
            <a:xfrm>
              <a:off x="330547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59" name="十字形 1058"/>
            <p:cNvSpPr/>
            <p:nvPr/>
          </p:nvSpPr>
          <p:spPr>
            <a:xfrm>
              <a:off x="360935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60" name="十字形 1059"/>
            <p:cNvSpPr/>
            <p:nvPr/>
          </p:nvSpPr>
          <p:spPr>
            <a:xfrm>
              <a:off x="391324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61" name="十字形 1060"/>
            <p:cNvSpPr/>
            <p:nvPr/>
          </p:nvSpPr>
          <p:spPr>
            <a:xfrm>
              <a:off x="4217131"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62" name="十字形 1061"/>
            <p:cNvSpPr/>
            <p:nvPr/>
          </p:nvSpPr>
          <p:spPr>
            <a:xfrm>
              <a:off x="4521019"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63" name="十字形 1062"/>
            <p:cNvSpPr/>
            <p:nvPr/>
          </p:nvSpPr>
          <p:spPr>
            <a:xfrm>
              <a:off x="482490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64" name="十字形 1063"/>
            <p:cNvSpPr/>
            <p:nvPr/>
          </p:nvSpPr>
          <p:spPr>
            <a:xfrm>
              <a:off x="5128793"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65" name="十字形 1064"/>
            <p:cNvSpPr/>
            <p:nvPr/>
          </p:nvSpPr>
          <p:spPr>
            <a:xfrm>
              <a:off x="543268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66" name="十字形 1065"/>
            <p:cNvSpPr/>
            <p:nvPr/>
          </p:nvSpPr>
          <p:spPr>
            <a:xfrm>
              <a:off x="573656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67" name="十字形 1066"/>
            <p:cNvSpPr/>
            <p:nvPr/>
          </p:nvSpPr>
          <p:spPr>
            <a:xfrm>
              <a:off x="6040455"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68" name="十字形 1067"/>
            <p:cNvSpPr/>
            <p:nvPr/>
          </p:nvSpPr>
          <p:spPr>
            <a:xfrm>
              <a:off x="6344342"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69" name="十字形 1068"/>
            <p:cNvSpPr/>
            <p:nvPr/>
          </p:nvSpPr>
          <p:spPr>
            <a:xfrm>
              <a:off x="6648229"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70" name="十字形 1069"/>
            <p:cNvSpPr/>
            <p:nvPr/>
          </p:nvSpPr>
          <p:spPr>
            <a:xfrm>
              <a:off x="695211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71" name="十字形 1070"/>
            <p:cNvSpPr/>
            <p:nvPr/>
          </p:nvSpPr>
          <p:spPr>
            <a:xfrm>
              <a:off x="725600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72" name="十字形 1071"/>
            <p:cNvSpPr/>
            <p:nvPr/>
          </p:nvSpPr>
          <p:spPr>
            <a:xfrm>
              <a:off x="755989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73" name="十字形 1072"/>
            <p:cNvSpPr/>
            <p:nvPr/>
          </p:nvSpPr>
          <p:spPr>
            <a:xfrm>
              <a:off x="266598"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74" name="十字形 1073"/>
            <p:cNvSpPr/>
            <p:nvPr/>
          </p:nvSpPr>
          <p:spPr>
            <a:xfrm>
              <a:off x="570485"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75" name="十字形 1074"/>
            <p:cNvSpPr/>
            <p:nvPr/>
          </p:nvSpPr>
          <p:spPr>
            <a:xfrm>
              <a:off x="874372"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76" name="十字形 1075"/>
            <p:cNvSpPr/>
            <p:nvPr/>
          </p:nvSpPr>
          <p:spPr>
            <a:xfrm>
              <a:off x="117826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77" name="十字形 1076"/>
            <p:cNvSpPr/>
            <p:nvPr/>
          </p:nvSpPr>
          <p:spPr>
            <a:xfrm>
              <a:off x="148214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78" name="十字形 1077"/>
            <p:cNvSpPr/>
            <p:nvPr/>
          </p:nvSpPr>
          <p:spPr>
            <a:xfrm>
              <a:off x="178603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79" name="十字形 1078"/>
            <p:cNvSpPr/>
            <p:nvPr/>
          </p:nvSpPr>
          <p:spPr>
            <a:xfrm>
              <a:off x="2089921"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80" name="十字形 1079"/>
            <p:cNvSpPr/>
            <p:nvPr/>
          </p:nvSpPr>
          <p:spPr>
            <a:xfrm>
              <a:off x="2393808"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81" name="十字形 1080"/>
            <p:cNvSpPr/>
            <p:nvPr/>
          </p:nvSpPr>
          <p:spPr>
            <a:xfrm>
              <a:off x="269769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82" name="十字形 1081"/>
            <p:cNvSpPr/>
            <p:nvPr/>
          </p:nvSpPr>
          <p:spPr>
            <a:xfrm>
              <a:off x="3001583"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83" name="十字形 1082"/>
            <p:cNvSpPr/>
            <p:nvPr/>
          </p:nvSpPr>
          <p:spPr>
            <a:xfrm>
              <a:off x="330547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84" name="十字形 1083"/>
            <p:cNvSpPr/>
            <p:nvPr/>
          </p:nvSpPr>
          <p:spPr>
            <a:xfrm>
              <a:off x="360935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85" name="十字形 1084"/>
            <p:cNvSpPr/>
            <p:nvPr/>
          </p:nvSpPr>
          <p:spPr>
            <a:xfrm>
              <a:off x="391324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86" name="十字形 1085"/>
            <p:cNvSpPr/>
            <p:nvPr/>
          </p:nvSpPr>
          <p:spPr>
            <a:xfrm>
              <a:off x="4217131"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87" name="十字形 1086"/>
            <p:cNvSpPr/>
            <p:nvPr/>
          </p:nvSpPr>
          <p:spPr>
            <a:xfrm>
              <a:off x="4521019"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88" name="十字形 1087"/>
            <p:cNvSpPr/>
            <p:nvPr/>
          </p:nvSpPr>
          <p:spPr>
            <a:xfrm>
              <a:off x="482490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89" name="十字形 1088"/>
            <p:cNvSpPr/>
            <p:nvPr/>
          </p:nvSpPr>
          <p:spPr>
            <a:xfrm>
              <a:off x="5128793"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90" name="十字形 1089"/>
            <p:cNvSpPr/>
            <p:nvPr/>
          </p:nvSpPr>
          <p:spPr>
            <a:xfrm>
              <a:off x="543268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91" name="十字形 1090"/>
            <p:cNvSpPr/>
            <p:nvPr/>
          </p:nvSpPr>
          <p:spPr>
            <a:xfrm>
              <a:off x="573656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92" name="十字形 1091"/>
            <p:cNvSpPr/>
            <p:nvPr/>
          </p:nvSpPr>
          <p:spPr>
            <a:xfrm>
              <a:off x="6040455"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93" name="十字形 1092"/>
            <p:cNvSpPr/>
            <p:nvPr/>
          </p:nvSpPr>
          <p:spPr>
            <a:xfrm>
              <a:off x="6344342"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94" name="十字形 1093"/>
            <p:cNvSpPr/>
            <p:nvPr/>
          </p:nvSpPr>
          <p:spPr>
            <a:xfrm>
              <a:off x="6648229"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95" name="十字形 1094"/>
            <p:cNvSpPr/>
            <p:nvPr/>
          </p:nvSpPr>
          <p:spPr>
            <a:xfrm>
              <a:off x="695211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96" name="十字形 1095"/>
            <p:cNvSpPr/>
            <p:nvPr/>
          </p:nvSpPr>
          <p:spPr>
            <a:xfrm>
              <a:off x="725600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97" name="十字形 1096"/>
            <p:cNvSpPr/>
            <p:nvPr/>
          </p:nvSpPr>
          <p:spPr>
            <a:xfrm>
              <a:off x="755989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98" name="十字形 1097"/>
            <p:cNvSpPr/>
            <p:nvPr/>
          </p:nvSpPr>
          <p:spPr>
            <a:xfrm>
              <a:off x="266598"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099" name="十字形 1098"/>
            <p:cNvSpPr/>
            <p:nvPr/>
          </p:nvSpPr>
          <p:spPr>
            <a:xfrm>
              <a:off x="570485"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00" name="十字形 1099"/>
            <p:cNvSpPr/>
            <p:nvPr/>
          </p:nvSpPr>
          <p:spPr>
            <a:xfrm>
              <a:off x="874372"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01" name="十字形 1100"/>
            <p:cNvSpPr/>
            <p:nvPr/>
          </p:nvSpPr>
          <p:spPr>
            <a:xfrm>
              <a:off x="117826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02" name="十字形 1101"/>
            <p:cNvSpPr/>
            <p:nvPr/>
          </p:nvSpPr>
          <p:spPr>
            <a:xfrm>
              <a:off x="148214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03" name="十字形 1102"/>
            <p:cNvSpPr/>
            <p:nvPr/>
          </p:nvSpPr>
          <p:spPr>
            <a:xfrm>
              <a:off x="178603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04" name="十字形 1103"/>
            <p:cNvSpPr/>
            <p:nvPr/>
          </p:nvSpPr>
          <p:spPr>
            <a:xfrm>
              <a:off x="2089921"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05" name="十字形 1104"/>
            <p:cNvSpPr/>
            <p:nvPr/>
          </p:nvSpPr>
          <p:spPr>
            <a:xfrm>
              <a:off x="2393808"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06" name="十字形 1105"/>
            <p:cNvSpPr/>
            <p:nvPr/>
          </p:nvSpPr>
          <p:spPr>
            <a:xfrm>
              <a:off x="269769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07" name="十字形 1106"/>
            <p:cNvSpPr/>
            <p:nvPr/>
          </p:nvSpPr>
          <p:spPr>
            <a:xfrm>
              <a:off x="3001583"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08" name="十字形 1107"/>
            <p:cNvSpPr/>
            <p:nvPr/>
          </p:nvSpPr>
          <p:spPr>
            <a:xfrm>
              <a:off x="330547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09" name="十字形 1108"/>
            <p:cNvSpPr/>
            <p:nvPr/>
          </p:nvSpPr>
          <p:spPr>
            <a:xfrm>
              <a:off x="360935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10" name="十字形 1109"/>
            <p:cNvSpPr/>
            <p:nvPr/>
          </p:nvSpPr>
          <p:spPr>
            <a:xfrm>
              <a:off x="391324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11" name="十字形 1110"/>
            <p:cNvSpPr/>
            <p:nvPr/>
          </p:nvSpPr>
          <p:spPr>
            <a:xfrm>
              <a:off x="4217131"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12" name="十字形 1111"/>
            <p:cNvSpPr/>
            <p:nvPr/>
          </p:nvSpPr>
          <p:spPr>
            <a:xfrm>
              <a:off x="4521019"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13" name="十字形 1112"/>
            <p:cNvSpPr/>
            <p:nvPr/>
          </p:nvSpPr>
          <p:spPr>
            <a:xfrm>
              <a:off x="482490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14" name="十字形 1113"/>
            <p:cNvSpPr/>
            <p:nvPr/>
          </p:nvSpPr>
          <p:spPr>
            <a:xfrm>
              <a:off x="5128793"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15" name="十字形 1114"/>
            <p:cNvSpPr/>
            <p:nvPr/>
          </p:nvSpPr>
          <p:spPr>
            <a:xfrm>
              <a:off x="543268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16" name="十字形 1115"/>
            <p:cNvSpPr/>
            <p:nvPr/>
          </p:nvSpPr>
          <p:spPr>
            <a:xfrm>
              <a:off x="573656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17" name="十字形 1116"/>
            <p:cNvSpPr/>
            <p:nvPr/>
          </p:nvSpPr>
          <p:spPr>
            <a:xfrm>
              <a:off x="6040455"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18" name="十字形 1117"/>
            <p:cNvSpPr/>
            <p:nvPr/>
          </p:nvSpPr>
          <p:spPr>
            <a:xfrm>
              <a:off x="6344342"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19" name="十字形 1118"/>
            <p:cNvSpPr/>
            <p:nvPr/>
          </p:nvSpPr>
          <p:spPr>
            <a:xfrm>
              <a:off x="6648229"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20" name="十字形 1119"/>
            <p:cNvSpPr/>
            <p:nvPr/>
          </p:nvSpPr>
          <p:spPr>
            <a:xfrm>
              <a:off x="695211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21" name="十字形 1120"/>
            <p:cNvSpPr/>
            <p:nvPr/>
          </p:nvSpPr>
          <p:spPr>
            <a:xfrm>
              <a:off x="725600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22" name="十字形 1121"/>
            <p:cNvSpPr/>
            <p:nvPr/>
          </p:nvSpPr>
          <p:spPr>
            <a:xfrm>
              <a:off x="755989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23" name="十字形 1122"/>
            <p:cNvSpPr/>
            <p:nvPr/>
          </p:nvSpPr>
          <p:spPr>
            <a:xfrm>
              <a:off x="266598"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24" name="十字形 1123"/>
            <p:cNvSpPr/>
            <p:nvPr/>
          </p:nvSpPr>
          <p:spPr>
            <a:xfrm>
              <a:off x="570485"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25" name="十字形 1124"/>
            <p:cNvSpPr/>
            <p:nvPr/>
          </p:nvSpPr>
          <p:spPr>
            <a:xfrm>
              <a:off x="874372"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26" name="十字形 1125"/>
            <p:cNvSpPr/>
            <p:nvPr/>
          </p:nvSpPr>
          <p:spPr>
            <a:xfrm>
              <a:off x="117826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27" name="十字形 1126"/>
            <p:cNvSpPr/>
            <p:nvPr/>
          </p:nvSpPr>
          <p:spPr>
            <a:xfrm>
              <a:off x="148214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28" name="十字形 1127"/>
            <p:cNvSpPr/>
            <p:nvPr/>
          </p:nvSpPr>
          <p:spPr>
            <a:xfrm>
              <a:off x="178603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29" name="十字形 1128"/>
            <p:cNvSpPr/>
            <p:nvPr/>
          </p:nvSpPr>
          <p:spPr>
            <a:xfrm>
              <a:off x="2089921"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30" name="十字形 1129"/>
            <p:cNvSpPr/>
            <p:nvPr/>
          </p:nvSpPr>
          <p:spPr>
            <a:xfrm>
              <a:off x="2393808"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31" name="十字形 1130"/>
            <p:cNvSpPr/>
            <p:nvPr/>
          </p:nvSpPr>
          <p:spPr>
            <a:xfrm>
              <a:off x="269769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32" name="十字形 1131"/>
            <p:cNvSpPr/>
            <p:nvPr/>
          </p:nvSpPr>
          <p:spPr>
            <a:xfrm>
              <a:off x="3001583"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33" name="十字形 1132"/>
            <p:cNvSpPr/>
            <p:nvPr/>
          </p:nvSpPr>
          <p:spPr>
            <a:xfrm>
              <a:off x="330547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34" name="十字形 1133"/>
            <p:cNvSpPr/>
            <p:nvPr/>
          </p:nvSpPr>
          <p:spPr>
            <a:xfrm>
              <a:off x="360935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35" name="十字形 1134"/>
            <p:cNvSpPr/>
            <p:nvPr/>
          </p:nvSpPr>
          <p:spPr>
            <a:xfrm>
              <a:off x="391324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36" name="十字形 1135"/>
            <p:cNvSpPr/>
            <p:nvPr/>
          </p:nvSpPr>
          <p:spPr>
            <a:xfrm>
              <a:off x="4217131"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37" name="十字形 1136"/>
            <p:cNvSpPr/>
            <p:nvPr/>
          </p:nvSpPr>
          <p:spPr>
            <a:xfrm>
              <a:off x="4521019"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38" name="十字形 1137"/>
            <p:cNvSpPr/>
            <p:nvPr/>
          </p:nvSpPr>
          <p:spPr>
            <a:xfrm>
              <a:off x="482490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39" name="十字形 1138"/>
            <p:cNvSpPr/>
            <p:nvPr/>
          </p:nvSpPr>
          <p:spPr>
            <a:xfrm>
              <a:off x="5128793"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40" name="十字形 1139"/>
            <p:cNvSpPr/>
            <p:nvPr/>
          </p:nvSpPr>
          <p:spPr>
            <a:xfrm>
              <a:off x="543268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41" name="十字形 1140"/>
            <p:cNvSpPr/>
            <p:nvPr/>
          </p:nvSpPr>
          <p:spPr>
            <a:xfrm>
              <a:off x="573656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42" name="十字形 1141"/>
            <p:cNvSpPr/>
            <p:nvPr/>
          </p:nvSpPr>
          <p:spPr>
            <a:xfrm>
              <a:off x="6040455"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43" name="十字形 1142"/>
            <p:cNvSpPr/>
            <p:nvPr/>
          </p:nvSpPr>
          <p:spPr>
            <a:xfrm>
              <a:off x="6344342"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44" name="十字形 1143"/>
            <p:cNvSpPr/>
            <p:nvPr/>
          </p:nvSpPr>
          <p:spPr>
            <a:xfrm>
              <a:off x="6648229"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45" name="十字形 1144"/>
            <p:cNvSpPr/>
            <p:nvPr/>
          </p:nvSpPr>
          <p:spPr>
            <a:xfrm>
              <a:off x="695211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46" name="十字形 1145"/>
            <p:cNvSpPr/>
            <p:nvPr/>
          </p:nvSpPr>
          <p:spPr>
            <a:xfrm>
              <a:off x="725600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47" name="十字形 1146"/>
            <p:cNvSpPr/>
            <p:nvPr/>
          </p:nvSpPr>
          <p:spPr>
            <a:xfrm>
              <a:off x="755989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48" name="十字形 1147"/>
            <p:cNvSpPr/>
            <p:nvPr/>
          </p:nvSpPr>
          <p:spPr>
            <a:xfrm>
              <a:off x="266598"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49" name="十字形 1148"/>
            <p:cNvSpPr/>
            <p:nvPr/>
          </p:nvSpPr>
          <p:spPr>
            <a:xfrm>
              <a:off x="570485"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50" name="十字形 1149"/>
            <p:cNvSpPr/>
            <p:nvPr/>
          </p:nvSpPr>
          <p:spPr>
            <a:xfrm>
              <a:off x="874372"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51" name="十字形 1150"/>
            <p:cNvSpPr/>
            <p:nvPr/>
          </p:nvSpPr>
          <p:spPr>
            <a:xfrm>
              <a:off x="117826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52" name="十字形 1151"/>
            <p:cNvSpPr/>
            <p:nvPr/>
          </p:nvSpPr>
          <p:spPr>
            <a:xfrm>
              <a:off x="148214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53" name="十字形 1152"/>
            <p:cNvSpPr/>
            <p:nvPr/>
          </p:nvSpPr>
          <p:spPr>
            <a:xfrm>
              <a:off x="178603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54" name="十字形 1153"/>
            <p:cNvSpPr/>
            <p:nvPr/>
          </p:nvSpPr>
          <p:spPr>
            <a:xfrm>
              <a:off x="2089921"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55" name="十字形 1154"/>
            <p:cNvSpPr/>
            <p:nvPr/>
          </p:nvSpPr>
          <p:spPr>
            <a:xfrm>
              <a:off x="2393808"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56" name="十字形 1155"/>
            <p:cNvSpPr/>
            <p:nvPr/>
          </p:nvSpPr>
          <p:spPr>
            <a:xfrm>
              <a:off x="269769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57" name="十字形 1156"/>
            <p:cNvSpPr/>
            <p:nvPr/>
          </p:nvSpPr>
          <p:spPr>
            <a:xfrm>
              <a:off x="3001583"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58" name="十字形 1157"/>
            <p:cNvSpPr/>
            <p:nvPr/>
          </p:nvSpPr>
          <p:spPr>
            <a:xfrm>
              <a:off x="330547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59" name="十字形 1158"/>
            <p:cNvSpPr/>
            <p:nvPr/>
          </p:nvSpPr>
          <p:spPr>
            <a:xfrm>
              <a:off x="360935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60" name="十字形 1159"/>
            <p:cNvSpPr/>
            <p:nvPr/>
          </p:nvSpPr>
          <p:spPr>
            <a:xfrm>
              <a:off x="391324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61" name="十字形 1160"/>
            <p:cNvSpPr/>
            <p:nvPr/>
          </p:nvSpPr>
          <p:spPr>
            <a:xfrm>
              <a:off x="4217131"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62" name="十字形 1161"/>
            <p:cNvSpPr/>
            <p:nvPr/>
          </p:nvSpPr>
          <p:spPr>
            <a:xfrm>
              <a:off x="4521019"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63" name="十字形 1162"/>
            <p:cNvSpPr/>
            <p:nvPr/>
          </p:nvSpPr>
          <p:spPr>
            <a:xfrm>
              <a:off x="482490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64" name="十字形 1163"/>
            <p:cNvSpPr/>
            <p:nvPr/>
          </p:nvSpPr>
          <p:spPr>
            <a:xfrm>
              <a:off x="5128793"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65" name="十字形 1164"/>
            <p:cNvSpPr/>
            <p:nvPr/>
          </p:nvSpPr>
          <p:spPr>
            <a:xfrm>
              <a:off x="543268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66" name="十字形 1165"/>
            <p:cNvSpPr/>
            <p:nvPr/>
          </p:nvSpPr>
          <p:spPr>
            <a:xfrm>
              <a:off x="573656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67" name="十字形 1166"/>
            <p:cNvSpPr/>
            <p:nvPr/>
          </p:nvSpPr>
          <p:spPr>
            <a:xfrm>
              <a:off x="6040455"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68" name="十字形 1167"/>
            <p:cNvSpPr/>
            <p:nvPr/>
          </p:nvSpPr>
          <p:spPr>
            <a:xfrm>
              <a:off x="6344342"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69" name="十字形 1168"/>
            <p:cNvSpPr/>
            <p:nvPr/>
          </p:nvSpPr>
          <p:spPr>
            <a:xfrm>
              <a:off x="6648229"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70" name="十字形 1169"/>
            <p:cNvSpPr/>
            <p:nvPr/>
          </p:nvSpPr>
          <p:spPr>
            <a:xfrm>
              <a:off x="695211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71" name="十字形 1170"/>
            <p:cNvSpPr/>
            <p:nvPr/>
          </p:nvSpPr>
          <p:spPr>
            <a:xfrm>
              <a:off x="725600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72" name="十字形 1171"/>
            <p:cNvSpPr/>
            <p:nvPr/>
          </p:nvSpPr>
          <p:spPr>
            <a:xfrm>
              <a:off x="755989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73" name="十字形 1172"/>
            <p:cNvSpPr/>
            <p:nvPr/>
          </p:nvSpPr>
          <p:spPr>
            <a:xfrm>
              <a:off x="266598"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74" name="十字形 1173"/>
            <p:cNvSpPr/>
            <p:nvPr/>
          </p:nvSpPr>
          <p:spPr>
            <a:xfrm>
              <a:off x="570485"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75" name="十字形 1174"/>
            <p:cNvSpPr/>
            <p:nvPr/>
          </p:nvSpPr>
          <p:spPr>
            <a:xfrm>
              <a:off x="874372"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76" name="十字形 1175"/>
            <p:cNvSpPr/>
            <p:nvPr/>
          </p:nvSpPr>
          <p:spPr>
            <a:xfrm>
              <a:off x="117826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77" name="十字形 1176"/>
            <p:cNvSpPr/>
            <p:nvPr/>
          </p:nvSpPr>
          <p:spPr>
            <a:xfrm>
              <a:off x="148214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78" name="十字形 1177"/>
            <p:cNvSpPr/>
            <p:nvPr/>
          </p:nvSpPr>
          <p:spPr>
            <a:xfrm>
              <a:off x="178603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79" name="十字形 1178"/>
            <p:cNvSpPr/>
            <p:nvPr/>
          </p:nvSpPr>
          <p:spPr>
            <a:xfrm>
              <a:off x="2089921"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80" name="十字形 1179"/>
            <p:cNvSpPr/>
            <p:nvPr/>
          </p:nvSpPr>
          <p:spPr>
            <a:xfrm>
              <a:off x="2393808"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81" name="十字形 1180"/>
            <p:cNvSpPr/>
            <p:nvPr/>
          </p:nvSpPr>
          <p:spPr>
            <a:xfrm>
              <a:off x="269769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82" name="十字形 1181"/>
            <p:cNvSpPr/>
            <p:nvPr/>
          </p:nvSpPr>
          <p:spPr>
            <a:xfrm>
              <a:off x="3001583"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83" name="十字形 1182"/>
            <p:cNvSpPr/>
            <p:nvPr/>
          </p:nvSpPr>
          <p:spPr>
            <a:xfrm>
              <a:off x="330547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84" name="十字形 1183"/>
            <p:cNvSpPr/>
            <p:nvPr/>
          </p:nvSpPr>
          <p:spPr>
            <a:xfrm>
              <a:off x="360935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85" name="十字形 1184"/>
            <p:cNvSpPr/>
            <p:nvPr/>
          </p:nvSpPr>
          <p:spPr>
            <a:xfrm>
              <a:off x="391324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86" name="十字形 1185"/>
            <p:cNvSpPr/>
            <p:nvPr/>
          </p:nvSpPr>
          <p:spPr>
            <a:xfrm>
              <a:off x="4217131"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87" name="十字形 1186"/>
            <p:cNvSpPr/>
            <p:nvPr/>
          </p:nvSpPr>
          <p:spPr>
            <a:xfrm>
              <a:off x="4521019"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88" name="十字形 1187"/>
            <p:cNvSpPr/>
            <p:nvPr/>
          </p:nvSpPr>
          <p:spPr>
            <a:xfrm>
              <a:off x="482490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89" name="十字形 1188"/>
            <p:cNvSpPr/>
            <p:nvPr/>
          </p:nvSpPr>
          <p:spPr>
            <a:xfrm>
              <a:off x="5128793"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90" name="十字形 1189"/>
            <p:cNvSpPr/>
            <p:nvPr/>
          </p:nvSpPr>
          <p:spPr>
            <a:xfrm>
              <a:off x="543268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91" name="十字形 1190"/>
            <p:cNvSpPr/>
            <p:nvPr/>
          </p:nvSpPr>
          <p:spPr>
            <a:xfrm>
              <a:off x="573656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92" name="十字形 1191"/>
            <p:cNvSpPr/>
            <p:nvPr/>
          </p:nvSpPr>
          <p:spPr>
            <a:xfrm>
              <a:off x="6040455"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93" name="十字形 1192"/>
            <p:cNvSpPr/>
            <p:nvPr/>
          </p:nvSpPr>
          <p:spPr>
            <a:xfrm>
              <a:off x="6344342"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94" name="十字形 1193"/>
            <p:cNvSpPr/>
            <p:nvPr/>
          </p:nvSpPr>
          <p:spPr>
            <a:xfrm>
              <a:off x="6648229"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95" name="十字形 1194"/>
            <p:cNvSpPr/>
            <p:nvPr/>
          </p:nvSpPr>
          <p:spPr>
            <a:xfrm>
              <a:off x="695211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96" name="十字形 1195"/>
            <p:cNvSpPr/>
            <p:nvPr/>
          </p:nvSpPr>
          <p:spPr>
            <a:xfrm>
              <a:off x="725600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97" name="十字形 1196"/>
            <p:cNvSpPr/>
            <p:nvPr/>
          </p:nvSpPr>
          <p:spPr>
            <a:xfrm>
              <a:off x="755989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98" name="十字形 1197"/>
            <p:cNvSpPr/>
            <p:nvPr/>
          </p:nvSpPr>
          <p:spPr>
            <a:xfrm>
              <a:off x="266598"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199" name="十字形 1198"/>
            <p:cNvSpPr/>
            <p:nvPr/>
          </p:nvSpPr>
          <p:spPr>
            <a:xfrm>
              <a:off x="570485"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00" name="十字形 1199"/>
            <p:cNvSpPr/>
            <p:nvPr/>
          </p:nvSpPr>
          <p:spPr>
            <a:xfrm>
              <a:off x="874372"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01" name="十字形 1200"/>
            <p:cNvSpPr/>
            <p:nvPr/>
          </p:nvSpPr>
          <p:spPr>
            <a:xfrm>
              <a:off x="117826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02" name="十字形 1201"/>
            <p:cNvSpPr/>
            <p:nvPr/>
          </p:nvSpPr>
          <p:spPr>
            <a:xfrm>
              <a:off x="148214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03" name="十字形 1202"/>
            <p:cNvSpPr/>
            <p:nvPr/>
          </p:nvSpPr>
          <p:spPr>
            <a:xfrm>
              <a:off x="178603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04" name="十字形 1203"/>
            <p:cNvSpPr/>
            <p:nvPr/>
          </p:nvSpPr>
          <p:spPr>
            <a:xfrm>
              <a:off x="2089921"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05" name="十字形 1204"/>
            <p:cNvSpPr/>
            <p:nvPr/>
          </p:nvSpPr>
          <p:spPr>
            <a:xfrm>
              <a:off x="2393808"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06" name="十字形 1205"/>
            <p:cNvSpPr/>
            <p:nvPr/>
          </p:nvSpPr>
          <p:spPr>
            <a:xfrm>
              <a:off x="269769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07" name="十字形 1206"/>
            <p:cNvSpPr/>
            <p:nvPr/>
          </p:nvSpPr>
          <p:spPr>
            <a:xfrm>
              <a:off x="3001583"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08" name="十字形 1207"/>
            <p:cNvSpPr/>
            <p:nvPr/>
          </p:nvSpPr>
          <p:spPr>
            <a:xfrm>
              <a:off x="330547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09" name="十字形 1208"/>
            <p:cNvSpPr/>
            <p:nvPr/>
          </p:nvSpPr>
          <p:spPr>
            <a:xfrm>
              <a:off x="360935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10" name="十字形 1209"/>
            <p:cNvSpPr/>
            <p:nvPr/>
          </p:nvSpPr>
          <p:spPr>
            <a:xfrm>
              <a:off x="391324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11" name="十字形 1210"/>
            <p:cNvSpPr/>
            <p:nvPr/>
          </p:nvSpPr>
          <p:spPr>
            <a:xfrm>
              <a:off x="4217131"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12" name="十字形 1211"/>
            <p:cNvSpPr/>
            <p:nvPr/>
          </p:nvSpPr>
          <p:spPr>
            <a:xfrm>
              <a:off x="4521019"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13" name="十字形 1212"/>
            <p:cNvSpPr/>
            <p:nvPr/>
          </p:nvSpPr>
          <p:spPr>
            <a:xfrm>
              <a:off x="482490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14" name="十字形 1213"/>
            <p:cNvSpPr/>
            <p:nvPr/>
          </p:nvSpPr>
          <p:spPr>
            <a:xfrm>
              <a:off x="5128793"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15" name="十字形 1214"/>
            <p:cNvSpPr/>
            <p:nvPr/>
          </p:nvSpPr>
          <p:spPr>
            <a:xfrm>
              <a:off x="543268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16" name="十字形 1215"/>
            <p:cNvSpPr/>
            <p:nvPr/>
          </p:nvSpPr>
          <p:spPr>
            <a:xfrm>
              <a:off x="573656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17" name="十字形 1216"/>
            <p:cNvSpPr/>
            <p:nvPr/>
          </p:nvSpPr>
          <p:spPr>
            <a:xfrm>
              <a:off x="6040455"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18" name="十字形 1217"/>
            <p:cNvSpPr/>
            <p:nvPr/>
          </p:nvSpPr>
          <p:spPr>
            <a:xfrm>
              <a:off x="6344342"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19" name="十字形 1218"/>
            <p:cNvSpPr/>
            <p:nvPr/>
          </p:nvSpPr>
          <p:spPr>
            <a:xfrm>
              <a:off x="6648229"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20" name="十字形 1219"/>
            <p:cNvSpPr/>
            <p:nvPr/>
          </p:nvSpPr>
          <p:spPr>
            <a:xfrm>
              <a:off x="695211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21" name="十字形 1220"/>
            <p:cNvSpPr/>
            <p:nvPr/>
          </p:nvSpPr>
          <p:spPr>
            <a:xfrm>
              <a:off x="725600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1222" name="十字形 1221"/>
            <p:cNvSpPr/>
            <p:nvPr/>
          </p:nvSpPr>
          <p:spPr>
            <a:xfrm>
              <a:off x="755989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grpSp>
      <p:sp>
        <p:nvSpPr>
          <p:cNvPr id="1223" name="任意多边形: 形状 1222"/>
          <p:cNvSpPr/>
          <p:nvPr/>
        </p:nvSpPr>
        <p:spPr>
          <a:xfrm>
            <a:off x="810837" y="3698830"/>
            <a:ext cx="181102" cy="180737"/>
          </a:xfrm>
          <a:custGeom>
            <a:avLst/>
            <a:gdLst>
              <a:gd name="T0" fmla="*/ 119 w 238"/>
              <a:gd name="T1" fmla="*/ 0 h 238"/>
              <a:gd name="T2" fmla="*/ 0 w 238"/>
              <a:gd name="T3" fmla="*/ 119 h 238"/>
              <a:gd name="T4" fmla="*/ 119 w 238"/>
              <a:gd name="T5" fmla="*/ 238 h 238"/>
              <a:gd name="T6" fmla="*/ 238 w 238"/>
              <a:gd name="T7" fmla="*/ 119 h 238"/>
              <a:gd name="T8" fmla="*/ 119 w 238"/>
              <a:gd name="T9" fmla="*/ 0 h 238"/>
              <a:gd name="T10" fmla="*/ 139 w 238"/>
              <a:gd name="T11" fmla="*/ 137 h 238"/>
              <a:gd name="T12" fmla="*/ 139 w 238"/>
              <a:gd name="T13" fmla="*/ 205 h 238"/>
              <a:gd name="T14" fmla="*/ 99 w 238"/>
              <a:gd name="T15" fmla="*/ 205 h 238"/>
              <a:gd name="T16" fmla="*/ 99 w 238"/>
              <a:gd name="T17" fmla="*/ 137 h 238"/>
              <a:gd name="T18" fmla="*/ 33 w 238"/>
              <a:gd name="T19" fmla="*/ 137 h 238"/>
              <a:gd name="T20" fmla="*/ 33 w 238"/>
              <a:gd name="T21" fmla="*/ 97 h 238"/>
              <a:gd name="T22" fmla="*/ 99 w 238"/>
              <a:gd name="T23" fmla="*/ 97 h 238"/>
              <a:gd name="T24" fmla="*/ 99 w 238"/>
              <a:gd name="T25" fmla="*/ 33 h 238"/>
              <a:gd name="T26" fmla="*/ 139 w 238"/>
              <a:gd name="T27" fmla="*/ 33 h 238"/>
              <a:gd name="T28" fmla="*/ 139 w 238"/>
              <a:gd name="T29" fmla="*/ 97 h 238"/>
              <a:gd name="T30" fmla="*/ 205 w 238"/>
              <a:gd name="T31" fmla="*/ 97 h 238"/>
              <a:gd name="T32" fmla="*/ 205 w 238"/>
              <a:gd name="T33" fmla="*/ 137 h 238"/>
              <a:gd name="T34" fmla="*/ 139 w 238"/>
              <a:gd name="T35" fmla="*/ 137 h 238"/>
              <a:gd name="T36" fmla="*/ 139 w 238"/>
              <a:gd name="T37" fmla="*/ 1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38">
                <a:moveTo>
                  <a:pt x="119" y="0"/>
                </a:moveTo>
                <a:cubicBezTo>
                  <a:pt x="53" y="0"/>
                  <a:pt x="0" y="53"/>
                  <a:pt x="0" y="119"/>
                </a:cubicBezTo>
                <a:cubicBezTo>
                  <a:pt x="0" y="185"/>
                  <a:pt x="53" y="238"/>
                  <a:pt x="119" y="238"/>
                </a:cubicBezTo>
                <a:cubicBezTo>
                  <a:pt x="185" y="238"/>
                  <a:pt x="238" y="185"/>
                  <a:pt x="238" y="119"/>
                </a:cubicBezTo>
                <a:cubicBezTo>
                  <a:pt x="238" y="53"/>
                  <a:pt x="185" y="0"/>
                  <a:pt x="119" y="0"/>
                </a:cubicBezTo>
                <a:close/>
                <a:moveTo>
                  <a:pt x="139" y="137"/>
                </a:moveTo>
                <a:lnTo>
                  <a:pt x="139" y="205"/>
                </a:lnTo>
                <a:lnTo>
                  <a:pt x="99" y="205"/>
                </a:lnTo>
                <a:lnTo>
                  <a:pt x="99" y="137"/>
                </a:lnTo>
                <a:lnTo>
                  <a:pt x="33" y="137"/>
                </a:lnTo>
                <a:lnTo>
                  <a:pt x="33" y="97"/>
                </a:lnTo>
                <a:lnTo>
                  <a:pt x="99" y="97"/>
                </a:lnTo>
                <a:lnTo>
                  <a:pt x="99" y="33"/>
                </a:lnTo>
                <a:lnTo>
                  <a:pt x="139" y="33"/>
                </a:lnTo>
                <a:lnTo>
                  <a:pt x="139" y="97"/>
                </a:lnTo>
                <a:lnTo>
                  <a:pt x="205" y="97"/>
                </a:lnTo>
                <a:lnTo>
                  <a:pt x="205" y="137"/>
                </a:lnTo>
                <a:lnTo>
                  <a:pt x="139" y="137"/>
                </a:lnTo>
                <a:lnTo>
                  <a:pt x="139" y="1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grpSp>
        <p:nvGrpSpPr>
          <p:cNvPr id="1224" name="组合 1223"/>
          <p:cNvGrpSpPr/>
          <p:nvPr/>
        </p:nvGrpSpPr>
        <p:grpSpPr>
          <a:xfrm>
            <a:off x="454796" y="6331143"/>
            <a:ext cx="225772" cy="166478"/>
            <a:chOff x="451694" y="6237287"/>
            <a:chExt cx="429246" cy="316515"/>
          </a:xfrm>
        </p:grpSpPr>
        <p:sp>
          <p:nvSpPr>
            <p:cNvPr id="1227" name="任意多边形: 形状 1226"/>
            <p:cNvSpPr/>
            <p:nvPr/>
          </p:nvSpPr>
          <p:spPr>
            <a:xfrm>
              <a:off x="45169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1228" name="任意多边形: 形状 1227"/>
            <p:cNvSpPr/>
            <p:nvPr/>
          </p:nvSpPr>
          <p:spPr>
            <a:xfrm>
              <a:off x="56387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1229" name="任意多边形: 形状 1228"/>
            <p:cNvSpPr/>
            <p:nvPr/>
          </p:nvSpPr>
          <p:spPr>
            <a:xfrm>
              <a:off x="67605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1230" name="任意多边形: 形状 1229"/>
            <p:cNvSpPr/>
            <p:nvPr/>
          </p:nvSpPr>
          <p:spPr>
            <a:xfrm>
              <a:off x="78823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1231" name="任意多边形: 形状 1230"/>
            <p:cNvSpPr/>
            <p:nvPr/>
          </p:nvSpPr>
          <p:spPr>
            <a:xfrm>
              <a:off x="45169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1232" name="任意多边形: 形状 1231"/>
            <p:cNvSpPr/>
            <p:nvPr/>
          </p:nvSpPr>
          <p:spPr>
            <a:xfrm>
              <a:off x="56387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1233" name="任意多边形: 形状 1232"/>
            <p:cNvSpPr/>
            <p:nvPr/>
          </p:nvSpPr>
          <p:spPr>
            <a:xfrm>
              <a:off x="67605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1234" name="任意多边形: 形状 1233"/>
            <p:cNvSpPr/>
            <p:nvPr/>
          </p:nvSpPr>
          <p:spPr>
            <a:xfrm>
              <a:off x="78823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1235" name="任意多边形: 形状 1234"/>
            <p:cNvSpPr/>
            <p:nvPr/>
          </p:nvSpPr>
          <p:spPr>
            <a:xfrm>
              <a:off x="45169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1236" name="任意多边形: 形状 1235"/>
            <p:cNvSpPr/>
            <p:nvPr/>
          </p:nvSpPr>
          <p:spPr>
            <a:xfrm>
              <a:off x="56387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1237" name="任意多边形: 形状 1236"/>
            <p:cNvSpPr/>
            <p:nvPr/>
          </p:nvSpPr>
          <p:spPr>
            <a:xfrm>
              <a:off x="67605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1238" name="任意多边形: 形状 1237"/>
            <p:cNvSpPr/>
            <p:nvPr/>
          </p:nvSpPr>
          <p:spPr>
            <a:xfrm>
              <a:off x="78823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grpSp>
      <p:sp>
        <p:nvSpPr>
          <p:cNvPr id="4" name="文本框 3"/>
          <p:cNvSpPr txBox="1"/>
          <p:nvPr/>
        </p:nvSpPr>
        <p:spPr>
          <a:xfrm>
            <a:off x="1140903" y="3615655"/>
            <a:ext cx="3934436"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讲者：</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140903" y="4090184"/>
            <a:ext cx="3934436"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时间：</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a:xfrm>
            <a:off x="640080" y="405320"/>
            <a:ext cx="11487912" cy="332399"/>
          </a:xfrm>
        </p:spPr>
        <p:txBody>
          <a:bodyPr vert="horz" lIns="0" tIns="0" rIns="0" bIns="0" rtlCol="0" anchor="t" anchorCtr="0">
            <a:spAutoFit/>
          </a:bodyPr>
          <a:lstStyle/>
          <a:p>
            <a:pPr>
              <a:spcBef>
                <a:spcPts val="1000"/>
              </a:spcBef>
              <a:buFont typeface="Arial" panose="02080604020202020204" pitchFamily="34" charset="0"/>
            </a:pPr>
            <a:r>
              <a:rPr lang="zh-CN" altLang="en-US" sz="2400" b="1" dirty="0">
                <a:solidFill>
                  <a:schemeClr val="bg1"/>
                </a:solidFill>
                <a:latin typeface="微软雅黑" panose="020B0503020204020204" pitchFamily="34" charset="-122"/>
                <a:ea typeface="微软雅黑" panose="020B0503020204020204" pitchFamily="34" charset="-122"/>
                <a:cs typeface="+mn-cs"/>
              </a:rPr>
              <a:t>含舒巴坦的</a:t>
            </a:r>
            <a:r>
              <a:rPr lang="en-US" altLang="zh-CN" sz="2400" b="1" dirty="0">
                <a:solidFill>
                  <a:schemeClr val="bg1"/>
                </a:solidFill>
                <a:latin typeface="微软雅黑" panose="020B0503020204020204" pitchFamily="34" charset="-122"/>
                <a:ea typeface="微软雅黑" panose="020B0503020204020204" pitchFamily="34" charset="-122"/>
                <a:cs typeface="+mn-cs"/>
              </a:rPr>
              <a:t>β</a:t>
            </a:r>
            <a:r>
              <a:rPr lang="zh-CN" altLang="en-US" sz="2400" b="1" dirty="0">
                <a:solidFill>
                  <a:schemeClr val="bg1"/>
                </a:solidFill>
                <a:latin typeface="微软雅黑" panose="020B0503020204020204" pitchFamily="34" charset="-122"/>
                <a:ea typeface="微软雅黑" panose="020B0503020204020204" pitchFamily="34" charset="-122"/>
                <a:cs typeface="+mn-cs"/>
              </a:rPr>
              <a:t>内酰胺酶抑制剂合剂</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p:txBody>
      </p:sp>
      <p:sp>
        <p:nvSpPr>
          <p:cNvPr id="90115" name="Rectangle 3"/>
          <p:cNvSpPr>
            <a:spLocks noGrp="1" noChangeArrowheads="1"/>
          </p:cNvSpPr>
          <p:nvPr>
            <p:ph type="body" idx="4294967295"/>
          </p:nvPr>
        </p:nvSpPr>
        <p:spPr>
          <a:xfrm>
            <a:off x="640080" y="1197864"/>
            <a:ext cx="10369296" cy="4771178"/>
          </a:xfrm>
        </p:spPr>
        <p:txBody>
          <a:bodyPr/>
          <a:lstStyle/>
          <a:p>
            <a:pPr>
              <a:lnSpc>
                <a:spcPct val="17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因</a:t>
            </a:r>
            <a:r>
              <a:rPr lang="en-US" altLang="zh-CN" sz="1600" dirty="0">
                <a:latin typeface="微软雅黑" panose="020B0503020204020204" pitchFamily="34" charset="-122"/>
                <a:ea typeface="微软雅黑" panose="020B0503020204020204" pitchFamily="34" charset="-122"/>
              </a:rPr>
              <a:t>β</a:t>
            </a:r>
            <a:r>
              <a:rPr lang="zh-CN" altLang="en-US" sz="1600" dirty="0">
                <a:latin typeface="微软雅黑" panose="020B0503020204020204" pitchFamily="34" charset="-122"/>
                <a:ea typeface="微软雅黑" panose="020B0503020204020204" pitchFamily="34" charset="-122"/>
              </a:rPr>
              <a:t>内酰胺酶抑制剂舒巴坦对不动杆菌属具抗菌作用，故舒巴坦合剂对不动杆菌具良好的抗菌活性</a:t>
            </a:r>
            <a:endParaRPr lang="zh-CN" altLang="en-US" sz="1600" dirty="0">
              <a:latin typeface="微软雅黑" panose="020B0503020204020204" pitchFamily="34" charset="-122"/>
              <a:ea typeface="微软雅黑" panose="020B0503020204020204" pitchFamily="34" charset="-122"/>
            </a:endParaRPr>
          </a:p>
          <a:p>
            <a:pPr>
              <a:lnSpc>
                <a:spcPct val="17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国际上某些国家使用氨苄西林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舒巴坦，国内多使用头孢哌酮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舒巴坦</a:t>
            </a:r>
            <a:endParaRPr lang="zh-CN" altLang="en-US" sz="1600" dirty="0">
              <a:latin typeface="微软雅黑" panose="020B0503020204020204" pitchFamily="34" charset="-122"/>
              <a:ea typeface="微软雅黑" panose="020B0503020204020204" pitchFamily="34" charset="-122"/>
            </a:endParaRPr>
          </a:p>
          <a:p>
            <a:pPr>
              <a:lnSpc>
                <a:spcPct val="17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给药方案：</a:t>
            </a:r>
            <a:endParaRPr lang="zh-CN" altLang="en-US" sz="1600" dirty="0">
              <a:latin typeface="微软雅黑" panose="020B0503020204020204" pitchFamily="34" charset="-122"/>
              <a:ea typeface="微软雅黑" panose="020B0503020204020204" pitchFamily="34" charset="-122"/>
            </a:endParaRPr>
          </a:p>
          <a:p>
            <a:pPr lvl="1">
              <a:lnSpc>
                <a:spcPct val="17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头孢哌酮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舒巴坦：</a:t>
            </a:r>
            <a:r>
              <a:rPr lang="en-US" altLang="zh-CN" sz="1600" dirty="0">
                <a:latin typeface="微软雅黑" panose="020B0503020204020204" pitchFamily="34" charset="-122"/>
                <a:ea typeface="微软雅黑" panose="020B0503020204020204" pitchFamily="34" charset="-122"/>
              </a:rPr>
              <a:t>3g</a:t>
            </a:r>
            <a:r>
              <a:rPr lang="zh-CN" altLang="en-US" sz="1600" dirty="0">
                <a:latin typeface="微软雅黑" panose="020B0503020204020204" pitchFamily="34" charset="-122"/>
                <a:ea typeface="微软雅黑" panose="020B0503020204020204" pitchFamily="34" charset="-122"/>
              </a:rPr>
              <a:t>（头孢哌酮</a:t>
            </a:r>
            <a:r>
              <a:rPr lang="en-US" altLang="zh-CN" sz="1600" dirty="0">
                <a:latin typeface="微软雅黑" panose="020B0503020204020204" pitchFamily="34" charset="-122"/>
                <a:ea typeface="微软雅黑" panose="020B0503020204020204" pitchFamily="34" charset="-122"/>
              </a:rPr>
              <a:t>2g</a:t>
            </a:r>
            <a:r>
              <a:rPr lang="zh-CN" altLang="en-US" sz="1600" dirty="0">
                <a:latin typeface="微软雅黑" panose="020B0503020204020204" pitchFamily="34" charset="-122"/>
                <a:ea typeface="微软雅黑" panose="020B0503020204020204" pitchFamily="34" charset="-122"/>
              </a:rPr>
              <a:t>＋舒巴坦</a:t>
            </a:r>
            <a:r>
              <a:rPr lang="en-US" altLang="zh-CN" sz="1600" dirty="0">
                <a:latin typeface="微软雅黑" panose="020B0503020204020204" pitchFamily="34" charset="-122"/>
                <a:ea typeface="微软雅黑" panose="020B0503020204020204" pitchFamily="34" charset="-122"/>
              </a:rPr>
              <a:t>1g</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q8h</a:t>
            </a:r>
            <a:r>
              <a:rPr lang="zh-CN" altLang="en-US" sz="1600" dirty="0">
                <a:latin typeface="微软雅黑" panose="020B0503020204020204" pitchFamily="34" charset="-122"/>
                <a:ea typeface="微软雅黑" panose="020B0503020204020204" pitchFamily="34" charset="-122"/>
              </a:rPr>
              <a:t>或</a:t>
            </a:r>
            <a:r>
              <a:rPr lang="en-US" altLang="zh-CN" sz="1600" dirty="0">
                <a:latin typeface="微软雅黑" panose="020B0503020204020204" pitchFamily="34" charset="-122"/>
                <a:ea typeface="微软雅黑" panose="020B0503020204020204" pitchFamily="34" charset="-122"/>
              </a:rPr>
              <a:t>q6h</a:t>
            </a:r>
            <a:r>
              <a:rPr lang="zh-CN" altLang="en-US" sz="1600" dirty="0">
                <a:latin typeface="微软雅黑" panose="020B0503020204020204" pitchFamily="34" charset="-122"/>
                <a:ea typeface="微软雅黑" panose="020B0503020204020204" pitchFamily="34" charset="-122"/>
              </a:rPr>
              <a:t>，静脉滴注</a:t>
            </a:r>
            <a:endParaRPr lang="zh-CN" altLang="en-US" sz="1600" dirty="0">
              <a:latin typeface="微软雅黑" panose="020B0503020204020204" pitchFamily="34" charset="-122"/>
              <a:ea typeface="微软雅黑" panose="020B0503020204020204" pitchFamily="34" charset="-122"/>
            </a:endParaRPr>
          </a:p>
          <a:p>
            <a:pPr lvl="1">
              <a:lnSpc>
                <a:spcPct val="17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氨苄西林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舒巴坦：</a:t>
            </a:r>
            <a:r>
              <a:rPr lang="en-US" altLang="zh-CN" sz="1600" dirty="0">
                <a:latin typeface="微软雅黑" panose="020B0503020204020204" pitchFamily="34" charset="-122"/>
                <a:ea typeface="微软雅黑" panose="020B0503020204020204" pitchFamily="34" charset="-122"/>
              </a:rPr>
              <a:t>3g</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q8h</a:t>
            </a:r>
            <a:r>
              <a:rPr lang="zh-CN" altLang="en-US" sz="1600" dirty="0">
                <a:latin typeface="微软雅黑" panose="020B0503020204020204" pitchFamily="34" charset="-122"/>
                <a:ea typeface="微软雅黑" panose="020B0503020204020204" pitchFamily="34" charset="-122"/>
              </a:rPr>
              <a:t>或</a:t>
            </a:r>
            <a:r>
              <a:rPr lang="en-US" altLang="zh-CN" sz="1600" dirty="0">
                <a:latin typeface="微软雅黑" panose="020B0503020204020204" pitchFamily="34" charset="-122"/>
                <a:ea typeface="微软雅黑" panose="020B0503020204020204" pitchFamily="34" charset="-122"/>
              </a:rPr>
              <a:t>q6h</a:t>
            </a:r>
            <a:r>
              <a:rPr lang="zh-CN" altLang="en-US" sz="1600" dirty="0">
                <a:latin typeface="微软雅黑" panose="020B0503020204020204" pitchFamily="34" charset="-122"/>
                <a:ea typeface="微软雅黑" panose="020B0503020204020204" pitchFamily="34" charset="-122"/>
              </a:rPr>
              <a:t>，或者</a:t>
            </a:r>
            <a:r>
              <a:rPr lang="en-US" altLang="zh-CN" sz="1600" dirty="0">
                <a:latin typeface="微软雅黑" panose="020B0503020204020204" pitchFamily="34" charset="-122"/>
                <a:ea typeface="微软雅黑" panose="020B0503020204020204" pitchFamily="34" charset="-122"/>
              </a:rPr>
              <a:t>9g q8h</a:t>
            </a:r>
            <a:r>
              <a:rPr lang="zh-CN" altLang="en-US" sz="1600" dirty="0">
                <a:latin typeface="微软雅黑" panose="020B0503020204020204" pitchFamily="34" charset="-122"/>
                <a:ea typeface="微软雅黑" panose="020B0503020204020204" pitchFamily="34" charset="-122"/>
              </a:rPr>
              <a:t>，静脉滴注</a:t>
            </a:r>
            <a:endParaRPr lang="en-US" altLang="zh-CN" sz="1600" dirty="0">
              <a:latin typeface="微软雅黑" panose="020B0503020204020204" pitchFamily="34" charset="-122"/>
              <a:ea typeface="微软雅黑" panose="020B0503020204020204" pitchFamily="34" charset="-122"/>
            </a:endParaRPr>
          </a:p>
          <a:p>
            <a:pPr>
              <a:lnSpc>
                <a:spcPct val="170000"/>
              </a:lnSpc>
              <a:buFont typeface="Wingdings" panose="05000000000000000000" pitchFamily="2" charset="2"/>
              <a:buChar char="l"/>
            </a:pPr>
            <a:r>
              <a:rPr kumimoji="0" lang="en-US" altLang="zh-CN"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2024</a:t>
            </a:r>
            <a:r>
              <a:rPr lang="zh-CN" altLang="en-US" sz="16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1600" b="1" dirty="0">
                <a:solidFill>
                  <a:schemeClr val="accent2"/>
                </a:solidFill>
                <a:latin typeface="微软雅黑" panose="020B0503020204020204" pitchFamily="34" charset="-122"/>
                <a:ea typeface="微软雅黑" panose="020B0503020204020204" pitchFamily="34" charset="-122"/>
                <a:sym typeface="微软雅黑" panose="020B0503020204020204" pitchFamily="34" charset="-122"/>
              </a:rPr>
              <a:t>IDSA </a:t>
            </a:r>
            <a:r>
              <a:rPr kumimoji="0" lang="zh-CN" altLang="en-US"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建议将大剂量氨苄西林</a:t>
            </a:r>
            <a:r>
              <a:rPr kumimoji="0" lang="en-US" altLang="zh-CN"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a:t>
            </a:r>
            <a:r>
              <a:rPr kumimoji="0" lang="zh-CN" altLang="en-US"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舒巴坦作为</a:t>
            </a:r>
            <a:r>
              <a:rPr kumimoji="0" lang="en-US" altLang="zh-CN"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CRAB</a:t>
            </a:r>
            <a:r>
              <a:rPr kumimoji="0" lang="zh-CN" altLang="en-US"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联合治疗的一部分，作为治疗</a:t>
            </a:r>
            <a:r>
              <a:rPr kumimoji="0" lang="en-US" altLang="zh-CN"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CRAB</a:t>
            </a:r>
            <a:r>
              <a:rPr kumimoji="0" lang="zh-CN" altLang="en-US"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rPr>
              <a:t>感染的替代药物。 </a:t>
            </a:r>
            <a:endParaRPr lang="en-US" altLang="zh-CN" sz="1600" b="1" dirty="0">
              <a:latin typeface="微软雅黑" panose="020B0503020204020204" pitchFamily="34" charset="-122"/>
              <a:ea typeface="微软雅黑" panose="020B0503020204020204" pitchFamily="34" charset="-122"/>
            </a:endParaRPr>
          </a:p>
          <a:p>
            <a:pPr>
              <a:lnSpc>
                <a:spcPct val="17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对于耐碳青霉烯类不动杆菌感染，两篇</a:t>
            </a:r>
            <a:r>
              <a:rPr lang="en-US" altLang="zh-CN" sz="1600" dirty="0">
                <a:latin typeface="微软雅黑" panose="020B0503020204020204" pitchFamily="34" charset="-122"/>
                <a:ea typeface="微软雅黑" panose="020B0503020204020204" pitchFamily="34" charset="-122"/>
              </a:rPr>
              <a:t>meta</a:t>
            </a:r>
            <a:r>
              <a:rPr lang="zh-CN" altLang="en-US" sz="1600" dirty="0">
                <a:latin typeface="微软雅黑" panose="020B0503020204020204" pitchFamily="34" charset="-122"/>
                <a:ea typeface="微软雅黑" panose="020B0503020204020204" pitchFamily="34" charset="-122"/>
              </a:rPr>
              <a:t>分析评估了各种治疗方案。一篇</a:t>
            </a:r>
            <a:r>
              <a:rPr lang="en-US" altLang="zh-CN" sz="1600" dirty="0">
                <a:latin typeface="微软雅黑" panose="020B0503020204020204" pitchFamily="34" charset="-122"/>
                <a:ea typeface="微软雅黑" panose="020B0503020204020204" pitchFamily="34" charset="-122"/>
              </a:rPr>
              <a:t>meta</a:t>
            </a:r>
            <a:r>
              <a:rPr lang="zh-CN" altLang="en-US" sz="1600" dirty="0">
                <a:latin typeface="微软雅黑" panose="020B0503020204020204" pitchFamily="34" charset="-122"/>
                <a:ea typeface="微软雅黑" panose="020B0503020204020204" pitchFamily="34" charset="-122"/>
              </a:rPr>
              <a:t>分析纳入</a:t>
            </a:r>
            <a:r>
              <a:rPr lang="en-US" altLang="zh-CN" sz="1600" dirty="0">
                <a:latin typeface="微软雅黑" panose="020B0503020204020204" pitchFamily="34" charset="-122"/>
                <a:ea typeface="微软雅黑" panose="020B0503020204020204" pitchFamily="34" charset="-122"/>
              </a:rPr>
              <a:t>18</a:t>
            </a:r>
            <a:r>
              <a:rPr lang="zh-CN" altLang="en-US" sz="1600" dirty="0">
                <a:latin typeface="微软雅黑" panose="020B0503020204020204" pitchFamily="34" charset="-122"/>
                <a:ea typeface="微软雅黑" panose="020B0503020204020204" pitchFamily="34" charset="-122"/>
              </a:rPr>
              <a:t>项研究、</a:t>
            </a:r>
            <a:r>
              <a:rPr lang="en-US" altLang="zh-CN" sz="1600" dirty="0">
                <a:latin typeface="微软雅黑" panose="020B0503020204020204" pitchFamily="34" charset="-122"/>
                <a:ea typeface="微软雅黑" panose="020B0503020204020204" pitchFamily="34" charset="-122"/>
              </a:rPr>
              <a:t>1800</a:t>
            </a:r>
            <a:r>
              <a:rPr lang="zh-CN" altLang="en-US" sz="1600" dirty="0">
                <a:latin typeface="微软雅黑" panose="020B0503020204020204" pitchFamily="34" charset="-122"/>
                <a:ea typeface="微软雅黑" panose="020B0503020204020204" pitchFamily="34" charset="-122"/>
              </a:rPr>
              <a:t>多例患者，发现与基于黏菌素的方案相比，</a:t>
            </a:r>
            <a:r>
              <a:rPr lang="zh-CN" altLang="en-US" sz="1600" b="1" dirty="0">
                <a:solidFill>
                  <a:schemeClr val="accent2"/>
                </a:solidFill>
                <a:latin typeface="微软雅黑" panose="020B0503020204020204" pitchFamily="34" charset="-122"/>
                <a:ea typeface="微软雅黑" panose="020B0503020204020204" pitchFamily="34" charset="-122"/>
              </a:rPr>
              <a:t>含氨苄西林</a:t>
            </a:r>
            <a:r>
              <a:rPr lang="en-US" altLang="zh-CN" sz="1600" b="1" dirty="0">
                <a:solidFill>
                  <a:schemeClr val="accent2"/>
                </a:solidFill>
                <a:latin typeface="微软雅黑" panose="020B0503020204020204" pitchFamily="34" charset="-122"/>
                <a:ea typeface="微软雅黑" panose="020B0503020204020204" pitchFamily="34" charset="-122"/>
              </a:rPr>
              <a:t>-</a:t>
            </a:r>
            <a:r>
              <a:rPr lang="zh-CN" altLang="en-US" sz="1600" b="1" dirty="0">
                <a:solidFill>
                  <a:schemeClr val="accent2"/>
                </a:solidFill>
                <a:latin typeface="微软雅黑" panose="020B0503020204020204" pitchFamily="34" charset="-122"/>
                <a:ea typeface="微软雅黑" panose="020B0503020204020204" pitchFamily="34" charset="-122"/>
              </a:rPr>
              <a:t>舒巴坦</a:t>
            </a:r>
            <a:r>
              <a:rPr lang="en-US" altLang="zh-CN" sz="1600" b="1" dirty="0">
                <a:solidFill>
                  <a:schemeClr val="accent2"/>
                </a:solidFill>
                <a:latin typeface="微软雅黑" panose="020B0503020204020204" pitchFamily="34" charset="-122"/>
                <a:ea typeface="微软雅黑" panose="020B0503020204020204" pitchFamily="34" charset="-122"/>
              </a:rPr>
              <a:t>(≥18g/d)</a:t>
            </a:r>
            <a:r>
              <a:rPr lang="zh-CN" altLang="en-US" sz="1600" b="1" dirty="0">
                <a:solidFill>
                  <a:schemeClr val="accent2"/>
                </a:solidFill>
                <a:latin typeface="微软雅黑" panose="020B0503020204020204" pitchFamily="34" charset="-122"/>
                <a:ea typeface="微软雅黑" panose="020B0503020204020204" pitchFamily="34" charset="-122"/>
              </a:rPr>
              <a:t>的联合治疗方案降低了危重症患者的死亡率和减少了肾毒性。</a:t>
            </a:r>
            <a:r>
              <a:rPr lang="zh-CN" altLang="en-US" sz="1600" dirty="0">
                <a:latin typeface="微软雅黑" panose="020B0503020204020204" pitchFamily="34" charset="-122"/>
                <a:ea typeface="微软雅黑" panose="020B0503020204020204" pitchFamily="34" charset="-122"/>
              </a:rPr>
              <a:t>另⼀篇</a:t>
            </a:r>
            <a:r>
              <a:rPr lang="en-US" altLang="zh-CN" sz="1600" dirty="0">
                <a:latin typeface="微软雅黑" panose="020B0503020204020204" pitchFamily="34" charset="-122"/>
                <a:ea typeface="微软雅黑" panose="020B0503020204020204" pitchFamily="34" charset="-122"/>
              </a:rPr>
              <a:t>meta</a:t>
            </a:r>
            <a:r>
              <a:rPr lang="zh-CN" altLang="en-US" sz="1600" dirty="0">
                <a:latin typeface="微软雅黑" panose="020B0503020204020204" pitchFamily="34" charset="-122"/>
                <a:ea typeface="微软雅黑" panose="020B0503020204020204" pitchFamily="34" charset="-122"/>
              </a:rPr>
              <a:t>分析纳⼊</a:t>
            </a:r>
            <a:r>
              <a:rPr lang="en-US" altLang="zh-CN" sz="1600" dirty="0">
                <a:latin typeface="微软雅黑" panose="020B0503020204020204" pitchFamily="34" charset="-122"/>
                <a:ea typeface="微软雅黑" panose="020B0503020204020204" pitchFamily="34" charset="-122"/>
              </a:rPr>
              <a:t>23</a:t>
            </a:r>
            <a:r>
              <a:rPr lang="zh-CN" altLang="en-US" sz="1600" dirty="0">
                <a:latin typeface="微软雅黑" panose="020B0503020204020204" pitchFamily="34" charset="-122"/>
                <a:ea typeface="微软雅黑" panose="020B0503020204020204" pitchFamily="34" charset="-122"/>
              </a:rPr>
              <a:t>项研究、</a:t>
            </a:r>
            <a:r>
              <a:rPr lang="en-US" altLang="zh-CN" sz="1600" dirty="0">
                <a:latin typeface="微软雅黑" panose="020B0503020204020204" pitchFamily="34" charset="-122"/>
                <a:ea typeface="微软雅黑" panose="020B0503020204020204" pitchFamily="34" charset="-122"/>
              </a:rPr>
              <a:t>2100</a:t>
            </a:r>
            <a:r>
              <a:rPr lang="zh-CN" altLang="en-US" sz="1600" dirty="0">
                <a:latin typeface="微软雅黑" panose="020B0503020204020204" pitchFamily="34" charset="-122"/>
                <a:ea typeface="微软雅黑" panose="020B0503020204020204" pitchFamily="34" charset="-122"/>
              </a:rPr>
              <a:t>多例患者，</a:t>
            </a:r>
            <a:r>
              <a:rPr lang="zh-CN" altLang="en-US" sz="1600" b="1" dirty="0">
                <a:solidFill>
                  <a:schemeClr val="accent2"/>
                </a:solidFill>
                <a:latin typeface="微软雅黑" panose="020B0503020204020204" pitchFamily="34" charset="-122"/>
                <a:ea typeface="微软雅黑" panose="020B0503020204020204" pitchFamily="34" charset="-122"/>
              </a:rPr>
              <a:t>发现与基于多粘菌素或替加环素的方案相比，含舒巴坦的方案降低了死亡率</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40080" y="6273800"/>
            <a:ext cx="9144762" cy="276999"/>
          </a:xfrm>
          <a:prstGeom prst="rect">
            <a:avLst/>
          </a:prstGeom>
          <a:noFill/>
        </p:spPr>
        <p:txBody>
          <a:bodyPr wrap="square">
            <a:spAutoFit/>
          </a:bodyPr>
          <a:lstStyle/>
          <a:p>
            <a:r>
              <a:rPr lang="en-US" altLang="zh-CN" sz="600" b="1" dirty="0">
                <a:latin typeface="微软雅黑" panose="020B0503020204020204" pitchFamily="34" charset="-122"/>
                <a:ea typeface="微软雅黑" panose="020B0503020204020204" pitchFamily="34" charset="-122"/>
              </a:rPr>
              <a:t>Liu J, Shu Y, Zhu F, et al. J Glob </a:t>
            </a:r>
            <a:r>
              <a:rPr lang="en-US" altLang="zh-CN" sz="600" b="1" dirty="0" err="1">
                <a:latin typeface="微软雅黑" panose="020B0503020204020204" pitchFamily="34" charset="-122"/>
                <a:ea typeface="微软雅黑" panose="020B0503020204020204" pitchFamily="34" charset="-122"/>
              </a:rPr>
              <a:t>Antimicrob</a:t>
            </a:r>
            <a:r>
              <a:rPr lang="en-US" altLang="zh-CN" sz="600" b="1" dirty="0">
                <a:latin typeface="微软雅黑" panose="020B0503020204020204" pitchFamily="34" charset="-122"/>
                <a:ea typeface="微软雅黑" panose="020B0503020204020204" pitchFamily="34" charset="-122"/>
              </a:rPr>
              <a:t> Resist 2021; 24:136.</a:t>
            </a:r>
            <a:endParaRPr lang="en-US" altLang="zh-CN" sz="600" b="1" dirty="0">
              <a:latin typeface="微软雅黑" panose="020B0503020204020204" pitchFamily="34" charset="-122"/>
              <a:ea typeface="微软雅黑" panose="020B0503020204020204" pitchFamily="34" charset="-122"/>
            </a:endParaRPr>
          </a:p>
          <a:p>
            <a:r>
              <a:rPr lang="en-US" altLang="zh-CN" sz="600" b="1" dirty="0">
                <a:latin typeface="微软雅黑" panose="020B0503020204020204" pitchFamily="34" charset="-122"/>
                <a:ea typeface="微软雅黑" panose="020B0503020204020204" pitchFamily="34" charset="-122"/>
              </a:rPr>
              <a:t> Jung SY, Lee SH, Lee SY, et </a:t>
            </a:r>
            <a:r>
              <a:rPr lang="en-US" altLang="zh-CN" sz="600" b="1" dirty="0" err="1">
                <a:latin typeface="微软雅黑" panose="020B0503020204020204" pitchFamily="34" charset="-122"/>
                <a:ea typeface="微软雅黑" panose="020B0503020204020204" pitchFamily="34" charset="-122"/>
              </a:rPr>
              <a:t>al..Crit</a:t>
            </a:r>
            <a:r>
              <a:rPr lang="en-US" altLang="zh-CN" sz="600" b="1" dirty="0">
                <a:latin typeface="微软雅黑" panose="020B0503020204020204" pitchFamily="34" charset="-122"/>
                <a:ea typeface="微软雅黑" panose="020B0503020204020204" pitchFamily="34" charset="-122"/>
              </a:rPr>
              <a:t> Care 2017; 21:319.</a:t>
            </a:r>
            <a:endParaRPr lang="zh-CN" altLang="en-US" sz="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a:xfrm>
            <a:off x="633984" y="418000"/>
            <a:ext cx="8001000" cy="332399"/>
          </a:xfrm>
        </p:spPr>
        <p:txBody>
          <a:bodyPr vert="horz" lIns="0" tIns="0" rIns="0" bIns="0" rtlCol="0" anchor="t" anchorCtr="0">
            <a:spAutoFit/>
          </a:bodyPr>
          <a:lstStyle/>
          <a:p>
            <a:pPr>
              <a:spcBef>
                <a:spcPts val="1000"/>
              </a:spcBef>
              <a:buFont typeface="Arial" panose="02080604020202020204" pitchFamily="34" charset="0"/>
            </a:pPr>
            <a:r>
              <a:rPr lang="zh-CN" altLang="en-US" sz="2400" b="1" dirty="0">
                <a:solidFill>
                  <a:schemeClr val="bg1"/>
                </a:solidFill>
                <a:latin typeface="微软雅黑" panose="020B0503020204020204" pitchFamily="34" charset="-122"/>
                <a:ea typeface="微软雅黑" panose="020B0503020204020204" pitchFamily="34" charset="-122"/>
                <a:cs typeface="+mn-cs"/>
              </a:rPr>
              <a:t>碳青霉烯类</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p:txBody>
      </p:sp>
      <p:sp>
        <p:nvSpPr>
          <p:cNvPr id="91139" name="Rectangle 3"/>
          <p:cNvSpPr>
            <a:spLocks noGrp="1" noChangeArrowheads="1"/>
          </p:cNvSpPr>
          <p:nvPr>
            <p:ph type="body" idx="4294967295"/>
          </p:nvPr>
        </p:nvSpPr>
        <p:spPr>
          <a:xfrm>
            <a:off x="795528" y="1136650"/>
            <a:ext cx="10213848" cy="4642938"/>
          </a:xfrm>
        </p:spPr>
        <p:txBody>
          <a:bodyPr vert="horz" wrap="square" lIns="0" tIns="0" rIns="0" bIns="0" rtlCol="0" anchor="t" anchorCtr="0">
            <a:spAutoFit/>
          </a:bodyPr>
          <a:lstStyle/>
          <a:p>
            <a:pPr>
              <a:lnSpc>
                <a:spcPct val="17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某些碳青霉烯类</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即美罗培南、亚胺培南</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对不动杆菌的敏感菌株有高度杀菌作用，对亚胺培南敏感的分离株可对美罗培南耐药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反之亦然</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，故在用药前应先确认分离株对特定碳青霉烯类的敏感性。</a:t>
            </a:r>
            <a:r>
              <a:rPr lang="zh-CN" altLang="en-US" sz="1600" b="1" dirty="0">
                <a:solidFill>
                  <a:schemeClr val="accent2"/>
                </a:solidFill>
                <a:latin typeface="微软雅黑" panose="020B0503020204020204" pitchFamily="34" charset="-122"/>
                <a:ea typeface="微软雅黑" panose="020B0503020204020204" pitchFamily="34" charset="-122"/>
              </a:rPr>
              <a:t>厄他培南对不</a:t>
            </a:r>
            <a:r>
              <a:rPr lang="zh-CN" altLang="en-US" sz="1600" b="1">
                <a:solidFill>
                  <a:schemeClr val="accent2"/>
                </a:solidFill>
                <a:latin typeface="微软雅黑" panose="020B0503020204020204" pitchFamily="34" charset="-122"/>
                <a:ea typeface="微软雅黑" panose="020B0503020204020204" pitchFamily="34" charset="-122"/>
              </a:rPr>
              <a:t>动杆菌天然耐药，</a:t>
            </a:r>
            <a:r>
              <a:rPr lang="zh-CN" altLang="en-US" sz="1600" b="1" dirty="0">
                <a:solidFill>
                  <a:schemeClr val="accent2"/>
                </a:solidFill>
                <a:latin typeface="微软雅黑" panose="020B0503020204020204" pitchFamily="34" charset="-122"/>
                <a:ea typeface="微软雅黑" panose="020B0503020204020204" pitchFamily="34" charset="-122"/>
              </a:rPr>
              <a:t>不应使用。</a:t>
            </a:r>
            <a:endParaRPr lang="en-US" altLang="zh-CN" sz="1600" b="1" dirty="0">
              <a:solidFill>
                <a:schemeClr val="accent2"/>
              </a:solidFill>
              <a:latin typeface="微软雅黑" panose="020B0503020204020204" pitchFamily="34" charset="-122"/>
              <a:ea typeface="微软雅黑" panose="020B0503020204020204" pitchFamily="34" charset="-122"/>
            </a:endParaRPr>
          </a:p>
          <a:p>
            <a:pPr>
              <a:lnSpc>
                <a:spcPct val="17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临床应用品种多：亚胺培南、美罗培南、比阿培南，对敏感菌均很强抗菌作用</a:t>
            </a:r>
            <a:endParaRPr lang="zh-CN" altLang="en-US" sz="1600" dirty="0">
              <a:latin typeface="微软雅黑" panose="020B0503020204020204" pitchFamily="34" charset="-122"/>
              <a:ea typeface="微软雅黑" panose="020B0503020204020204" pitchFamily="34" charset="-122"/>
            </a:endParaRPr>
          </a:p>
          <a:p>
            <a:pPr>
              <a:lnSpc>
                <a:spcPct val="17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临床应用：</a:t>
            </a:r>
            <a:endParaRPr lang="zh-CN" altLang="en-US" sz="1600" dirty="0">
              <a:latin typeface="微软雅黑" panose="020B0503020204020204" pitchFamily="34" charset="-122"/>
              <a:ea typeface="微软雅黑" panose="020B0503020204020204" pitchFamily="34" charset="-122"/>
            </a:endParaRPr>
          </a:p>
          <a:p>
            <a:pPr lvl="1">
              <a:lnSpc>
                <a:spcPct val="17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用于敏感菌所致的各类感染</a:t>
            </a:r>
            <a:endParaRPr lang="zh-CN" altLang="en-US" sz="1600" dirty="0">
              <a:latin typeface="微软雅黑" panose="020B0503020204020204" pitchFamily="34" charset="-122"/>
              <a:ea typeface="微软雅黑" panose="020B0503020204020204" pitchFamily="34" charset="-122"/>
            </a:endParaRPr>
          </a:p>
          <a:p>
            <a:pPr lvl="1">
              <a:lnSpc>
                <a:spcPct val="170000"/>
              </a:lnSpc>
              <a:buFont typeface="Wingdings" panose="05000000000000000000" pitchFamily="2" charset="2"/>
              <a:buChar char="l"/>
            </a:pPr>
            <a:r>
              <a:rPr lang="zh-CN" altLang="en-US" sz="1600" b="1" dirty="0">
                <a:solidFill>
                  <a:schemeClr val="accent2"/>
                </a:solidFill>
                <a:latin typeface="微软雅黑" panose="020B0503020204020204" pitchFamily="34" charset="-122"/>
                <a:ea typeface="微软雅黑" panose="020B0503020204020204" pitchFamily="34" charset="-122"/>
              </a:rPr>
              <a:t>与多粘菌素等其他药物联合治疗</a:t>
            </a:r>
            <a:r>
              <a:rPr lang="en-US" altLang="zh-CN" sz="1600" b="1" dirty="0">
                <a:solidFill>
                  <a:schemeClr val="accent2"/>
                </a:solidFill>
                <a:latin typeface="微软雅黑" panose="020B0503020204020204" pitchFamily="34" charset="-122"/>
                <a:ea typeface="微软雅黑" panose="020B0503020204020204" pitchFamily="34" charset="-122"/>
              </a:rPr>
              <a:t>XDR</a:t>
            </a:r>
            <a:r>
              <a:rPr lang="zh-CN" altLang="en-US" sz="1600" b="1" dirty="0">
                <a:solidFill>
                  <a:schemeClr val="accent2"/>
                </a:solidFill>
                <a:latin typeface="微软雅黑" panose="020B0503020204020204" pitchFamily="34" charset="-122"/>
                <a:ea typeface="微软雅黑" panose="020B0503020204020204" pitchFamily="34" charset="-122"/>
              </a:rPr>
              <a:t>或</a:t>
            </a:r>
            <a:r>
              <a:rPr lang="en-US" altLang="zh-CN" sz="1600" b="1" dirty="0">
                <a:solidFill>
                  <a:schemeClr val="accent2"/>
                </a:solidFill>
                <a:latin typeface="微软雅黑" panose="020B0503020204020204" pitchFamily="34" charset="-122"/>
                <a:ea typeface="微软雅黑" panose="020B0503020204020204" pitchFamily="34" charset="-122"/>
              </a:rPr>
              <a:t>PDR</a:t>
            </a:r>
            <a:r>
              <a:rPr lang="zh-CN" altLang="en-US" sz="1600" b="1" dirty="0">
                <a:solidFill>
                  <a:schemeClr val="accent2"/>
                </a:solidFill>
                <a:latin typeface="微软雅黑" panose="020B0503020204020204" pitchFamily="34" charset="-122"/>
                <a:ea typeface="微软雅黑" panose="020B0503020204020204" pitchFamily="34" charset="-122"/>
              </a:rPr>
              <a:t>菌株的感染</a:t>
            </a:r>
            <a:endParaRPr lang="zh-CN" altLang="en-US" sz="1600" b="1" dirty="0">
              <a:solidFill>
                <a:schemeClr val="accent2"/>
              </a:solidFill>
              <a:latin typeface="微软雅黑" panose="020B0503020204020204" pitchFamily="34" charset="-122"/>
              <a:ea typeface="微软雅黑" panose="020B0503020204020204" pitchFamily="34" charset="-122"/>
            </a:endParaRPr>
          </a:p>
          <a:p>
            <a:pPr>
              <a:lnSpc>
                <a:spcPct val="170000"/>
              </a:lnSpc>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2024</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IDSA</a:t>
            </a:r>
            <a:r>
              <a:rPr lang="zh-CN" altLang="en-US" sz="1600" dirty="0">
                <a:latin typeface="微软雅黑" panose="020B0503020204020204" pitchFamily="34" charset="-122"/>
                <a:ea typeface="微软雅黑" panose="020B0503020204020204" pitchFamily="34" charset="-122"/>
              </a:rPr>
              <a:t>指南推荐：</a:t>
            </a:r>
            <a:r>
              <a:rPr lang="zh-CN" altLang="en-US" sz="1600" b="1" dirty="0">
                <a:solidFill>
                  <a:schemeClr val="accent2"/>
                </a:solidFill>
                <a:latin typeface="微软雅黑" panose="020B0503020204020204" pitchFamily="34" charset="-122"/>
                <a:ea typeface="微软雅黑" panose="020B0503020204020204" pitchFamily="34" charset="-122"/>
              </a:rPr>
              <a:t>不建议使用大剂量、持续输注的美罗培南或亚胺培南</a:t>
            </a:r>
            <a:r>
              <a:rPr lang="en-US" altLang="zh-CN" sz="1600" b="1" dirty="0">
                <a:solidFill>
                  <a:schemeClr val="accent2"/>
                </a:solidFill>
                <a:latin typeface="微软雅黑" panose="020B0503020204020204" pitchFamily="34" charset="-122"/>
                <a:ea typeface="微软雅黑" panose="020B0503020204020204" pitchFamily="34" charset="-122"/>
              </a:rPr>
              <a:t>-</a:t>
            </a:r>
            <a:r>
              <a:rPr lang="zh-CN" altLang="en-US" sz="1600" b="1" dirty="0">
                <a:solidFill>
                  <a:schemeClr val="accent2"/>
                </a:solidFill>
                <a:latin typeface="微软雅黑" panose="020B0503020204020204" pitchFamily="34" charset="-122"/>
                <a:ea typeface="微软雅黑" panose="020B0503020204020204" pitchFamily="34" charset="-122"/>
              </a:rPr>
              <a:t>西司他丁治疗 </a:t>
            </a:r>
            <a:r>
              <a:rPr lang="en-US" altLang="zh-CN" sz="1600" b="1" dirty="0">
                <a:solidFill>
                  <a:schemeClr val="accent2"/>
                </a:solidFill>
                <a:latin typeface="微软雅黑" panose="020B0503020204020204" pitchFamily="34" charset="-122"/>
                <a:ea typeface="微软雅黑" panose="020B0503020204020204" pitchFamily="34" charset="-122"/>
              </a:rPr>
              <a:t>CRAB </a:t>
            </a:r>
            <a:r>
              <a:rPr lang="zh-CN" altLang="en-US" sz="1600" b="1" dirty="0">
                <a:solidFill>
                  <a:schemeClr val="accent2"/>
                </a:solidFill>
                <a:latin typeface="微软雅黑" panose="020B0503020204020204" pitchFamily="34" charset="-122"/>
                <a:ea typeface="微软雅黑" panose="020B0503020204020204" pitchFamily="34" charset="-122"/>
              </a:rPr>
              <a:t>感染</a:t>
            </a:r>
            <a:r>
              <a:rPr lang="zh-CN" altLang="en-US" sz="1600" dirty="0">
                <a:latin typeface="微软雅黑" panose="020B0503020204020204" pitchFamily="34" charset="-122"/>
                <a:ea typeface="微软雅黑" panose="020B0503020204020204" pitchFamily="34" charset="-122"/>
              </a:rPr>
              <a:t>；与舒巴坦</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度洛巴坦联合用药除外。</a:t>
            </a:r>
            <a:r>
              <a:rPr lang="zh-CN" altLang="en-US" sz="1600" b="1" dirty="0">
                <a:solidFill>
                  <a:schemeClr val="accent2"/>
                </a:solidFill>
                <a:latin typeface="微软雅黑" panose="020B0503020204020204" pitchFamily="34" charset="-122"/>
                <a:ea typeface="微软雅黑" panose="020B0503020204020204" pitchFamily="34" charset="-122"/>
              </a:rPr>
              <a:t>专家组认为在</a:t>
            </a:r>
            <a:r>
              <a:rPr lang="en-US" altLang="zh-CN" sz="1600" b="1" dirty="0">
                <a:solidFill>
                  <a:schemeClr val="accent2"/>
                </a:solidFill>
                <a:latin typeface="微软雅黑" panose="020B0503020204020204" pitchFamily="34" charset="-122"/>
                <a:ea typeface="微软雅黑" panose="020B0503020204020204" pitchFamily="34" charset="-122"/>
              </a:rPr>
              <a:t>MIC</a:t>
            </a:r>
            <a:r>
              <a:rPr lang="zh-CN" altLang="en-US" sz="1600" b="1" dirty="0">
                <a:solidFill>
                  <a:schemeClr val="accent2"/>
                </a:solidFill>
                <a:latin typeface="微软雅黑" panose="020B0503020204020204" pitchFamily="34" charset="-122"/>
                <a:ea typeface="微软雅黑" panose="020B0503020204020204" pitchFamily="34" charset="-122"/>
              </a:rPr>
              <a:t>升高的情况下，美罗培南或亚胺培南</a:t>
            </a:r>
            <a:r>
              <a:rPr lang="en-US" altLang="zh-CN" sz="1600" b="1" dirty="0">
                <a:solidFill>
                  <a:schemeClr val="accent2"/>
                </a:solidFill>
                <a:latin typeface="微软雅黑" panose="020B0503020204020204" pitchFamily="34" charset="-122"/>
                <a:ea typeface="微软雅黑" panose="020B0503020204020204" pitchFamily="34" charset="-122"/>
              </a:rPr>
              <a:t>-</a:t>
            </a:r>
            <a:r>
              <a:rPr lang="zh-CN" altLang="en-US" sz="1600" b="1" dirty="0">
                <a:solidFill>
                  <a:schemeClr val="accent2"/>
                </a:solidFill>
                <a:latin typeface="微软雅黑" panose="020B0503020204020204" pitchFamily="34" charset="-122"/>
                <a:ea typeface="微软雅黑" panose="020B0503020204020204" pitchFamily="34" charset="-122"/>
              </a:rPr>
              <a:t>西司他丁的联合用药不太可能增加疗效。</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633984" y="6324584"/>
            <a:ext cx="2772697" cy="166199"/>
          </a:xfrm>
          <a:prstGeom prst="rect">
            <a:avLst/>
          </a:prstGeom>
        </p:spPr>
        <p:txBody>
          <a:bodyPr vert="horz" lIns="0" tIns="0" rIns="0" bIns="0" rtlCol="0" anchor="t" anchorCtr="0">
            <a:spAutoFit/>
          </a:bodyPr>
          <a:lstStyle>
            <a:lvl1pPr marL="228600" indent="-228600">
              <a:lnSpc>
                <a:spcPct val="90000"/>
              </a:lnSpc>
              <a:spcBef>
                <a:spcPts val="0"/>
              </a:spcBef>
              <a:buFont typeface="+mj-lt"/>
              <a:buAutoNum type="arabicPeriod"/>
              <a:defRPr sz="600">
                <a:latin typeface="微软雅黑" panose="020B0503020204020204" pitchFamily="34" charset="-122"/>
                <a:ea typeface="微软雅黑" panose="020B0503020204020204" pitchFamily="34" charset="-122"/>
                <a:cs typeface="+mn-ea"/>
              </a:defRPr>
            </a:lvl1pPr>
            <a:lvl2pPr marL="685800" indent="-228600">
              <a:lnSpc>
                <a:spcPct val="90000"/>
              </a:lnSpc>
              <a:spcBef>
                <a:spcPts val="500"/>
              </a:spcBef>
              <a:buFont typeface="Arial" panose="02080604020202020204" pitchFamily="34" charset="0"/>
              <a:buChar char="•"/>
              <a:defRPr sz="2400"/>
            </a:lvl2pPr>
            <a:lvl3pPr marL="1143000" indent="-228600">
              <a:lnSpc>
                <a:spcPct val="90000"/>
              </a:lnSpc>
              <a:spcBef>
                <a:spcPts val="500"/>
              </a:spcBef>
              <a:buFont typeface="Arial" panose="02080604020202020204" pitchFamily="34" charset="0"/>
              <a:buChar char="•"/>
              <a:defRPr sz="2000"/>
            </a:lvl3pPr>
            <a:lvl4pPr marL="1600200" indent="-228600">
              <a:lnSpc>
                <a:spcPct val="90000"/>
              </a:lnSpc>
              <a:spcBef>
                <a:spcPts val="500"/>
              </a:spcBef>
              <a:buFont typeface="Arial" panose="02080604020202020204" pitchFamily="34" charset="0"/>
              <a:buChar char="•"/>
            </a:lvl4pPr>
            <a:lvl5pPr marL="2057400" indent="-228600">
              <a:lnSpc>
                <a:spcPct val="90000"/>
              </a:lnSpc>
              <a:spcBef>
                <a:spcPts val="500"/>
              </a:spcBef>
              <a:buFont typeface="Arial" panose="02080604020202020204" pitchFamily="34" charset="0"/>
              <a:buChar char="•"/>
            </a:lvl5pPr>
            <a:lvl6pPr marL="2514600" indent="-228600">
              <a:lnSpc>
                <a:spcPct val="90000"/>
              </a:lnSpc>
              <a:spcBef>
                <a:spcPts val="500"/>
              </a:spcBef>
              <a:buFont typeface="Arial" panose="02080604020202020204" pitchFamily="34" charset="0"/>
              <a:buChar char="•"/>
            </a:lvl6pPr>
            <a:lvl7pPr marL="2971800" indent="-228600">
              <a:lnSpc>
                <a:spcPct val="90000"/>
              </a:lnSpc>
              <a:spcBef>
                <a:spcPts val="500"/>
              </a:spcBef>
              <a:buFont typeface="Arial" panose="02080604020202020204" pitchFamily="34" charset="0"/>
              <a:buChar char="•"/>
            </a:lvl7pPr>
            <a:lvl8pPr marL="3429000" indent="-228600">
              <a:lnSpc>
                <a:spcPct val="90000"/>
              </a:lnSpc>
              <a:spcBef>
                <a:spcPts val="500"/>
              </a:spcBef>
              <a:buFont typeface="Arial" panose="02080604020202020204" pitchFamily="34" charset="0"/>
              <a:buChar char="•"/>
            </a:lvl8pPr>
            <a:lvl9pPr marL="3886200" indent="-228600">
              <a:lnSpc>
                <a:spcPct val="90000"/>
              </a:lnSpc>
              <a:spcBef>
                <a:spcPts val="500"/>
              </a:spcBef>
              <a:buFont typeface="Arial" panose="02080604020202020204" pitchFamily="34" charset="0"/>
              <a:buChar char="•"/>
            </a:lvl9pPr>
          </a:lstStyle>
          <a:p>
            <a:r>
              <a:rPr lang="en-US" altLang="zh-CN" dirty="0" err="1"/>
              <a:t>Uptodate</a:t>
            </a:r>
            <a:r>
              <a:rPr lang="zh-CN" altLang="en-US" dirty="0"/>
              <a:t>不动杆菌感染的治疗与预防</a:t>
            </a:r>
            <a:endParaRPr lang="en-US" altLang="zh-CN" dirty="0"/>
          </a:p>
          <a:p>
            <a:endParaRPr lang="zh-CN" altLang="en-US" dirty="0"/>
          </a:p>
        </p:txBody>
      </p:sp>
      <p:sp>
        <p:nvSpPr>
          <p:cNvPr id="3" name="文本占位符 2"/>
          <p:cNvSpPr txBox="1"/>
          <p:nvPr/>
        </p:nvSpPr>
        <p:spPr>
          <a:xfrm>
            <a:off x="633984" y="6429399"/>
            <a:ext cx="8445500" cy="83100"/>
          </a:xfrm>
          <a:prstGeom prst="rect">
            <a:avLst/>
          </a:prstGeom>
        </p:spPr>
        <p:txBody>
          <a:bodyPr vert="horz"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spcBef>
                <a:spcPts val="0"/>
              </a:spcBef>
              <a:buFont typeface="+mj-lt"/>
              <a:buAutoNum type="arabicPeriod"/>
            </a:pPr>
            <a:r>
              <a:rPr lang="en-US" altLang="zh-CN" sz="600">
                <a:latin typeface="微软雅黑" panose="020B0503020204020204" pitchFamily="34" charset="-122"/>
                <a:ea typeface="微软雅黑" panose="020B0503020204020204" pitchFamily="34" charset="-122"/>
                <a:cs typeface="+mn-ea"/>
                <a:sym typeface="微软雅黑" panose="020B0503020204020204" pitchFamily="34" charset="-122"/>
              </a:rPr>
              <a:t>Tamma PD, et al. Clin Infect Dis. 2024 Aug 7:ciae403. doi: 10.1093/cid/ciae403. Online ahead of print</a:t>
            </a:r>
            <a:endParaRPr lang="zh-CN" altLang="en-US" sz="6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a:xfrm>
            <a:off x="624840" y="418000"/>
            <a:ext cx="8001000" cy="332399"/>
          </a:xfrm>
        </p:spPr>
        <p:txBody>
          <a:bodyPr vert="horz" lIns="0" tIns="0" rIns="0" bIns="0" rtlCol="0" anchor="t" anchorCtr="0">
            <a:spAutoFit/>
          </a:bodyPr>
          <a:lstStyle/>
          <a:p>
            <a:pPr>
              <a:spcBef>
                <a:spcPts val="1000"/>
              </a:spcBef>
              <a:buFont typeface="Arial" panose="02080604020202020204" pitchFamily="34" charset="0"/>
            </a:pPr>
            <a:r>
              <a:rPr lang="zh-CN" altLang="en-US" sz="2400" b="1" dirty="0">
                <a:solidFill>
                  <a:schemeClr val="bg1"/>
                </a:solidFill>
                <a:latin typeface="微软雅黑" panose="020B0503020204020204" pitchFamily="34" charset="-122"/>
                <a:ea typeface="微软雅黑" panose="020B0503020204020204" pitchFamily="34" charset="-122"/>
                <a:cs typeface="+mn-cs"/>
              </a:rPr>
              <a:t>多粘菌素类</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p:txBody>
      </p:sp>
      <p:sp>
        <p:nvSpPr>
          <p:cNvPr id="93187" name="Rectangle 3"/>
          <p:cNvSpPr>
            <a:spLocks noGrp="1" noChangeArrowheads="1"/>
          </p:cNvSpPr>
          <p:nvPr>
            <p:ph type="body" idx="4294967295"/>
          </p:nvPr>
        </p:nvSpPr>
        <p:spPr>
          <a:xfrm>
            <a:off x="550862" y="929697"/>
            <a:ext cx="10303065" cy="5614486"/>
          </a:xfrm>
        </p:spPr>
        <p:txBody>
          <a:bodyPr/>
          <a:lstStyle/>
          <a:p>
            <a:pPr>
              <a:lnSpc>
                <a:spcPct val="2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分为多粘菌素</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及多粘菌素</a:t>
            </a:r>
            <a:r>
              <a:rPr lang="en-US" altLang="zh-CN" sz="1600" dirty="0">
                <a:latin typeface="微软雅黑" panose="020B0503020204020204" pitchFamily="34" charset="-122"/>
                <a:ea typeface="微软雅黑" panose="020B0503020204020204" pitchFamily="34" charset="-122"/>
              </a:rPr>
              <a:t>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colistin</a:t>
            </a:r>
            <a:r>
              <a:rPr lang="zh-CN" altLang="en-US" sz="1600" dirty="0">
                <a:latin typeface="微软雅黑" panose="020B0503020204020204" pitchFamily="34" charset="-122"/>
                <a:ea typeface="微软雅黑" panose="020B0503020204020204" pitchFamily="34" charset="-122"/>
              </a:rPr>
              <a:t>，粘菌素），临床应用的多为多粘菌素</a:t>
            </a:r>
            <a:r>
              <a:rPr lang="en-US" altLang="zh-CN" sz="1600" dirty="0">
                <a:latin typeface="微软雅黑" panose="020B0503020204020204" pitchFamily="34" charset="-122"/>
                <a:ea typeface="微软雅黑" panose="020B0503020204020204" pitchFamily="34" charset="-122"/>
              </a:rPr>
              <a:t>E</a:t>
            </a:r>
            <a:endParaRPr lang="en-US" altLang="zh-CN" sz="16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对革兰阴性菌（多数肠杆菌科细菌、铜绿、不动杆菌属）良好抗菌活性；天然（沙雷菌属、变形杆菌属）和诱导耐药，目前主张联合用药（即使体外敏感）；</a:t>
            </a:r>
            <a:endParaRPr lang="en-US" altLang="zh-CN" sz="16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pPr>
            <a:r>
              <a:rPr lang="zh-CN" altLang="en-US" sz="1600" b="1" dirty="0">
                <a:solidFill>
                  <a:schemeClr val="accent2"/>
                </a:solidFill>
                <a:latin typeface="微软雅黑" panose="020B0503020204020204" pitchFamily="34" charset="-122"/>
                <a:ea typeface="微软雅黑" panose="020B0503020204020204" pitchFamily="34" charset="-122"/>
              </a:rPr>
              <a:t>肾毒性及神经系统不良反应发生率高，存在异质性耐药，常需与其他抗菌药合用</a:t>
            </a:r>
            <a:endParaRPr lang="en-US" altLang="zh-CN" sz="1600" b="1" dirty="0">
              <a:solidFill>
                <a:schemeClr val="accent2"/>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pPr>
            <a:r>
              <a:rPr lang="en-US" altLang="zh-CN" sz="1600" b="1" dirty="0">
                <a:solidFill>
                  <a:schemeClr val="accent2"/>
                </a:solidFill>
                <a:latin typeface="微软雅黑" panose="020B0503020204020204" pitchFamily="34" charset="-122"/>
                <a:ea typeface="微软雅黑" panose="020B0503020204020204" pitchFamily="34" charset="-122"/>
              </a:rPr>
              <a:t>2024</a:t>
            </a:r>
            <a:r>
              <a:rPr lang="zh-CN" altLang="en-US" sz="1600" b="1" dirty="0">
                <a:solidFill>
                  <a:schemeClr val="accent2"/>
                </a:solidFill>
                <a:latin typeface="微软雅黑" panose="020B0503020204020204" pitchFamily="34" charset="-122"/>
                <a:ea typeface="微软雅黑" panose="020B0503020204020204" pitchFamily="34" charset="-122"/>
              </a:rPr>
              <a:t>年</a:t>
            </a:r>
            <a:r>
              <a:rPr lang="en-US" altLang="zh-CN" sz="1600" b="1" dirty="0">
                <a:solidFill>
                  <a:schemeClr val="accent2"/>
                </a:solidFill>
                <a:latin typeface="微软雅黑" panose="020B0503020204020204" pitchFamily="34" charset="-122"/>
                <a:ea typeface="微软雅黑" panose="020B0503020204020204" pitchFamily="34" charset="-122"/>
              </a:rPr>
              <a:t>IDSA</a:t>
            </a:r>
            <a:r>
              <a:rPr lang="zh-CN" altLang="en-US" sz="1600" b="1" dirty="0">
                <a:solidFill>
                  <a:schemeClr val="accent2"/>
                </a:solidFill>
                <a:latin typeface="微软雅黑" panose="020B0503020204020204" pitchFamily="34" charset="-122"/>
                <a:ea typeface="微软雅黑" panose="020B0503020204020204" pitchFamily="34" charset="-122"/>
              </a:rPr>
              <a:t>推荐：可考虑将多黏菌素</a:t>
            </a:r>
            <a:r>
              <a:rPr lang="en-US" altLang="zh-CN" sz="1600" b="1" dirty="0">
                <a:solidFill>
                  <a:schemeClr val="accent2"/>
                </a:solidFill>
                <a:latin typeface="微软雅黑" panose="020B0503020204020204" pitchFamily="34" charset="-122"/>
                <a:ea typeface="微软雅黑" panose="020B0503020204020204" pitchFamily="34" charset="-122"/>
              </a:rPr>
              <a:t>B</a:t>
            </a:r>
            <a:r>
              <a:rPr lang="zh-CN" altLang="en-US" sz="1600" b="1" dirty="0">
                <a:solidFill>
                  <a:schemeClr val="accent2"/>
                </a:solidFill>
                <a:latin typeface="微软雅黑" panose="020B0503020204020204" pitchFamily="34" charset="-122"/>
                <a:ea typeface="微软雅黑" panose="020B0503020204020204" pitchFamily="34" charset="-122"/>
              </a:rPr>
              <a:t>与至少一种其他药物联合用于治疗</a:t>
            </a:r>
            <a:r>
              <a:rPr lang="en-US" altLang="zh-CN" sz="1600" b="1" dirty="0">
                <a:solidFill>
                  <a:schemeClr val="accent2"/>
                </a:solidFill>
                <a:latin typeface="微软雅黑" panose="020B0503020204020204" pitchFamily="34" charset="-122"/>
                <a:ea typeface="微软雅黑" panose="020B0503020204020204" pitchFamily="34" charset="-122"/>
              </a:rPr>
              <a:t>CRAB</a:t>
            </a:r>
            <a:r>
              <a:rPr lang="zh-CN" altLang="en-US" sz="1600" b="1" dirty="0">
                <a:solidFill>
                  <a:schemeClr val="accent2"/>
                </a:solidFill>
                <a:latin typeface="微软雅黑" panose="020B0503020204020204" pitchFamily="34" charset="-122"/>
                <a:ea typeface="微软雅黑" panose="020B0503020204020204" pitchFamily="34" charset="-122"/>
              </a:rPr>
              <a:t>感染。多黏菌素包括黏菌素（多黏菌素</a:t>
            </a:r>
            <a:r>
              <a:rPr lang="en-US" altLang="zh-CN" sz="1600" b="1" dirty="0">
                <a:solidFill>
                  <a:schemeClr val="accent2"/>
                </a:solidFill>
                <a:latin typeface="微软雅黑" panose="020B0503020204020204" pitchFamily="34" charset="-122"/>
                <a:ea typeface="微软雅黑" panose="020B0503020204020204" pitchFamily="34" charset="-122"/>
              </a:rPr>
              <a:t>E</a:t>
            </a:r>
            <a:r>
              <a:rPr lang="zh-CN" altLang="en-US" sz="1600" b="1" dirty="0">
                <a:solidFill>
                  <a:schemeClr val="accent2"/>
                </a:solidFill>
                <a:latin typeface="微软雅黑" panose="020B0503020204020204" pitchFamily="34" charset="-122"/>
                <a:ea typeface="微软雅黑" panose="020B0503020204020204" pitchFamily="34" charset="-122"/>
              </a:rPr>
              <a:t>）和多黏菌素</a:t>
            </a:r>
            <a:r>
              <a:rPr lang="en-US" altLang="zh-CN" sz="1600" b="1" dirty="0">
                <a:solidFill>
                  <a:schemeClr val="accent2"/>
                </a:solidFill>
                <a:latin typeface="微软雅黑" panose="020B0503020204020204" pitchFamily="34" charset="-122"/>
                <a:ea typeface="微软雅黑" panose="020B0503020204020204" pitchFamily="34" charset="-122"/>
              </a:rPr>
              <a:t>B</a:t>
            </a:r>
            <a:r>
              <a:rPr lang="zh-CN" altLang="en-US" sz="1600" b="1" dirty="0">
                <a:solidFill>
                  <a:schemeClr val="accent2"/>
                </a:solidFill>
                <a:latin typeface="微软雅黑" panose="020B0503020204020204" pitchFamily="34" charset="-122"/>
                <a:ea typeface="微软雅黑" panose="020B0503020204020204" pitchFamily="34" charset="-122"/>
              </a:rPr>
              <a:t>。由于</a:t>
            </a:r>
            <a:r>
              <a:rPr lang="en-US" altLang="zh-CN" sz="1600" b="1" dirty="0">
                <a:solidFill>
                  <a:schemeClr val="accent2"/>
                </a:solidFill>
                <a:latin typeface="微软雅黑" panose="020B0503020204020204" pitchFamily="34" charset="-122"/>
                <a:ea typeface="微软雅黑" panose="020B0503020204020204" pitchFamily="34" charset="-122"/>
              </a:rPr>
              <a:t>PK</a:t>
            </a:r>
            <a:r>
              <a:rPr lang="zh-CN" altLang="en-US" sz="1600" b="1" dirty="0">
                <a:solidFill>
                  <a:schemeClr val="accent2"/>
                </a:solidFill>
                <a:latin typeface="微软雅黑" panose="020B0503020204020204" pitchFamily="34" charset="-122"/>
                <a:ea typeface="微软雅黑" panose="020B0503020204020204" pitchFamily="34" charset="-122"/>
              </a:rPr>
              <a:t>特征更好（多黏菌素</a:t>
            </a:r>
            <a:r>
              <a:rPr lang="en-US" altLang="zh-CN" sz="1600" b="1" dirty="0">
                <a:solidFill>
                  <a:schemeClr val="accent2"/>
                </a:solidFill>
                <a:latin typeface="微软雅黑" panose="020B0503020204020204" pitchFamily="34" charset="-122"/>
                <a:ea typeface="微软雅黑" panose="020B0503020204020204" pitchFamily="34" charset="-122"/>
              </a:rPr>
              <a:t>E</a:t>
            </a:r>
            <a:r>
              <a:rPr lang="zh-CN" altLang="en-US" sz="1600" b="1" dirty="0">
                <a:solidFill>
                  <a:schemeClr val="accent2"/>
                </a:solidFill>
                <a:latin typeface="微软雅黑" panose="020B0503020204020204" pitchFamily="34" charset="-122"/>
                <a:ea typeface="微软雅黑" panose="020B0503020204020204" pitchFamily="34" charset="-122"/>
              </a:rPr>
              <a:t>需在肾脏中转化或活性形式），专家小组更倾向于优选多粘菌素</a:t>
            </a:r>
            <a:r>
              <a:rPr lang="en-US" altLang="zh-CN" sz="1600" b="1" dirty="0">
                <a:solidFill>
                  <a:schemeClr val="accent2"/>
                </a:solidFill>
                <a:latin typeface="微软雅黑" panose="020B0503020204020204" pitchFamily="34" charset="-122"/>
                <a:ea typeface="微软雅黑" panose="020B0503020204020204" pitchFamily="34" charset="-122"/>
              </a:rPr>
              <a:t>B</a:t>
            </a:r>
            <a:r>
              <a:rPr lang="zh-CN" altLang="en-US" sz="1600" b="1" dirty="0">
                <a:solidFill>
                  <a:schemeClr val="accent2"/>
                </a:solidFill>
                <a:latin typeface="微软雅黑" panose="020B0503020204020204" pitchFamily="34" charset="-122"/>
                <a:ea typeface="微软雅黑" panose="020B0503020204020204" pitchFamily="34" charset="-122"/>
              </a:rPr>
              <a:t>；但尿路感染优选多黏菌素</a:t>
            </a:r>
            <a:r>
              <a:rPr lang="en-US" altLang="zh-CN" sz="1600" b="1" dirty="0">
                <a:solidFill>
                  <a:schemeClr val="accent2"/>
                </a:solidFill>
                <a:latin typeface="微软雅黑" panose="020B0503020204020204" pitchFamily="34" charset="-122"/>
                <a:ea typeface="微软雅黑" panose="020B0503020204020204" pitchFamily="34" charset="-122"/>
              </a:rPr>
              <a:t>E</a:t>
            </a:r>
            <a:r>
              <a:rPr lang="zh-CN" altLang="en-US" sz="1600" b="1" dirty="0">
                <a:solidFill>
                  <a:schemeClr val="accent2"/>
                </a:solidFill>
                <a:latin typeface="微软雅黑" panose="020B0503020204020204" pitchFamily="34" charset="-122"/>
                <a:ea typeface="微软雅黑" panose="020B0503020204020204" pitchFamily="34" charset="-122"/>
              </a:rPr>
              <a:t>。</a:t>
            </a:r>
            <a:endParaRPr lang="en-US" altLang="zh-CN" sz="1600" b="1" dirty="0">
              <a:solidFill>
                <a:schemeClr val="accent2"/>
              </a:solidFill>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尽管多黏菌素类在体外通常具有抗不动杆菌的活性，但已观察到耐药性，包括在治疗期间出现耐药性。据报道，欧洲的耐药率为</a:t>
            </a:r>
            <a:r>
              <a:rPr lang="en-US" altLang="zh-CN" sz="1600" dirty="0">
                <a:latin typeface="微软雅黑" panose="020B0503020204020204" pitchFamily="34" charset="-122"/>
                <a:ea typeface="微软雅黑" panose="020B0503020204020204" pitchFamily="34" charset="-122"/>
              </a:rPr>
              <a:t>2.7%</a:t>
            </a:r>
            <a:r>
              <a:rPr lang="zh-CN" altLang="en-US" sz="1600" dirty="0">
                <a:latin typeface="微软雅黑" panose="020B0503020204020204" pitchFamily="34" charset="-122"/>
                <a:ea typeface="微软雅黑" panose="020B0503020204020204" pitchFamily="34" charset="-122"/>
              </a:rPr>
              <a:t>，北美和拉丁美洲为</a:t>
            </a:r>
            <a:r>
              <a:rPr lang="en-US" altLang="zh-CN" sz="1600" dirty="0">
                <a:latin typeface="微软雅黑" panose="020B0503020204020204" pitchFamily="34" charset="-122"/>
                <a:ea typeface="微软雅黑" panose="020B0503020204020204" pitchFamily="34" charset="-122"/>
              </a:rPr>
              <a:t>1.7%</a:t>
            </a:r>
            <a:r>
              <a:rPr lang="zh-CN" altLang="en-US" sz="1600" dirty="0">
                <a:latin typeface="微软雅黑" panose="020B0503020204020204" pitchFamily="34" charset="-122"/>
                <a:ea typeface="微软雅黑" panose="020B0503020204020204" pitchFamily="34" charset="-122"/>
              </a:rPr>
              <a:t>，美国</a:t>
            </a:r>
            <a:r>
              <a:rPr lang="en-US" altLang="zh-CN" sz="1600" dirty="0">
                <a:latin typeface="微软雅黑" panose="020B0503020204020204" pitchFamily="34" charset="-122"/>
                <a:ea typeface="微软雅黑" panose="020B0503020204020204" pitchFamily="34" charset="-122"/>
              </a:rPr>
              <a:t>2009-2012</a:t>
            </a:r>
            <a:r>
              <a:rPr lang="zh-CN" altLang="en-US" sz="1600" dirty="0">
                <a:latin typeface="微软雅黑" panose="020B0503020204020204" pitchFamily="34" charset="-122"/>
                <a:ea typeface="微软雅黑" panose="020B0503020204020204" pitchFamily="34" charset="-122"/>
              </a:rPr>
              <a:t>年的黏菌素耐药率为</a:t>
            </a:r>
            <a:r>
              <a:rPr lang="en-US" altLang="zh-CN" sz="1600" dirty="0">
                <a:latin typeface="微软雅黑" panose="020B0503020204020204" pitchFamily="34" charset="-122"/>
                <a:ea typeface="微软雅黑" panose="020B0503020204020204" pitchFamily="34" charset="-122"/>
              </a:rPr>
              <a:t>6.9%</a:t>
            </a:r>
            <a:endParaRPr lang="zh-CN" altLang="en-US" sz="1600" dirty="0">
              <a:latin typeface="微软雅黑" panose="020B0503020204020204" pitchFamily="34" charset="-122"/>
              <a:ea typeface="微软雅黑" panose="020B0503020204020204" pitchFamily="34" charset="-122"/>
            </a:endParaRPr>
          </a:p>
          <a:p>
            <a:pPr>
              <a:lnSpc>
                <a:spcPct val="200000"/>
              </a:lnSpc>
              <a:buFont typeface="Wingdings" panose="05000000000000000000" pitchFamily="2" charset="2"/>
              <a:buChar char="l"/>
            </a:pP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33984" y="6324584"/>
            <a:ext cx="2772697" cy="166199"/>
          </a:xfrm>
          <a:prstGeom prst="rect">
            <a:avLst/>
          </a:prstGeom>
        </p:spPr>
        <p:txBody>
          <a:bodyPr vert="horz" lIns="0" tIns="0" rIns="0" bIns="0" rtlCol="0" anchor="t" anchorCtr="0">
            <a:spAutoFit/>
          </a:bodyPr>
          <a:lstStyle>
            <a:lvl1pPr marL="228600" indent="-228600">
              <a:lnSpc>
                <a:spcPct val="90000"/>
              </a:lnSpc>
              <a:spcBef>
                <a:spcPts val="0"/>
              </a:spcBef>
              <a:buFont typeface="+mj-lt"/>
              <a:buAutoNum type="arabicPeriod"/>
              <a:defRPr sz="600">
                <a:latin typeface="微软雅黑" panose="020B0503020204020204" pitchFamily="34" charset="-122"/>
                <a:ea typeface="微软雅黑" panose="020B0503020204020204" pitchFamily="34" charset="-122"/>
                <a:cs typeface="+mn-ea"/>
              </a:defRPr>
            </a:lvl1pPr>
            <a:lvl2pPr marL="685800" indent="-228600">
              <a:lnSpc>
                <a:spcPct val="90000"/>
              </a:lnSpc>
              <a:spcBef>
                <a:spcPts val="500"/>
              </a:spcBef>
              <a:buFont typeface="Arial" panose="02080604020202020204" pitchFamily="34" charset="0"/>
              <a:buChar char="•"/>
              <a:defRPr sz="2400"/>
            </a:lvl2pPr>
            <a:lvl3pPr marL="1143000" indent="-228600">
              <a:lnSpc>
                <a:spcPct val="90000"/>
              </a:lnSpc>
              <a:spcBef>
                <a:spcPts val="500"/>
              </a:spcBef>
              <a:buFont typeface="Arial" panose="02080604020202020204" pitchFamily="34" charset="0"/>
              <a:buChar char="•"/>
              <a:defRPr sz="2000"/>
            </a:lvl3pPr>
            <a:lvl4pPr marL="1600200" indent="-228600">
              <a:lnSpc>
                <a:spcPct val="90000"/>
              </a:lnSpc>
              <a:spcBef>
                <a:spcPts val="500"/>
              </a:spcBef>
              <a:buFont typeface="Arial" panose="02080604020202020204" pitchFamily="34" charset="0"/>
              <a:buChar char="•"/>
            </a:lvl4pPr>
            <a:lvl5pPr marL="2057400" indent="-228600">
              <a:lnSpc>
                <a:spcPct val="90000"/>
              </a:lnSpc>
              <a:spcBef>
                <a:spcPts val="500"/>
              </a:spcBef>
              <a:buFont typeface="Arial" panose="02080604020202020204" pitchFamily="34" charset="0"/>
              <a:buChar char="•"/>
            </a:lvl5pPr>
            <a:lvl6pPr marL="2514600" indent="-228600">
              <a:lnSpc>
                <a:spcPct val="90000"/>
              </a:lnSpc>
              <a:spcBef>
                <a:spcPts val="500"/>
              </a:spcBef>
              <a:buFont typeface="Arial" panose="02080604020202020204" pitchFamily="34" charset="0"/>
              <a:buChar char="•"/>
            </a:lvl6pPr>
            <a:lvl7pPr marL="2971800" indent="-228600">
              <a:lnSpc>
                <a:spcPct val="90000"/>
              </a:lnSpc>
              <a:spcBef>
                <a:spcPts val="500"/>
              </a:spcBef>
              <a:buFont typeface="Arial" panose="02080604020202020204" pitchFamily="34" charset="0"/>
              <a:buChar char="•"/>
            </a:lvl7pPr>
            <a:lvl8pPr marL="3429000" indent="-228600">
              <a:lnSpc>
                <a:spcPct val="90000"/>
              </a:lnSpc>
              <a:spcBef>
                <a:spcPts val="500"/>
              </a:spcBef>
              <a:buFont typeface="Arial" panose="02080604020202020204" pitchFamily="34" charset="0"/>
              <a:buChar char="•"/>
            </a:lvl8pPr>
            <a:lvl9pPr marL="3886200" indent="-228600">
              <a:lnSpc>
                <a:spcPct val="90000"/>
              </a:lnSpc>
              <a:spcBef>
                <a:spcPts val="500"/>
              </a:spcBef>
              <a:buFont typeface="Arial" panose="02080604020202020204" pitchFamily="34" charset="0"/>
              <a:buChar char="•"/>
            </a:lvl9pPr>
          </a:lstStyle>
          <a:p>
            <a:r>
              <a:rPr lang="en-US" altLang="zh-CN" dirty="0" err="1"/>
              <a:t>Uptodate</a:t>
            </a:r>
            <a:r>
              <a:rPr lang="zh-CN" altLang="en-US" dirty="0"/>
              <a:t>不动杆菌感染的治疗与预防</a:t>
            </a:r>
            <a:endParaRPr lang="en-US" altLang="zh-CN" dirty="0"/>
          </a:p>
          <a:p>
            <a:endParaRPr lang="zh-CN" altLang="en-US" dirty="0"/>
          </a:p>
        </p:txBody>
      </p:sp>
      <p:sp>
        <p:nvSpPr>
          <p:cNvPr id="4" name="文本占位符 2"/>
          <p:cNvSpPr txBox="1"/>
          <p:nvPr/>
        </p:nvSpPr>
        <p:spPr>
          <a:xfrm>
            <a:off x="633984" y="6429399"/>
            <a:ext cx="8445500" cy="83100"/>
          </a:xfrm>
          <a:prstGeom prst="rect">
            <a:avLst/>
          </a:prstGeom>
        </p:spPr>
        <p:txBody>
          <a:bodyPr vert="horz"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spcBef>
                <a:spcPts val="0"/>
              </a:spcBef>
              <a:buFont typeface="+mj-lt"/>
              <a:buAutoNum type="arabicPeriod"/>
            </a:pPr>
            <a:r>
              <a:rPr lang="en-US" altLang="zh-CN" sz="600">
                <a:latin typeface="微软雅黑" panose="020B0503020204020204" pitchFamily="34" charset="-122"/>
                <a:ea typeface="微软雅黑" panose="020B0503020204020204" pitchFamily="34" charset="-122"/>
                <a:cs typeface="+mn-ea"/>
                <a:sym typeface="微软雅黑" panose="020B0503020204020204" pitchFamily="34" charset="-122"/>
              </a:rPr>
              <a:t>Tamma PD, et al. Clin Infect Dis. 2024 Aug 7:ciae403. doi: 10.1093/cid/ciae403. Online ahead of print</a:t>
            </a:r>
            <a:endParaRPr lang="zh-CN" altLang="en-US" sz="6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
          <p:cNvSpPr txBox="1"/>
          <p:nvPr/>
        </p:nvSpPr>
        <p:spPr>
          <a:xfrm>
            <a:off x="550863" y="418000"/>
            <a:ext cx="11226609" cy="332399"/>
          </a:xfrm>
          <a:prstGeom prst="rect">
            <a:avLst/>
          </a:prstGeom>
        </p:spPr>
        <p:txBody>
          <a:bodyPr vert="horz" wrap="square" lIns="0" tIns="0" rIns="0" bIns="0" rtlCol="0" anchor="t" anchorCtr="0">
            <a:spAutoFit/>
          </a:bodyPr>
          <a:lstStyle>
            <a:defPPr>
              <a:defRPr lang="zh-CN"/>
            </a:defPPr>
            <a:lvl1pPr>
              <a:lnSpc>
                <a:spcPct val="90000"/>
              </a:lnSpc>
              <a:spcBef>
                <a:spcPts val="1000"/>
              </a:spcBef>
              <a:buFont typeface="Arial" panose="02080604020202020204" pitchFamily="34" charset="0"/>
              <a:buNone/>
              <a:defRPr sz="2400" b="1">
                <a:solidFill>
                  <a:schemeClr val="bg1"/>
                </a:solidFill>
                <a:latin typeface="微软雅黑" panose="020B0503020204020204" pitchFamily="34" charset="-122"/>
                <a:ea typeface="微软雅黑" panose="020B0503020204020204" pitchFamily="34" charset="-122"/>
              </a:defRPr>
            </a:lvl1pPr>
          </a:lstStyle>
          <a:p>
            <a:r>
              <a:rPr lang="zh-CN" altLang="en-US" dirty="0">
                <a:sym typeface="Arial" panose="02080604020202020204" pitchFamily="34" charset="0"/>
              </a:rPr>
              <a:t>对于</a:t>
            </a:r>
            <a:r>
              <a:rPr lang="en-US" altLang="zh-CN" dirty="0">
                <a:sym typeface="Arial" panose="02080604020202020204" pitchFamily="34" charset="0"/>
              </a:rPr>
              <a:t>CRAB</a:t>
            </a:r>
            <a:r>
              <a:rPr lang="zh-CN" altLang="en-US" dirty="0">
                <a:sym typeface="Arial" panose="02080604020202020204" pitchFamily="34" charset="0"/>
              </a:rPr>
              <a:t>引起的严重感染，多黏菌素联合碳青霉烯类治疗临床失败率高达</a:t>
            </a:r>
            <a:r>
              <a:rPr lang="en-US" altLang="zh-CN" dirty="0">
                <a:sym typeface="Arial" panose="02080604020202020204" pitchFamily="34" charset="0"/>
              </a:rPr>
              <a:t>80%</a:t>
            </a:r>
            <a:endParaRPr lang="en-US" altLang="zh-CN" dirty="0">
              <a:sym typeface="Arial" panose="02080604020202020204" pitchFamily="34" charset="0"/>
            </a:endParaRPr>
          </a:p>
        </p:txBody>
      </p:sp>
      <p:sp>
        <p:nvSpPr>
          <p:cNvPr id="5" name="矩形 4"/>
          <p:cNvSpPr/>
          <p:nvPr/>
        </p:nvSpPr>
        <p:spPr>
          <a:xfrm>
            <a:off x="621292" y="1403203"/>
            <a:ext cx="10515021" cy="4773730"/>
          </a:xfrm>
          <a:prstGeom prst="rect">
            <a:avLst/>
          </a:prstGeom>
          <a:solidFill>
            <a:schemeClr val="bg1"/>
          </a:solidFill>
          <a:ln>
            <a:solidFill>
              <a:srgbClr val="0000C9"/>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6" name="PA-同侧圆角矩形 46"/>
          <p:cNvSpPr/>
          <p:nvPr>
            <p:custDataLst>
              <p:tags r:id="rId2"/>
            </p:custDataLst>
          </p:nvPr>
        </p:nvSpPr>
        <p:spPr>
          <a:xfrm>
            <a:off x="621295" y="1090309"/>
            <a:ext cx="10109378" cy="312768"/>
          </a:xfrm>
          <a:prstGeom prst="round2SameRect">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752249" y="1073640"/>
            <a:ext cx="9909005" cy="306705"/>
          </a:xfrm>
          <a:prstGeom prst="rect">
            <a:avLst/>
          </a:prstGeom>
          <a:noFill/>
        </p:spPr>
        <p:txBody>
          <a:bodyPr wrap="square">
            <a:spAutoFit/>
          </a:bodyPr>
          <a:lstStyle/>
          <a:p>
            <a:pPr algn="ctr" rtl="0">
              <a:defRPr sz="1440" b="0" i="0" u="none" strike="noStrike" kern="1200" spc="0" baseline="0">
                <a:solidFill>
                  <a:prstClr val="black"/>
                </a:solidFill>
                <a:latin typeface="Calibri" panose="020F0502020204030204" pitchFamily="34" charset="0"/>
                <a:ea typeface="微软雅黑" panose="020B0503020204020204" pitchFamily="34" charset="-122"/>
                <a:cs typeface="+mn-cs"/>
                <a:sym typeface="Calibri" panose="020F0502020204030204" pitchFamily="34" charset="0"/>
              </a:defRPr>
            </a:pPr>
            <a:r>
              <a:rPr lang="zh-CN" altLang="en-US" sz="1400" b="1" dirty="0">
                <a:solidFill>
                  <a:schemeClr val="bg1"/>
                </a:solidFill>
                <a:latin typeface="微软雅黑" panose="020B0503020204020204" pitchFamily="34" charset="-122"/>
                <a:ea typeface="微软雅黑" panose="020B0503020204020204" pitchFamily="34" charset="-122"/>
                <a:cs typeface="华文仿宋" panose="02010600040101010101" pitchFamily="2" charset="-122"/>
                <a:sym typeface="+mn-lt"/>
              </a:rPr>
              <a:t>多黏菌素治疗耐碳青霉烯类</a:t>
            </a:r>
            <a:r>
              <a:rPr lang="en-US" altLang="zh-CN" sz="1400" b="1" dirty="0">
                <a:solidFill>
                  <a:schemeClr val="bg1"/>
                </a:solidFill>
                <a:latin typeface="微软雅黑" panose="020B0503020204020204" pitchFamily="34" charset="-122"/>
                <a:ea typeface="微软雅黑" panose="020B0503020204020204" pitchFamily="34" charset="-122"/>
                <a:cs typeface="华文仿宋" panose="02010600040101010101" pitchFamily="2" charset="-122"/>
                <a:sym typeface="+mn-lt"/>
              </a:rPr>
              <a:t>G</a:t>
            </a:r>
            <a:r>
              <a:rPr lang="en-US" altLang="zh-CN" sz="1400" b="1" baseline="30000" dirty="0">
                <a:solidFill>
                  <a:schemeClr val="bg1"/>
                </a:solidFill>
                <a:latin typeface="微软雅黑" panose="020B0503020204020204" pitchFamily="34" charset="-122"/>
                <a:ea typeface="微软雅黑" panose="020B0503020204020204" pitchFamily="34" charset="-122"/>
                <a:cs typeface="华文仿宋" panose="02010600040101010101" pitchFamily="2" charset="-122"/>
                <a:sym typeface="+mn-lt"/>
              </a:rPr>
              <a:t>-</a:t>
            </a:r>
            <a:r>
              <a:rPr lang="zh-CN" altLang="en-US" sz="1400" b="1" dirty="0">
                <a:solidFill>
                  <a:schemeClr val="bg1"/>
                </a:solidFill>
                <a:latin typeface="微软雅黑" panose="020B0503020204020204" pitchFamily="34" charset="-122"/>
                <a:ea typeface="微软雅黑" panose="020B0503020204020204" pitchFamily="34" charset="-122"/>
                <a:cs typeface="华文仿宋" panose="02010600040101010101" pitchFamily="2" charset="-122"/>
                <a:sym typeface="+mn-lt"/>
              </a:rPr>
              <a:t>菌感染的临床失败率</a:t>
            </a:r>
            <a:r>
              <a:rPr lang="en-US" altLang="zh-CN" sz="1400" b="1" dirty="0">
                <a:solidFill>
                  <a:schemeClr val="bg1"/>
                </a:solidFill>
                <a:latin typeface="微软雅黑" panose="020B0503020204020204" pitchFamily="34" charset="-122"/>
                <a:ea typeface="微软雅黑" panose="020B0503020204020204" pitchFamily="34" charset="-122"/>
                <a:cs typeface="华文仿宋" panose="02010600040101010101" pitchFamily="2" charset="-122"/>
                <a:sym typeface="+mn-lt"/>
              </a:rPr>
              <a:t>(14</a:t>
            </a:r>
            <a:r>
              <a:rPr lang="zh-CN" altLang="en-US" sz="1400" b="1" dirty="0">
                <a:solidFill>
                  <a:schemeClr val="bg1"/>
                </a:solidFill>
                <a:latin typeface="微软雅黑" panose="020B0503020204020204" pitchFamily="34" charset="-122"/>
                <a:ea typeface="微软雅黑" panose="020B0503020204020204" pitchFamily="34" charset="-122"/>
                <a:cs typeface="华文仿宋" panose="02010600040101010101" pitchFamily="2" charset="-122"/>
                <a:sym typeface="+mn-lt"/>
              </a:rPr>
              <a:t>天）</a:t>
            </a:r>
            <a:endParaRPr lang="zh-CN" altLang="en-US" sz="1400" b="1" dirty="0">
              <a:solidFill>
                <a:schemeClr val="bg1"/>
              </a:solidFill>
              <a:latin typeface="微软雅黑" panose="020B0503020204020204" pitchFamily="34" charset="-122"/>
              <a:ea typeface="微软雅黑" panose="020B0503020204020204" pitchFamily="34" charset="-122"/>
              <a:cs typeface="华文仿宋" panose="02010600040101010101" pitchFamily="2" charset="-122"/>
              <a:sym typeface="+mn-lt"/>
            </a:endParaRPr>
          </a:p>
        </p:txBody>
      </p:sp>
      <p:grpSp>
        <p:nvGrpSpPr>
          <p:cNvPr id="18" name="组合 17"/>
          <p:cNvGrpSpPr/>
          <p:nvPr/>
        </p:nvGrpSpPr>
        <p:grpSpPr>
          <a:xfrm>
            <a:off x="1783080" y="1533777"/>
            <a:ext cx="7673599" cy="3423722"/>
            <a:chOff x="2871968" y="2528523"/>
            <a:chExt cx="6776178" cy="3435519"/>
          </a:xfrm>
        </p:grpSpPr>
        <p:graphicFrame>
          <p:nvGraphicFramePr>
            <p:cNvPr id="10" name="图表 9"/>
            <p:cNvGraphicFramePr/>
            <p:nvPr/>
          </p:nvGraphicFramePr>
          <p:xfrm>
            <a:off x="2871968" y="2528523"/>
            <a:ext cx="6776178" cy="3435519"/>
          </p:xfrm>
          <a:graphic>
            <a:graphicData uri="http://schemas.openxmlformats.org/drawingml/2006/chart">
              <c:chart xmlns:c="http://schemas.openxmlformats.org/drawingml/2006/chart" xmlns:r="http://schemas.openxmlformats.org/officeDocument/2006/relationships" r:id="rId1"/>
            </a:graphicData>
          </a:graphic>
        </p:graphicFrame>
        <p:sp>
          <p:nvSpPr>
            <p:cNvPr id="12" name="文本框 11"/>
            <p:cNvSpPr txBox="1"/>
            <p:nvPr/>
          </p:nvSpPr>
          <p:spPr>
            <a:xfrm>
              <a:off x="3891957" y="2547277"/>
              <a:ext cx="1213952" cy="247069"/>
            </a:xfrm>
            <a:prstGeom prst="rect">
              <a:avLst/>
            </a:prstGeom>
            <a:noFill/>
          </p:spPr>
          <p:txBody>
            <a:bodyPr wrap="square">
              <a:spAutoFit/>
            </a:bodyPr>
            <a:lstStyle/>
            <a:p>
              <a:r>
                <a:rPr lang="en-US" altLang="zh-CN" sz="1000" b="1" dirty="0">
                  <a:latin typeface="微软雅黑" panose="020B0503020204020204" pitchFamily="34" charset="-122"/>
                  <a:ea typeface="微软雅黑" panose="020B0503020204020204" pitchFamily="34" charset="-122"/>
                  <a:cs typeface="+mn-ea"/>
                  <a:sym typeface="+mn-lt"/>
                </a:rPr>
                <a:t>P=0.634,95% CI </a:t>
              </a:r>
              <a:endParaRPr lang="en-US" altLang="zh-CN" sz="1000" b="1" dirty="0">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5311498" y="2982227"/>
              <a:ext cx="1319806" cy="247069"/>
            </a:xfrm>
            <a:prstGeom prst="rect">
              <a:avLst/>
            </a:prstGeom>
            <a:noFill/>
          </p:spPr>
          <p:txBody>
            <a:bodyPr wrap="square">
              <a:spAutoFit/>
            </a:bodyPr>
            <a:lstStyle/>
            <a:p>
              <a:pPr algn="ctr"/>
              <a:r>
                <a:rPr lang="en-US" altLang="zh-CN" sz="1000" b="1">
                  <a:latin typeface="微软雅黑" panose="020B0503020204020204" pitchFamily="34" charset="-122"/>
                  <a:ea typeface="微软雅黑" panose="020B0503020204020204" pitchFamily="34" charset="-122"/>
                  <a:cs typeface="华文仿宋" panose="02010600040101010101" pitchFamily="2" charset="-122"/>
                  <a:sym typeface="+mn-lt"/>
                </a:rPr>
                <a:t>P=0.185</a:t>
              </a:r>
              <a:r>
                <a:rPr lang="zh-CN" altLang="en-US" sz="1000" b="1">
                  <a:latin typeface="微软雅黑" panose="020B0503020204020204" pitchFamily="34" charset="-122"/>
                  <a:ea typeface="微软雅黑" panose="020B0503020204020204" pitchFamily="34" charset="-122"/>
                  <a:cs typeface="华文仿宋" panose="02010600040101010101" pitchFamily="2" charset="-122"/>
                  <a:sym typeface="+mn-lt"/>
                </a:rPr>
                <a:t>，</a:t>
              </a:r>
              <a:r>
                <a:rPr lang="en-US" altLang="zh-CN" sz="1000" b="1">
                  <a:latin typeface="微软雅黑" panose="020B0503020204020204" pitchFamily="34" charset="-122"/>
                  <a:ea typeface="微软雅黑" panose="020B0503020204020204" pitchFamily="34" charset="-122"/>
                  <a:cs typeface="华文仿宋" panose="02010600040101010101" pitchFamily="2" charset="-122"/>
                  <a:sym typeface="+mn-lt"/>
                </a:rPr>
                <a:t>95% CI </a:t>
              </a:r>
              <a:endParaRPr lang="zh-CN" altLang="en-US" sz="1000" b="1">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14" name="文本框 13"/>
            <p:cNvSpPr txBox="1"/>
            <p:nvPr/>
          </p:nvSpPr>
          <p:spPr>
            <a:xfrm>
              <a:off x="6836892" y="3113506"/>
              <a:ext cx="1245158" cy="247069"/>
            </a:xfrm>
            <a:prstGeom prst="rect">
              <a:avLst/>
            </a:prstGeom>
            <a:noFill/>
          </p:spPr>
          <p:txBody>
            <a:bodyPr wrap="square">
              <a:spAutoFit/>
            </a:bodyPr>
            <a:lstStyle/>
            <a:p>
              <a:pPr algn="ctr"/>
              <a:r>
                <a:rPr lang="en-US" altLang="zh-CN" sz="1000" b="1">
                  <a:latin typeface="微软雅黑" panose="020B0503020204020204" pitchFamily="34" charset="-122"/>
                  <a:ea typeface="微软雅黑" panose="020B0503020204020204" pitchFamily="34" charset="-122"/>
                  <a:cs typeface="华文仿宋" panose="02010600040101010101" pitchFamily="2" charset="-122"/>
                  <a:sym typeface="+mn-lt"/>
                </a:rPr>
                <a:t>P=0.673</a:t>
              </a:r>
              <a:r>
                <a:rPr lang="zh-CN" altLang="en-US" sz="1000" b="1">
                  <a:latin typeface="微软雅黑" panose="020B0503020204020204" pitchFamily="34" charset="-122"/>
                  <a:ea typeface="微软雅黑" panose="020B0503020204020204" pitchFamily="34" charset="-122"/>
                  <a:cs typeface="华文仿宋" panose="02010600040101010101" pitchFamily="2" charset="-122"/>
                  <a:sym typeface="+mn-lt"/>
                </a:rPr>
                <a:t> ，</a:t>
              </a:r>
              <a:r>
                <a:rPr lang="en-US" altLang="zh-CN" sz="1000" b="1">
                  <a:latin typeface="微软雅黑" panose="020B0503020204020204" pitchFamily="34" charset="-122"/>
                  <a:ea typeface="微软雅黑" panose="020B0503020204020204" pitchFamily="34" charset="-122"/>
                  <a:cs typeface="华文仿宋" panose="02010600040101010101" pitchFamily="2" charset="-122"/>
                  <a:sym typeface="+mn-lt"/>
                </a:rPr>
                <a:t>95% CI </a:t>
              </a:r>
              <a:endParaRPr lang="zh-CN" altLang="en-US" sz="1000" b="1">
                <a:latin typeface="微软雅黑" panose="020B0503020204020204" pitchFamily="34" charset="-122"/>
                <a:ea typeface="微软雅黑" panose="020B0503020204020204" pitchFamily="34" charset="-122"/>
                <a:cs typeface="华文仿宋" panose="02010600040101010101" pitchFamily="2" charset="-122"/>
              </a:endParaRPr>
            </a:p>
          </p:txBody>
        </p:sp>
      </p:grpSp>
      <p:sp>
        <p:nvSpPr>
          <p:cNvPr id="17" name="文本框 16"/>
          <p:cNvSpPr txBox="1"/>
          <p:nvPr/>
        </p:nvSpPr>
        <p:spPr>
          <a:xfrm>
            <a:off x="752249" y="4957625"/>
            <a:ext cx="10202263" cy="1219308"/>
          </a:xfrm>
          <a:prstGeom prst="rect">
            <a:avLst/>
          </a:prstGeom>
          <a:noFill/>
        </p:spPr>
        <p:txBody>
          <a:bodyPr wrap="square">
            <a:spAutoFit/>
          </a:bodyPr>
          <a:lstStyle>
            <a:defPPr>
              <a:defRPr lang="zh-CN"/>
            </a:defPPr>
            <a:lvl1pPr marR="0" lvl="0" indent="0" fontAlgn="auto">
              <a:lnSpc>
                <a:spcPct val="100000"/>
              </a:lnSpc>
              <a:spcBef>
                <a:spcPts val="0"/>
              </a:spcBef>
              <a:spcAft>
                <a:spcPts val="0"/>
              </a:spcAft>
              <a:buClrTx/>
              <a:buSzPct val="100000"/>
              <a:buFontTx/>
              <a:buNone/>
              <a:defRPr kumimoji="0" sz="1000" b="0" i="0" u="none" strike="noStrike" cap="none" spc="0" normalizeH="0" baseline="0">
                <a:ln>
                  <a:noFill/>
                </a:ln>
                <a:solidFill>
                  <a:prstClr val="black">
                    <a:lumMod val="50000"/>
                    <a:lumOff val="50000"/>
                  </a:prstClr>
                </a:solidFill>
                <a:effectLst/>
                <a:uLnTx/>
                <a:uFillTx/>
                <a:cs typeface="+mn-ea"/>
              </a:defRPr>
            </a:lvl1pPr>
          </a:lstStyle>
          <a:p>
            <a:pPr>
              <a:lnSpc>
                <a:spcPct val="150000"/>
              </a:lnSpc>
            </a:pP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在以色列、希腊和意大利的六家医院进行了一项随机对照优势试验，纳入在 </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2013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年 </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10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月 </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1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日至 </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2016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年 </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12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月 </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31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日期间由对碳青霉烯类非敏感革兰氏阴性菌引起的菌血症、呼吸机相关性肺炎、医院获得性肺炎或尿脓毒症的</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406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名成人患者，通过计算机生成的按中心分层的排列随机分配 </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(1:1)</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到两个治疗组，静脉注射多粘菌素（</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900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万单位负荷剂量，然后每天两次 </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4·500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万单位）或多粘菌素与美罗培南（</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2- g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每天 </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3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次延长输注）。该试验是开放标签的，采用盲法结果评估。治疗成功定义为生存率、血流动力学稳定性、序贯器官衰竭评估评分改善或稳定、肺炎患者的动脉氧分压与呼出氧分数的比值稳定或改善，菌血症患者的微生物治愈。主要结果是临床失败，定义为在随机分组后 </a:t>
            </a:r>
            <a:r>
              <a:rPr lang="en-US" altLang="zh-CN"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14 </a:t>
            </a:r>
            <a:r>
              <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rPr>
              <a:t>天未通过意向治疗分析达到所有成功标准</a:t>
            </a:r>
            <a:endParaRPr lang="zh-CN" altLang="en-US" dirty="0">
              <a:solidFill>
                <a:schemeClr val="tx1"/>
              </a:solidFill>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9" name="文本框 8"/>
          <p:cNvSpPr txBox="1"/>
          <p:nvPr/>
        </p:nvSpPr>
        <p:spPr>
          <a:xfrm>
            <a:off x="550863" y="6414349"/>
            <a:ext cx="6251824" cy="200055"/>
          </a:xfrm>
          <a:prstGeom prst="rect">
            <a:avLst/>
          </a:prstGeom>
          <a:noFill/>
        </p:spPr>
        <p:txBody>
          <a:bodyPr wrap="square">
            <a:spAutoFit/>
          </a:bodyPr>
          <a:lstStyle>
            <a:defPPr>
              <a:defRPr lang="zh-CN"/>
            </a:defPPr>
            <a:lvl1pPr marL="228600" indent="-228600">
              <a:buFont typeface="+mj-lt"/>
              <a:buAutoNum type="arabicPeriod"/>
              <a:defRPr sz="1000">
                <a:cs typeface="+mn-ea"/>
              </a:defRPr>
            </a:lvl1pPr>
          </a:lstStyle>
          <a:p>
            <a:pPr marL="0" indent="0">
              <a:buNone/>
            </a:pPr>
            <a:r>
              <a:rPr lang="en-US" altLang="zh-CN" sz="700" dirty="0">
                <a:latin typeface="微软雅黑" panose="020B0503020204020204" pitchFamily="34" charset="-122"/>
                <a:ea typeface="微软雅黑" panose="020B0503020204020204" pitchFamily="34" charset="-122"/>
                <a:sym typeface="+mn-lt"/>
              </a:rPr>
              <a:t>Paul M,  et al. </a:t>
            </a:r>
            <a:r>
              <a:rPr lang="fr-FR" altLang="zh-CN" sz="700" dirty="0">
                <a:latin typeface="微软雅黑" panose="020B0503020204020204" pitchFamily="34" charset="-122"/>
                <a:ea typeface="微软雅黑" panose="020B0503020204020204" pitchFamily="34" charset="-122"/>
                <a:sym typeface="+mn-lt"/>
              </a:rPr>
              <a:t>Lancet Infect Dis. 2018 Apr;18(4):391-400.</a:t>
            </a:r>
            <a:endParaRPr lang="en-US" altLang="zh-CN" sz="700" dirty="0">
              <a:latin typeface="微软雅黑" panose="020B0503020204020204" pitchFamily="34" charset="-122"/>
              <a:ea typeface="微软雅黑" panose="020B0503020204020204" pitchFamily="34" charset="-122"/>
              <a:sym typeface="+mn-lt"/>
            </a:endParaRPr>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a:xfrm>
            <a:off x="615779" y="418000"/>
            <a:ext cx="8001000" cy="332399"/>
          </a:xfrm>
        </p:spPr>
        <p:txBody>
          <a:bodyPr/>
          <a:lstStyle/>
          <a:p>
            <a:pPr marL="228600" indent="-228600">
              <a:spcBef>
                <a:spcPts val="1000"/>
              </a:spcBef>
            </a:pPr>
            <a:r>
              <a:rPr lang="zh-CN" altLang="en-US" sz="2400" b="1" dirty="0">
                <a:solidFill>
                  <a:schemeClr val="bg1"/>
                </a:solidFill>
                <a:latin typeface="微软雅黑" panose="020B0503020204020204" pitchFamily="34" charset="-122"/>
                <a:ea typeface="微软雅黑" panose="020B0503020204020204" pitchFamily="34" charset="-122"/>
                <a:cs typeface="+mn-cs"/>
              </a:rPr>
              <a:t>氨基糖苷类</a:t>
            </a:r>
            <a:endParaRPr lang="zh-CN" altLang="en-US" sz="2400" b="1" dirty="0">
              <a:solidFill>
                <a:schemeClr val="bg1"/>
              </a:solidFill>
              <a:latin typeface="微软雅黑" panose="020B0503020204020204" pitchFamily="34" charset="-122"/>
              <a:ea typeface="微软雅黑" panose="020B0503020204020204" pitchFamily="34" charset="-122"/>
              <a:cs typeface="+mn-cs"/>
            </a:endParaRPr>
          </a:p>
        </p:txBody>
      </p:sp>
      <p:sp>
        <p:nvSpPr>
          <p:cNvPr id="92163" name="Rectangle 3"/>
          <p:cNvSpPr>
            <a:spLocks noGrp="1" noChangeArrowheads="1"/>
          </p:cNvSpPr>
          <p:nvPr>
            <p:ph type="body" idx="4294967295"/>
          </p:nvPr>
        </p:nvSpPr>
        <p:spPr>
          <a:xfrm>
            <a:off x="550863" y="1308299"/>
            <a:ext cx="10585451" cy="3780650"/>
          </a:xfrm>
        </p:spPr>
        <p:txBody>
          <a:bodyPr/>
          <a:lstStyle/>
          <a:p>
            <a:pPr lvl="1">
              <a:lnSpc>
                <a:spcPct val="2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具较好抗菌活性 </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如庆大霉素、妥布霉素、阿米卡星</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，耐药率高（</a:t>
            </a:r>
            <a:r>
              <a:rPr lang="en-US" altLang="zh-CN" sz="1600" dirty="0">
                <a:latin typeface="微软雅黑" panose="020B0503020204020204" pitchFamily="34" charset="-122"/>
                <a:ea typeface="微软雅黑" panose="020B0503020204020204" pitchFamily="34" charset="-122"/>
              </a:rPr>
              <a:t>68-100%</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lvl="1">
              <a:lnSpc>
                <a:spcPct val="25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肾、耳毒性大，组织浓度低，通常在体外有抗不动杆菌活性</a:t>
            </a:r>
            <a:endParaRPr lang="en-US" altLang="zh-CN" sz="1600" dirty="0">
              <a:latin typeface="微软雅黑" panose="020B0503020204020204" pitchFamily="34" charset="-122"/>
              <a:ea typeface="微软雅黑" panose="020B0503020204020204" pitchFamily="34" charset="-122"/>
            </a:endParaRPr>
          </a:p>
          <a:p>
            <a:pPr lvl="1">
              <a:lnSpc>
                <a:spcPct val="250000"/>
              </a:lnSpc>
              <a:buFont typeface="Wingdings" panose="05000000000000000000" pitchFamily="2" charset="2"/>
              <a:buChar char="l"/>
            </a:pPr>
            <a:r>
              <a:rPr lang="zh-CN" altLang="en-US" sz="1600" b="1" dirty="0">
                <a:solidFill>
                  <a:schemeClr val="accent2"/>
                </a:solidFill>
                <a:latin typeface="微软雅黑" panose="020B0503020204020204" pitchFamily="34" charset="-122"/>
                <a:ea typeface="微软雅黑" panose="020B0503020204020204" pitchFamily="34" charset="-122"/>
              </a:rPr>
              <a:t>尿液中能达到较高浓度</a:t>
            </a:r>
            <a:r>
              <a:rPr lang="zh-CN" altLang="en-US" sz="1600" dirty="0">
                <a:latin typeface="微软雅黑" panose="020B0503020204020204" pitchFamily="34" charset="-122"/>
                <a:ea typeface="微软雅黑" panose="020B0503020204020204" pitchFamily="34" charset="-122"/>
              </a:rPr>
              <a:t>，可用于泌尿道之外的数据有限，建议不使用，</a:t>
            </a:r>
            <a:r>
              <a:rPr lang="zh-CN" altLang="en-US" sz="1600" b="1" dirty="0">
                <a:solidFill>
                  <a:schemeClr val="accent2"/>
                </a:solidFill>
                <a:latin typeface="微软雅黑" panose="020B0503020204020204" pitchFamily="34" charset="-122"/>
                <a:ea typeface="微软雅黑" panose="020B0503020204020204" pitchFamily="34" charset="-122"/>
              </a:rPr>
              <a:t>多与其他抗菌药联合治疗敏感鲍曼不动杆菌感染</a:t>
            </a:r>
            <a:endParaRPr lang="en-US" altLang="zh-CN" sz="1600" b="1" dirty="0">
              <a:solidFill>
                <a:schemeClr val="accent2"/>
              </a:solidFill>
              <a:latin typeface="微软雅黑" panose="020B0503020204020204" pitchFamily="34" charset="-122"/>
              <a:ea typeface="微软雅黑" panose="020B0503020204020204" pitchFamily="34" charset="-122"/>
            </a:endParaRPr>
          </a:p>
          <a:p>
            <a:pPr lvl="1">
              <a:lnSpc>
                <a:spcPct val="250000"/>
              </a:lnSpc>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给药方案</a:t>
            </a:r>
            <a:r>
              <a:rPr lang="zh-CN" altLang="en-US" sz="1600" dirty="0">
                <a:latin typeface="微软雅黑" panose="020B0503020204020204" pitchFamily="34" charset="-122"/>
                <a:ea typeface="微软雅黑" panose="020B0503020204020204" pitchFamily="34" charset="-122"/>
              </a:rPr>
              <a:t>：国外推荐阿米卡星每天</a:t>
            </a:r>
            <a:r>
              <a:rPr lang="en-US" altLang="zh-CN" sz="1600" dirty="0">
                <a:latin typeface="微软雅黑" panose="020B0503020204020204" pitchFamily="34" charset="-122"/>
                <a:ea typeface="微软雅黑" panose="020B0503020204020204" pitchFamily="34" charset="-122"/>
              </a:rPr>
              <a:t>15mg/kg</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0.8~1.2 g</a:t>
            </a:r>
            <a:r>
              <a:rPr lang="zh-CN" altLang="en-US" sz="1600" dirty="0">
                <a:latin typeface="微软雅黑" panose="020B0503020204020204" pitchFamily="34" charset="-122"/>
                <a:ea typeface="微软雅黑" panose="020B0503020204020204" pitchFamily="34" charset="-122"/>
              </a:rPr>
              <a:t>），国内常用</a:t>
            </a:r>
            <a:r>
              <a:rPr lang="en-US" altLang="zh-CN" sz="1600" dirty="0">
                <a:latin typeface="微软雅黑" panose="020B0503020204020204" pitchFamily="34" charset="-122"/>
                <a:ea typeface="微软雅黑" panose="020B0503020204020204" pitchFamily="34" charset="-122"/>
              </a:rPr>
              <a:t>0.6g</a:t>
            </a:r>
            <a:r>
              <a:rPr lang="zh-CN" altLang="en-US" sz="1600" dirty="0">
                <a:latin typeface="微软雅黑" panose="020B0503020204020204" pitchFamily="34" charset="-122"/>
                <a:ea typeface="微软雅黑" panose="020B0503020204020204" pitchFamily="34" charset="-122"/>
              </a:rPr>
              <a:t>每天一次给药，对于严重感染且肾功能正常者，可加量至</a:t>
            </a:r>
            <a:r>
              <a:rPr lang="en-US" altLang="zh-CN" sz="1600" dirty="0">
                <a:latin typeface="微软雅黑" panose="020B0503020204020204" pitchFamily="34" charset="-122"/>
                <a:ea typeface="微软雅黑" panose="020B0503020204020204" pitchFamily="34" charset="-122"/>
              </a:rPr>
              <a:t>0.4g q12h</a:t>
            </a:r>
            <a:endParaRPr lang="en-US" altLang="zh-CN" sz="1600" dirty="0">
              <a:latin typeface="微软雅黑" panose="020B0503020204020204" pitchFamily="34" charset="-122"/>
              <a:ea typeface="微软雅黑" panose="020B0503020204020204" pitchFamily="34" charset="-122"/>
            </a:endParaRPr>
          </a:p>
        </p:txBody>
      </p:sp>
      <p:sp>
        <p:nvSpPr>
          <p:cNvPr id="2" name="文本占位符 3"/>
          <p:cNvSpPr txBox="1"/>
          <p:nvPr/>
        </p:nvSpPr>
        <p:spPr>
          <a:xfrm>
            <a:off x="615779" y="6440000"/>
            <a:ext cx="8116858" cy="276999"/>
          </a:xfrm>
          <a:prstGeom prst="rect">
            <a:avLst/>
          </a:prstGeom>
        </p:spPr>
        <p:txBody>
          <a:bodyPr vert="horz"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spcBef>
                <a:spcPts val="0"/>
              </a:spcBef>
              <a:buFont typeface="+mj-lt"/>
              <a:buAutoNum type="arabicPeriod"/>
            </a:pPr>
            <a:r>
              <a:rPr lang="fr-FR" altLang="zh-CN" sz="700" dirty="0">
                <a:latin typeface="微软雅黑" panose="020B0503020204020204" pitchFamily="34" charset="-122"/>
                <a:ea typeface="微软雅黑" panose="020B0503020204020204" pitchFamily="34" charset="-122"/>
                <a:cs typeface="+mn-ea"/>
                <a:sym typeface="+mn-lt"/>
              </a:rPr>
              <a:t>Zhang SQ, et al. Front </a:t>
            </a:r>
            <a:r>
              <a:rPr lang="fr-FR" altLang="zh-CN" sz="700" dirty="0" err="1">
                <a:latin typeface="微软雅黑" panose="020B0503020204020204" pitchFamily="34" charset="-122"/>
                <a:ea typeface="微软雅黑" panose="020B0503020204020204" pitchFamily="34" charset="-122"/>
                <a:cs typeface="+mn-ea"/>
                <a:sym typeface="+mn-lt"/>
              </a:rPr>
              <a:t>Cell</a:t>
            </a:r>
            <a:r>
              <a:rPr lang="fr-FR" altLang="zh-CN" sz="700" dirty="0">
                <a:latin typeface="微软雅黑" panose="020B0503020204020204" pitchFamily="34" charset="-122"/>
                <a:ea typeface="微软雅黑" panose="020B0503020204020204" pitchFamily="34" charset="-122"/>
                <a:cs typeface="+mn-ea"/>
                <a:sym typeface="+mn-lt"/>
              </a:rPr>
              <a:t> Infect </a:t>
            </a:r>
            <a:r>
              <a:rPr lang="fr-FR" altLang="zh-CN" sz="700" dirty="0" err="1">
                <a:latin typeface="微软雅黑" panose="020B0503020204020204" pitchFamily="34" charset="-122"/>
                <a:ea typeface="微软雅黑" panose="020B0503020204020204" pitchFamily="34" charset="-122"/>
                <a:cs typeface="+mn-ea"/>
                <a:sym typeface="+mn-lt"/>
              </a:rPr>
              <a:t>Microbiol</a:t>
            </a:r>
            <a:r>
              <a:rPr lang="fr-FR" altLang="zh-CN" sz="700" dirty="0">
                <a:latin typeface="微软雅黑" panose="020B0503020204020204" pitchFamily="34" charset="-122"/>
                <a:ea typeface="微软雅黑" panose="020B0503020204020204" pitchFamily="34" charset="-122"/>
                <a:cs typeface="+mn-ea"/>
                <a:sym typeface="+mn-lt"/>
              </a:rPr>
              <a:t>. 2024; 14: 1395260</a:t>
            </a:r>
            <a:endParaRPr lang="fr-FR" altLang="zh-CN" sz="700" dirty="0">
              <a:latin typeface="微软雅黑" panose="020B0503020204020204" pitchFamily="34" charset="-122"/>
              <a:ea typeface="微软雅黑" panose="020B0503020204020204" pitchFamily="34" charset="-122"/>
              <a:cs typeface="+mn-ea"/>
              <a:sym typeface="+mn-lt"/>
            </a:endParaRPr>
          </a:p>
          <a:p>
            <a:pPr>
              <a:spcBef>
                <a:spcPts val="0"/>
              </a:spcBef>
              <a:buFont typeface="+mj-lt"/>
              <a:buAutoNum type="arabicPeriod"/>
            </a:pPr>
            <a:r>
              <a:rPr lang="en-US" altLang="zh-CN" sz="700" dirty="0" err="1"/>
              <a:t>Uptodate</a:t>
            </a:r>
            <a:r>
              <a:rPr lang="zh-CN" altLang="en-US" sz="700" dirty="0"/>
              <a:t>不动杆菌感染的治疗与预防</a:t>
            </a:r>
            <a:endParaRPr lang="en-US" altLang="zh-CN" sz="700" dirty="0"/>
          </a:p>
          <a:p>
            <a:pPr>
              <a:spcBef>
                <a:spcPts val="0"/>
              </a:spcBef>
              <a:buFont typeface="+mj-lt"/>
              <a:buAutoNum type="arabicPeriod"/>
            </a:pPr>
            <a:endParaRPr lang="zh-CN" altLang="en-US" sz="6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4294967295"/>
          </p:nvPr>
        </p:nvSpPr>
        <p:spPr>
          <a:xfrm>
            <a:off x="630936" y="418000"/>
            <a:ext cx="8534400" cy="332399"/>
          </a:xfrm>
          <a:prstGeom prst="rect">
            <a:avLst/>
          </a:prstGeom>
        </p:spPr>
        <p:txBody>
          <a:bodyPr vert="horz" wrap="square" lIns="0" tIns="0" rIns="0" bIns="0" rtlCol="0" anchor="t" anchorCtr="0">
            <a:spAutoFit/>
          </a:bodyPr>
          <a:lstStyle/>
          <a:p>
            <a:pPr>
              <a:buNone/>
            </a:pPr>
            <a:r>
              <a:rPr lang="zh-CN" altLang="en-US" sz="2400" b="1" noProof="1">
                <a:solidFill>
                  <a:schemeClr val="bg1"/>
                </a:solidFill>
                <a:latin typeface="微软雅黑" panose="020B0503020204020204" pitchFamily="34" charset="-122"/>
                <a:ea typeface="微软雅黑" panose="020B0503020204020204" pitchFamily="34" charset="-122"/>
                <a:sym typeface="+mn-ea"/>
              </a:rPr>
              <a:t>四环素类</a:t>
            </a:r>
            <a:endParaRPr lang="zh-CN" altLang="en-US" sz="2400" b="1" noProof="1">
              <a:solidFill>
                <a:schemeClr val="bg1"/>
              </a:solidFill>
              <a:latin typeface="微软雅黑" panose="020B0503020204020204" pitchFamily="34" charset="-122"/>
              <a:ea typeface="微软雅黑" panose="020B0503020204020204" pitchFamily="34" charset="-122"/>
              <a:sym typeface="+mn-ea"/>
            </a:endParaRPr>
          </a:p>
        </p:txBody>
      </p:sp>
      <p:sp>
        <p:nvSpPr>
          <p:cNvPr id="25603" name="Rectangle 1"/>
          <p:cNvSpPr txBox="1">
            <a:spLocks noChangeArrowheads="1"/>
          </p:cNvSpPr>
          <p:nvPr/>
        </p:nvSpPr>
        <p:spPr bwMode="auto">
          <a:xfrm>
            <a:off x="630936" y="1041270"/>
            <a:ext cx="10505377" cy="499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等线" pitchFamily="2" charset="-122"/>
                <a:ea typeface="等线" pitchFamily="2" charset="-122"/>
              </a:defRPr>
            </a:lvl1pPr>
            <a:lvl2pPr indent="-913130" eaLnBrk="0" hangingPunct="0">
              <a:defRPr>
                <a:solidFill>
                  <a:schemeClr val="tx1"/>
                </a:solidFill>
                <a:latin typeface="等线" pitchFamily="2" charset="-122"/>
                <a:ea typeface="等线" pitchFamily="2" charset="-122"/>
              </a:defRPr>
            </a:lvl2pPr>
            <a:lvl3pPr marL="1143000" indent="-228600" eaLnBrk="0" hangingPunct="0">
              <a:defRPr>
                <a:solidFill>
                  <a:schemeClr val="tx1"/>
                </a:solidFill>
                <a:latin typeface="等线" pitchFamily="2" charset="-122"/>
                <a:ea typeface="等线" pitchFamily="2" charset="-122"/>
              </a:defRPr>
            </a:lvl3pPr>
            <a:lvl4pPr marL="1600200" indent="-228600" eaLnBrk="0" hangingPunct="0">
              <a:defRPr>
                <a:solidFill>
                  <a:schemeClr val="tx1"/>
                </a:solidFill>
                <a:latin typeface="等线" pitchFamily="2" charset="-122"/>
                <a:ea typeface="等线" pitchFamily="2" charset="-122"/>
              </a:defRPr>
            </a:lvl4pPr>
            <a:lvl5pPr marL="2057400" indent="-228600" eaLnBrk="0" hangingPunct="0">
              <a:defRPr>
                <a:solidFill>
                  <a:schemeClr val="tx1"/>
                </a:solidFill>
                <a:latin typeface="等线" pitchFamily="2" charset="-122"/>
                <a:ea typeface="等线" pitchFamily="2" charset="-122"/>
              </a:defRPr>
            </a:lvl5pPr>
            <a:lvl6pPr marL="2514600" indent="-228600" defTabSz="4572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defTabSz="4572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defTabSz="4572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defTabSz="457200" eaLnBrk="0" fontAlgn="base" hangingPunct="0">
              <a:spcBef>
                <a:spcPct val="0"/>
              </a:spcBef>
              <a:spcAft>
                <a:spcPct val="0"/>
              </a:spcAft>
              <a:defRPr>
                <a:solidFill>
                  <a:schemeClr val="tx1"/>
                </a:solidFill>
                <a:latin typeface="等线" pitchFamily="2" charset="-122"/>
                <a:ea typeface="等线" pitchFamily="2" charset="-122"/>
              </a:defRPr>
            </a:lvl9pPr>
          </a:lstStyle>
          <a:p>
            <a:pPr marL="285750" lvl="1" indent="-285750" defTabSz="457200" eaLnBrk="1" hangingPunct="1">
              <a:lnSpc>
                <a:spcPct val="200000"/>
              </a:lnSpc>
              <a:spcBef>
                <a:spcPts val="0"/>
              </a:spcBef>
              <a:buClr>
                <a:prstClr val="black"/>
              </a:buClr>
              <a:buSzPct val="7000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对</a:t>
            </a:r>
            <a:r>
              <a:rPr lang="zh-CN" altLang="zh-CN" sz="1600" dirty="0">
                <a:latin typeface="微软雅黑" panose="020B0503020204020204" pitchFamily="34" charset="-122"/>
                <a:ea typeface="微软雅黑" panose="020B0503020204020204" pitchFamily="34" charset="-122"/>
              </a:rPr>
              <a:t>肠杆菌科细菌、鲍曼不动杆菌仍保持良好抗菌活性</a:t>
            </a:r>
            <a:r>
              <a:rPr lang="zh-CN" altLang="zh-CN" sz="1600" dirty="0">
                <a:solidFill>
                  <a:prstClr val="black"/>
                </a:solidFill>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对铜绿假单胞菌无效</a:t>
            </a:r>
            <a:endParaRPr lang="zh-CN" altLang="zh-CN" sz="1600" dirty="0">
              <a:latin typeface="微软雅黑" panose="020B0503020204020204" pitchFamily="34" charset="-122"/>
              <a:ea typeface="微软雅黑" panose="020B0503020204020204" pitchFamily="34" charset="-122"/>
            </a:endParaRPr>
          </a:p>
          <a:p>
            <a:pPr marL="285750" lvl="1" indent="-285750" defTabSz="457200" eaLnBrk="1" hangingPunct="1">
              <a:lnSpc>
                <a:spcPct val="200000"/>
              </a:lnSpc>
              <a:spcBef>
                <a:spcPts val="0"/>
              </a:spcBef>
              <a:buClr>
                <a:prstClr val="black"/>
              </a:buClr>
              <a:buSzPct val="70000"/>
              <a:buFont typeface="Wingdings" panose="05000000000000000000" pitchFamily="2" charset="2"/>
              <a:buChar char="l"/>
            </a:pPr>
            <a:r>
              <a:rPr lang="zh-CN" altLang="zh-CN" sz="1600" dirty="0">
                <a:solidFill>
                  <a:prstClr val="black"/>
                </a:solidFill>
                <a:latin typeface="微软雅黑" panose="020B0503020204020204" pitchFamily="34" charset="-122"/>
                <a:ea typeface="微软雅黑" panose="020B0503020204020204" pitchFamily="34" charset="-122"/>
              </a:rPr>
              <a:t>由于组织分布广，</a:t>
            </a:r>
            <a:r>
              <a:rPr lang="zh-CN" altLang="zh-CN" sz="1600" b="1" dirty="0">
                <a:solidFill>
                  <a:schemeClr val="accent2"/>
                </a:solidFill>
                <a:latin typeface="微软雅黑" panose="020B0503020204020204" pitchFamily="34" charset="-122"/>
                <a:ea typeface="微软雅黑" panose="020B0503020204020204" pitchFamily="34" charset="-122"/>
              </a:rPr>
              <a:t>血药浓度低</a:t>
            </a:r>
            <a:r>
              <a:rPr lang="zh-CN" altLang="zh-CN" sz="1600" dirty="0">
                <a:solidFill>
                  <a:prstClr val="black"/>
                </a:solidFill>
                <a:latin typeface="微软雅黑" panose="020B0503020204020204" pitchFamily="34" charset="-122"/>
                <a:ea typeface="微软雅黑" panose="020B0503020204020204" pitchFamily="34" charset="-122"/>
              </a:rPr>
              <a:t>，不宜单药治疗血流感染等严重感染</a:t>
            </a:r>
            <a:endParaRPr lang="zh-CN" altLang="zh-CN" sz="1600" dirty="0">
              <a:solidFill>
                <a:prstClr val="black"/>
              </a:solidFill>
              <a:latin typeface="微软雅黑" panose="020B0503020204020204" pitchFamily="34" charset="-122"/>
              <a:ea typeface="微软雅黑" panose="020B0503020204020204" pitchFamily="34" charset="-122"/>
            </a:endParaRPr>
          </a:p>
          <a:p>
            <a:pPr marL="285750" lvl="1" indent="-285750" defTabSz="457200" eaLnBrk="1" hangingPunct="1">
              <a:lnSpc>
                <a:spcPct val="200000"/>
              </a:lnSpc>
              <a:spcBef>
                <a:spcPts val="0"/>
              </a:spcBef>
              <a:buClr>
                <a:prstClr val="black"/>
              </a:buClr>
              <a:buSzPct val="70000"/>
              <a:buFont typeface="Wingdings" panose="05000000000000000000" pitchFamily="2" charset="2"/>
              <a:buChar char="l"/>
            </a:pPr>
            <a:r>
              <a:rPr lang="zh-CN" altLang="zh-CN" sz="1600" dirty="0">
                <a:solidFill>
                  <a:prstClr val="black"/>
                </a:solidFill>
                <a:latin typeface="微软雅黑" panose="020B0503020204020204" pitchFamily="34" charset="-122"/>
                <a:ea typeface="微软雅黑" panose="020B0503020204020204" pitchFamily="34" charset="-122"/>
              </a:rPr>
              <a:t>临床上主要用于XDR鲍曼不动杆菌、XDR肠杆菌科细菌所致的呼吸道、皮肤软组织及腹腔等感染</a:t>
            </a:r>
            <a:endParaRPr lang="zh-CN" altLang="zh-CN" sz="1600" dirty="0">
              <a:solidFill>
                <a:prstClr val="black"/>
              </a:solidFill>
              <a:latin typeface="微软雅黑" panose="020B0503020204020204" pitchFamily="34" charset="-122"/>
              <a:ea typeface="微软雅黑" panose="020B0503020204020204" pitchFamily="34" charset="-122"/>
            </a:endParaRPr>
          </a:p>
          <a:p>
            <a:pPr marL="285750" lvl="1" indent="-285750" defTabSz="457200" eaLnBrk="1" hangingPunct="1">
              <a:lnSpc>
                <a:spcPct val="200000"/>
              </a:lnSpc>
              <a:spcBef>
                <a:spcPts val="0"/>
              </a:spcBef>
              <a:buClr>
                <a:prstClr val="black"/>
              </a:buClr>
              <a:buSzPct val="70000"/>
              <a:buFont typeface="Wingdings" panose="05000000000000000000" pitchFamily="2" charset="2"/>
              <a:buChar char="l"/>
            </a:pPr>
            <a:r>
              <a:rPr lang="zh-CN" altLang="zh-CN" sz="1600" dirty="0">
                <a:solidFill>
                  <a:prstClr val="black"/>
                </a:solidFill>
                <a:latin typeface="微软雅黑" panose="020B0503020204020204" pitchFamily="34" charset="-122"/>
                <a:ea typeface="微软雅黑" panose="020B0503020204020204" pitchFamily="34" charset="-122"/>
              </a:rPr>
              <a:t>常与头孢哌酮-舒巴坦、碳青霉烯类、氨基糖苷类等联合应用，国外常与多粘菌素联合</a:t>
            </a:r>
            <a:endParaRPr lang="zh-CN" altLang="zh-CN" sz="1600" dirty="0">
              <a:solidFill>
                <a:prstClr val="black"/>
              </a:solidFill>
              <a:latin typeface="微软雅黑" panose="020B0503020204020204" pitchFamily="34" charset="-122"/>
              <a:ea typeface="微软雅黑" panose="020B0503020204020204" pitchFamily="34" charset="-122"/>
            </a:endParaRPr>
          </a:p>
          <a:p>
            <a:pPr marL="285750" lvl="1" indent="-285750" defTabSz="457200" eaLnBrk="1" hangingPunct="1">
              <a:lnSpc>
                <a:spcPct val="200000"/>
              </a:lnSpc>
              <a:spcBef>
                <a:spcPts val="0"/>
              </a:spcBef>
              <a:buClr>
                <a:prstClr val="black"/>
              </a:buClr>
              <a:buSzPct val="70000"/>
              <a:buFont typeface="Wingdings" panose="05000000000000000000" pitchFamily="2" charset="2"/>
              <a:buChar char="l"/>
            </a:pPr>
            <a:r>
              <a:rPr lang="en-US" altLang="zh-CN" sz="1600" b="1" dirty="0">
                <a:solidFill>
                  <a:schemeClr val="accent2"/>
                </a:solidFill>
                <a:latin typeface="微软雅黑" panose="020B0503020204020204" pitchFamily="34" charset="-122"/>
                <a:ea typeface="微软雅黑" panose="020B0503020204020204" pitchFamily="34" charset="-122"/>
              </a:rPr>
              <a:t>2024</a:t>
            </a:r>
            <a:r>
              <a:rPr lang="zh-CN" altLang="en-US" sz="1600" b="1" dirty="0">
                <a:solidFill>
                  <a:schemeClr val="accent2"/>
                </a:solidFill>
                <a:latin typeface="微软雅黑" panose="020B0503020204020204" pitchFamily="34" charset="-122"/>
                <a:ea typeface="微软雅黑" panose="020B0503020204020204" pitchFamily="34" charset="-122"/>
              </a:rPr>
              <a:t>年</a:t>
            </a:r>
            <a:r>
              <a:rPr lang="en-US" altLang="zh-CN" sz="1600" b="1" dirty="0">
                <a:solidFill>
                  <a:schemeClr val="accent2"/>
                </a:solidFill>
                <a:latin typeface="微软雅黑" panose="020B0503020204020204" pitchFamily="34" charset="-122"/>
                <a:ea typeface="微软雅黑" panose="020B0503020204020204" pitchFamily="34" charset="-122"/>
              </a:rPr>
              <a:t>IDSA</a:t>
            </a:r>
            <a:r>
              <a:rPr lang="zh-CN" altLang="en-US" sz="1600" b="1" dirty="0">
                <a:solidFill>
                  <a:schemeClr val="accent2"/>
                </a:solidFill>
                <a:latin typeface="微软雅黑" panose="020B0503020204020204" pitchFamily="34" charset="-122"/>
                <a:ea typeface="微软雅黑" panose="020B0503020204020204" pitchFamily="34" charset="-122"/>
              </a:rPr>
              <a:t>推荐：可考虑将大剂量米诺环素或大剂量替加环素与至少一种其他药物联合用于</a:t>
            </a:r>
            <a:r>
              <a:rPr lang="en-US" altLang="zh-CN" sz="1600" b="1" dirty="0">
                <a:solidFill>
                  <a:schemeClr val="accent2"/>
                </a:solidFill>
                <a:latin typeface="微软雅黑" panose="020B0503020204020204" pitchFamily="34" charset="-122"/>
                <a:ea typeface="微软雅黑" panose="020B0503020204020204" pitchFamily="34" charset="-122"/>
              </a:rPr>
              <a:t>CRAB</a:t>
            </a:r>
            <a:r>
              <a:rPr lang="zh-CN" altLang="en-US" sz="1600" b="1" dirty="0">
                <a:solidFill>
                  <a:schemeClr val="accent2"/>
                </a:solidFill>
                <a:latin typeface="微软雅黑" panose="020B0503020204020204" pitchFamily="34" charset="-122"/>
                <a:ea typeface="微软雅黑" panose="020B0503020204020204" pitchFamily="34" charset="-122"/>
              </a:rPr>
              <a:t>感染治疗。依拉环素的临床试验较为有限或者无法使用，</a:t>
            </a:r>
            <a:r>
              <a:rPr lang="en-US" altLang="zh-CN" sz="1600" b="1" dirty="0">
                <a:solidFill>
                  <a:schemeClr val="accent2"/>
                </a:solidFill>
                <a:latin typeface="微软雅黑" panose="020B0503020204020204" pitchFamily="34" charset="-122"/>
                <a:ea typeface="微软雅黑" panose="020B0503020204020204" pitchFamily="34" charset="-122"/>
              </a:rPr>
              <a:t>IDSA</a:t>
            </a:r>
            <a:r>
              <a:rPr lang="zh-CN" altLang="en-US" sz="1600" b="1" dirty="0">
                <a:solidFill>
                  <a:schemeClr val="accent2"/>
                </a:solidFill>
                <a:latin typeface="微软雅黑" panose="020B0503020204020204" pitchFamily="34" charset="-122"/>
                <a:ea typeface="微软雅黑" panose="020B0503020204020204" pitchFamily="34" charset="-122"/>
              </a:rPr>
              <a:t>建议将其限制在其他药物不敏感、无法耐受或无法可用的情况下使用。</a:t>
            </a:r>
            <a:endParaRPr lang="zh-CN" altLang="en-US" sz="1600" b="1" dirty="0">
              <a:solidFill>
                <a:schemeClr val="accent2"/>
              </a:solidFill>
              <a:latin typeface="微软雅黑" panose="020B0503020204020204" pitchFamily="34" charset="-122"/>
              <a:ea typeface="微软雅黑" panose="020B0503020204020204" pitchFamily="34" charset="-122"/>
            </a:endParaRPr>
          </a:p>
          <a:p>
            <a:pPr marL="285750" lvl="1" indent="-285750" defTabSz="457200" eaLnBrk="1" hangingPunct="1">
              <a:lnSpc>
                <a:spcPct val="200000"/>
              </a:lnSpc>
              <a:spcBef>
                <a:spcPts val="0"/>
              </a:spcBef>
              <a:buClr>
                <a:prstClr val="black"/>
              </a:buClr>
              <a:buSzPct val="70000"/>
              <a:buFont typeface="Wingdings" panose="05000000000000000000" pitchFamily="2" charset="2"/>
              <a:buChar char="l"/>
            </a:pPr>
            <a:r>
              <a:rPr lang="zh-CN" altLang="en-US" sz="1600" dirty="0">
                <a:solidFill>
                  <a:prstClr val="black"/>
                </a:solidFill>
                <a:latin typeface="微软雅黑" panose="020B0503020204020204" pitchFamily="34" charset="-122"/>
                <a:ea typeface="微软雅黑" panose="020B0503020204020204" pitchFamily="34" charset="-122"/>
              </a:rPr>
              <a:t>替加环素治疗不动杆菌感染的相关临床数据表明，</a:t>
            </a:r>
            <a:r>
              <a:rPr lang="zh-CN" altLang="en-US" sz="1600" b="1" dirty="0">
                <a:solidFill>
                  <a:schemeClr val="accent2"/>
                </a:solidFill>
                <a:latin typeface="微软雅黑" panose="020B0503020204020204" pitchFamily="34" charset="-122"/>
                <a:ea typeface="微软雅黑" panose="020B0503020204020204" pitchFamily="34" charset="-122"/>
              </a:rPr>
              <a:t>结局可能与其他方案相当</a:t>
            </a:r>
            <a:r>
              <a:rPr lang="zh-CN" altLang="en-US" sz="1600" dirty="0">
                <a:solidFill>
                  <a:prstClr val="black"/>
                </a:solidFill>
                <a:latin typeface="微软雅黑" panose="020B0503020204020204" pitchFamily="34" charset="-122"/>
                <a:ea typeface="微软雅黑" panose="020B0503020204020204" pitchFamily="34" charset="-122"/>
              </a:rPr>
              <a:t>。⼀篇</a:t>
            </a:r>
            <a:r>
              <a:rPr lang="en-US" altLang="zh-CN" sz="1600" dirty="0">
                <a:solidFill>
                  <a:prstClr val="black"/>
                </a:solidFill>
                <a:latin typeface="微软雅黑" panose="020B0503020204020204" pitchFamily="34" charset="-122"/>
                <a:ea typeface="微软雅黑" panose="020B0503020204020204" pitchFamily="34" charset="-122"/>
              </a:rPr>
              <a:t>meta</a:t>
            </a:r>
            <a:r>
              <a:rPr lang="zh-CN" altLang="en-US" sz="1600" dirty="0">
                <a:solidFill>
                  <a:prstClr val="black"/>
                </a:solidFill>
                <a:latin typeface="微软雅黑" panose="020B0503020204020204" pitchFamily="34" charset="-122"/>
                <a:ea typeface="微软雅黑" panose="020B0503020204020204" pitchFamily="34" charset="-122"/>
              </a:rPr>
              <a:t>分析纳⼊了</a:t>
            </a:r>
            <a:r>
              <a:rPr lang="en-US" altLang="zh-CN" sz="1600" dirty="0">
                <a:solidFill>
                  <a:prstClr val="black"/>
                </a:solidFill>
                <a:latin typeface="微软雅黑" panose="020B0503020204020204" pitchFamily="34" charset="-122"/>
                <a:ea typeface="微软雅黑" panose="020B0503020204020204" pitchFamily="34" charset="-122"/>
              </a:rPr>
              <a:t>24</a:t>
            </a:r>
            <a:r>
              <a:rPr lang="zh-CN" altLang="en-US" sz="1600" dirty="0">
                <a:solidFill>
                  <a:prstClr val="black"/>
                </a:solidFill>
                <a:latin typeface="微软雅黑" panose="020B0503020204020204" pitchFamily="34" charset="-122"/>
                <a:ea typeface="微软雅黑" panose="020B0503020204020204" pitchFamily="34" charset="-122"/>
              </a:rPr>
              <a:t>项研究，</a:t>
            </a:r>
            <a:r>
              <a:rPr lang="zh-CN" altLang="en-US" sz="1600" b="1" dirty="0">
                <a:solidFill>
                  <a:schemeClr val="accent2"/>
                </a:solidFill>
                <a:latin typeface="微软雅黑" panose="020B0503020204020204" pitchFamily="34" charset="-122"/>
                <a:ea typeface="微软雅黑" panose="020B0503020204020204" pitchFamily="34" charset="-122"/>
              </a:rPr>
              <a:t>发现替加环素与对照药物相比，全因死亡率和临床缓解率没有差异</a:t>
            </a:r>
            <a:r>
              <a:rPr lang="zh-CN" altLang="en-US" sz="1600" dirty="0">
                <a:solidFill>
                  <a:prstClr val="black"/>
                </a:solidFill>
                <a:latin typeface="微软雅黑" panose="020B0503020204020204" pitchFamily="34" charset="-122"/>
                <a:ea typeface="微软雅黑" panose="020B0503020204020204" pitchFamily="34" charset="-122"/>
              </a:rPr>
              <a:t>，但替加环素组的微生物学根除率较低，且有住院时间更长的趋势。总体而言，替加环素治疗不动杆菌感染相关研究报道的临床成功率为</a:t>
            </a:r>
            <a:r>
              <a:rPr lang="en-US" altLang="zh-CN" sz="1600" dirty="0">
                <a:solidFill>
                  <a:prstClr val="black"/>
                </a:solidFill>
                <a:latin typeface="微软雅黑" panose="020B0503020204020204" pitchFamily="34" charset="-122"/>
                <a:ea typeface="微软雅黑" panose="020B0503020204020204" pitchFamily="34" charset="-122"/>
              </a:rPr>
              <a:t>47%-81%</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50863" y="6273800"/>
            <a:ext cx="7605522" cy="461665"/>
          </a:xfrm>
          <a:prstGeom prst="rect">
            <a:avLst/>
          </a:prstGeom>
          <a:noFill/>
        </p:spPr>
        <p:txBody>
          <a:bodyPr wrap="square">
            <a:spAutoFit/>
          </a:bodyPr>
          <a:lstStyle/>
          <a:p>
            <a:pPr marL="228600" indent="-228600">
              <a:buFont typeface="+mj-lt"/>
              <a:buAutoNum type="arabicPeriod"/>
            </a:pPr>
            <a:r>
              <a:rPr lang="en-US" altLang="zh-CN" sz="600" dirty="0">
                <a:latin typeface="微软雅黑" panose="020B0503020204020204" pitchFamily="34" charset="-122"/>
                <a:ea typeface="微软雅黑" panose="020B0503020204020204" pitchFamily="34" charset="-122"/>
              </a:rPr>
              <a:t>Ni W, Han Y, Zhao J, et al. Int J </a:t>
            </a:r>
            <a:r>
              <a:rPr lang="en-US" altLang="zh-CN" sz="600" dirty="0" err="1">
                <a:latin typeface="微软雅黑" panose="020B0503020204020204" pitchFamily="34" charset="-122"/>
                <a:ea typeface="微软雅黑" panose="020B0503020204020204" pitchFamily="34" charset="-122"/>
              </a:rPr>
              <a:t>Antimicrob</a:t>
            </a:r>
            <a:r>
              <a:rPr lang="en-US" altLang="zh-CN" sz="600" dirty="0">
                <a:latin typeface="微软雅黑" panose="020B0503020204020204" pitchFamily="34" charset="-122"/>
                <a:ea typeface="微软雅黑" panose="020B0503020204020204" pitchFamily="34" charset="-122"/>
              </a:rPr>
              <a:t> Agents 2016; 47:107.</a:t>
            </a:r>
            <a:endParaRPr lang="en-US" altLang="zh-CN" sz="600" dirty="0">
              <a:latin typeface="微软雅黑" panose="020B0503020204020204" pitchFamily="34" charset="-122"/>
              <a:ea typeface="微软雅黑" panose="020B0503020204020204" pitchFamily="34" charset="-122"/>
            </a:endParaRPr>
          </a:p>
          <a:p>
            <a:pPr marL="228600" indent="-228600">
              <a:buFont typeface="+mj-lt"/>
              <a:buAutoNum type="arabicPeriod"/>
            </a:pPr>
            <a:r>
              <a:rPr lang="en-US" altLang="zh-CN" sz="600" dirty="0">
                <a:latin typeface="微软雅黑" panose="020B0503020204020204" pitchFamily="34" charset="-122"/>
                <a:ea typeface="微软雅黑" panose="020B0503020204020204" pitchFamily="34" charset="-122"/>
              </a:rPr>
              <a:t>Kim WY, Moon JY, Huh JW, et al. </a:t>
            </a:r>
            <a:r>
              <a:rPr lang="en-US" altLang="zh-CN" sz="600" dirty="0" err="1">
                <a:latin typeface="微软雅黑" panose="020B0503020204020204" pitchFamily="34" charset="-122"/>
                <a:ea typeface="微软雅黑" panose="020B0503020204020204" pitchFamily="34" charset="-122"/>
              </a:rPr>
              <a:t>PLoS</a:t>
            </a:r>
            <a:r>
              <a:rPr lang="en-US" altLang="zh-CN" sz="600" dirty="0">
                <a:latin typeface="微软雅黑" panose="020B0503020204020204" pitchFamily="34" charset="-122"/>
                <a:ea typeface="微软雅黑" panose="020B0503020204020204" pitchFamily="34" charset="-122"/>
              </a:rPr>
              <a:t> One 2016; 11:e0150642.</a:t>
            </a:r>
            <a:endParaRPr lang="en-US" altLang="zh-CN" sz="600" dirty="0">
              <a:latin typeface="微软雅黑" panose="020B0503020204020204" pitchFamily="34" charset="-122"/>
              <a:ea typeface="微软雅黑" panose="020B0503020204020204" pitchFamily="34" charset="-122"/>
            </a:endParaRPr>
          </a:p>
          <a:p>
            <a:pPr marL="228600" indent="-228600">
              <a:buFont typeface="+mj-lt"/>
              <a:buAutoNum type="arabicPeriod"/>
            </a:pPr>
            <a:r>
              <a:rPr lang="en-US" altLang="zh-CN" sz="600" dirty="0" err="1">
                <a:latin typeface="微软雅黑" panose="020B0503020204020204" pitchFamily="34" charset="-122"/>
                <a:ea typeface="微软雅黑" panose="020B0503020204020204" pitchFamily="34" charset="-122"/>
              </a:rPr>
              <a:t>Metan</a:t>
            </a:r>
            <a:r>
              <a:rPr lang="en-US" altLang="zh-CN" sz="600" dirty="0">
                <a:latin typeface="微软雅黑" panose="020B0503020204020204" pitchFamily="34" charset="-122"/>
                <a:ea typeface="微软雅黑" panose="020B0503020204020204" pitchFamily="34" charset="-122"/>
              </a:rPr>
              <a:t> G, Alp E, Yildiz O, et al. J </a:t>
            </a:r>
            <a:r>
              <a:rPr lang="en-US" altLang="zh-CN" sz="600" dirty="0" err="1">
                <a:latin typeface="微软雅黑" panose="020B0503020204020204" pitchFamily="34" charset="-122"/>
                <a:ea typeface="微软雅黑" panose="020B0503020204020204" pitchFamily="34" charset="-122"/>
              </a:rPr>
              <a:t>Chemother</a:t>
            </a:r>
            <a:r>
              <a:rPr lang="en-US" altLang="zh-CN" sz="600" dirty="0">
                <a:latin typeface="微软雅黑" panose="020B0503020204020204" pitchFamily="34" charset="-122"/>
                <a:ea typeface="微软雅黑" panose="020B0503020204020204" pitchFamily="34" charset="-122"/>
              </a:rPr>
              <a:t> 2010; 22:110.</a:t>
            </a:r>
            <a:endParaRPr lang="en-US" altLang="zh-CN" sz="600" dirty="0">
              <a:latin typeface="微软雅黑" panose="020B0503020204020204" pitchFamily="34" charset="-122"/>
              <a:ea typeface="微软雅黑" panose="020B0503020204020204" pitchFamily="34" charset="-122"/>
            </a:endParaRPr>
          </a:p>
          <a:p>
            <a:pPr marL="228600" indent="-228600">
              <a:buFont typeface="+mj-lt"/>
              <a:buAutoNum type="arabicPeriod"/>
            </a:pPr>
            <a:r>
              <a:rPr lang="en-US" altLang="zh-CN" sz="600" dirty="0">
                <a:latin typeface="微软雅黑" panose="020B0503020204020204" pitchFamily="34" charset="-122"/>
                <a:ea typeface="微软雅黑" panose="020B0503020204020204" pitchFamily="34" charset="-122"/>
              </a:rPr>
              <a:t>Curcio D, Fernández F, Vergara J, et al. J </a:t>
            </a:r>
            <a:r>
              <a:rPr lang="en-US" altLang="zh-CN" sz="600" dirty="0" err="1">
                <a:latin typeface="微软雅黑" panose="020B0503020204020204" pitchFamily="34" charset="-122"/>
                <a:ea typeface="微软雅黑" panose="020B0503020204020204" pitchFamily="34" charset="-122"/>
              </a:rPr>
              <a:t>Chemother</a:t>
            </a:r>
            <a:r>
              <a:rPr lang="en-US" altLang="zh-CN" sz="600" dirty="0">
                <a:latin typeface="微软雅黑" panose="020B0503020204020204" pitchFamily="34" charset="-122"/>
                <a:ea typeface="微软雅黑" panose="020B0503020204020204" pitchFamily="34" charset="-122"/>
              </a:rPr>
              <a:t> 2009; 21:58.</a:t>
            </a:r>
            <a:endParaRPr lang="zh-CN" altLang="en-US" sz="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a:spLocks noGrp="1"/>
          </p:cNvSpPr>
          <p:nvPr>
            <p:ph idx="4294967295"/>
          </p:nvPr>
        </p:nvSpPr>
        <p:spPr>
          <a:xfrm>
            <a:off x="630936" y="418000"/>
            <a:ext cx="8534400" cy="332399"/>
          </a:xfrm>
          <a:prstGeom prst="rect">
            <a:avLst/>
          </a:prstGeom>
        </p:spPr>
        <p:txBody>
          <a:bodyPr vert="horz" wrap="square" lIns="0" tIns="0" rIns="0" bIns="0" rtlCol="0" anchor="t" anchorCtr="0">
            <a:spAutoFit/>
          </a:bodyPr>
          <a:lstStyle/>
          <a:p>
            <a:pPr>
              <a:buNone/>
            </a:pPr>
            <a:r>
              <a:rPr lang="zh-CN" altLang="en-US" sz="2400" b="1" noProof="1">
                <a:solidFill>
                  <a:schemeClr val="bg1"/>
                </a:solidFill>
                <a:latin typeface="微软雅黑" panose="020B0503020204020204" pitchFamily="34" charset="-122"/>
                <a:ea typeface="微软雅黑" panose="020B0503020204020204" pitchFamily="34" charset="-122"/>
                <a:sym typeface="+mn-ea"/>
              </a:rPr>
              <a:t>头孢地尔</a:t>
            </a:r>
            <a:endParaRPr lang="zh-CN" altLang="en-US" sz="2400" b="1" noProof="1">
              <a:solidFill>
                <a:schemeClr val="bg1"/>
              </a:solidFill>
              <a:latin typeface="微软雅黑" panose="020B0503020204020204" pitchFamily="34" charset="-122"/>
              <a:ea typeface="微软雅黑" panose="020B0503020204020204" pitchFamily="34" charset="-122"/>
              <a:sym typeface="+mn-ea"/>
            </a:endParaRPr>
          </a:p>
        </p:txBody>
      </p:sp>
      <p:sp>
        <p:nvSpPr>
          <p:cNvPr id="25603" name="Rectangle 1"/>
          <p:cNvSpPr txBox="1">
            <a:spLocks noChangeArrowheads="1"/>
          </p:cNvSpPr>
          <p:nvPr/>
        </p:nvSpPr>
        <p:spPr bwMode="auto">
          <a:xfrm>
            <a:off x="550863" y="1201053"/>
            <a:ext cx="10585450" cy="4581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等线" pitchFamily="2" charset="-122"/>
                <a:ea typeface="等线" pitchFamily="2" charset="-122"/>
              </a:defRPr>
            </a:lvl1pPr>
            <a:lvl2pPr indent="-913130" eaLnBrk="0" hangingPunct="0">
              <a:defRPr>
                <a:solidFill>
                  <a:schemeClr val="tx1"/>
                </a:solidFill>
                <a:latin typeface="等线" pitchFamily="2" charset="-122"/>
                <a:ea typeface="等线" pitchFamily="2" charset="-122"/>
              </a:defRPr>
            </a:lvl2pPr>
            <a:lvl3pPr marL="1143000" indent="-228600" eaLnBrk="0" hangingPunct="0">
              <a:defRPr>
                <a:solidFill>
                  <a:schemeClr val="tx1"/>
                </a:solidFill>
                <a:latin typeface="等线" pitchFamily="2" charset="-122"/>
                <a:ea typeface="等线" pitchFamily="2" charset="-122"/>
              </a:defRPr>
            </a:lvl3pPr>
            <a:lvl4pPr marL="1600200" indent="-228600" eaLnBrk="0" hangingPunct="0">
              <a:defRPr>
                <a:solidFill>
                  <a:schemeClr val="tx1"/>
                </a:solidFill>
                <a:latin typeface="等线" pitchFamily="2" charset="-122"/>
                <a:ea typeface="等线" pitchFamily="2" charset="-122"/>
              </a:defRPr>
            </a:lvl4pPr>
            <a:lvl5pPr marL="2057400" indent="-228600" eaLnBrk="0" hangingPunct="0">
              <a:defRPr>
                <a:solidFill>
                  <a:schemeClr val="tx1"/>
                </a:solidFill>
                <a:latin typeface="等线" pitchFamily="2" charset="-122"/>
                <a:ea typeface="等线" pitchFamily="2" charset="-122"/>
              </a:defRPr>
            </a:lvl5pPr>
            <a:lvl6pPr marL="2514600" indent="-228600" defTabSz="457200" eaLnBrk="0" fontAlgn="base" hangingPunct="0">
              <a:spcBef>
                <a:spcPct val="0"/>
              </a:spcBef>
              <a:spcAft>
                <a:spcPct val="0"/>
              </a:spcAft>
              <a:defRPr>
                <a:solidFill>
                  <a:schemeClr val="tx1"/>
                </a:solidFill>
                <a:latin typeface="等线" pitchFamily="2" charset="-122"/>
                <a:ea typeface="等线" pitchFamily="2" charset="-122"/>
              </a:defRPr>
            </a:lvl6pPr>
            <a:lvl7pPr marL="2971800" indent="-228600" defTabSz="457200" eaLnBrk="0" fontAlgn="base" hangingPunct="0">
              <a:spcBef>
                <a:spcPct val="0"/>
              </a:spcBef>
              <a:spcAft>
                <a:spcPct val="0"/>
              </a:spcAft>
              <a:defRPr>
                <a:solidFill>
                  <a:schemeClr val="tx1"/>
                </a:solidFill>
                <a:latin typeface="等线" pitchFamily="2" charset="-122"/>
                <a:ea typeface="等线" pitchFamily="2" charset="-122"/>
              </a:defRPr>
            </a:lvl7pPr>
            <a:lvl8pPr marL="3429000" indent="-228600" defTabSz="457200" eaLnBrk="0" fontAlgn="base" hangingPunct="0">
              <a:spcBef>
                <a:spcPct val="0"/>
              </a:spcBef>
              <a:spcAft>
                <a:spcPct val="0"/>
              </a:spcAft>
              <a:defRPr>
                <a:solidFill>
                  <a:schemeClr val="tx1"/>
                </a:solidFill>
                <a:latin typeface="等线" pitchFamily="2" charset="-122"/>
                <a:ea typeface="等线" pitchFamily="2" charset="-122"/>
              </a:defRPr>
            </a:lvl8pPr>
            <a:lvl9pPr marL="3886200" indent="-228600" defTabSz="457200" eaLnBrk="0" fontAlgn="base" hangingPunct="0">
              <a:spcBef>
                <a:spcPct val="0"/>
              </a:spcBef>
              <a:spcAft>
                <a:spcPct val="0"/>
              </a:spcAft>
              <a:defRPr>
                <a:solidFill>
                  <a:schemeClr val="tx1"/>
                </a:solidFill>
                <a:latin typeface="等线" pitchFamily="2" charset="-122"/>
                <a:ea typeface="等线" pitchFamily="2" charset="-122"/>
              </a:defRPr>
            </a:lvl9pPr>
          </a:lstStyle>
          <a:p>
            <a:pPr marL="285750" lvl="1" indent="-285750" defTabSz="457200" eaLnBrk="1" hangingPunct="1">
              <a:lnSpc>
                <a:spcPct val="200000"/>
              </a:lnSpc>
              <a:spcBef>
                <a:spcPts val="0"/>
              </a:spcBef>
              <a:buClr>
                <a:prstClr val="black"/>
              </a:buClr>
              <a:buSzPct val="70000"/>
              <a:buFont typeface="Wingdings" panose="05000000000000000000" pitchFamily="2" charset="2"/>
              <a:buChar char="l"/>
            </a:pPr>
            <a:r>
              <a:rPr lang="zh-CN" altLang="en-US" sz="1600" b="1" dirty="0">
                <a:solidFill>
                  <a:schemeClr val="accent2"/>
                </a:solidFill>
                <a:latin typeface="微软雅黑" panose="020B0503020204020204" pitchFamily="34" charset="-122"/>
                <a:ea typeface="微软雅黑" panose="020B0503020204020204" pitchFamily="34" charset="-122"/>
              </a:rPr>
              <a:t>头孢地尔是一种新型铁载体头孢菌素</a:t>
            </a:r>
            <a:r>
              <a:rPr lang="zh-CN" altLang="en-US" sz="1600" dirty="0">
                <a:latin typeface="微软雅黑" panose="020B0503020204020204" pitchFamily="34" charset="-122"/>
                <a:ea typeface="微软雅黑" panose="020B0503020204020204" pitchFamily="34" charset="-122"/>
              </a:rPr>
              <a:t>，</a:t>
            </a:r>
            <a:r>
              <a:rPr lang="zh-CN" altLang="en-US" sz="1600" dirty="0">
                <a:solidFill>
                  <a:prstClr val="black"/>
                </a:solidFill>
                <a:latin typeface="微软雅黑" panose="020B0503020204020204" pitchFamily="34" charset="-122"/>
                <a:ea typeface="微软雅黑" panose="020B0503020204020204" pitchFamily="34" charset="-122"/>
              </a:rPr>
              <a:t>通过细菌铁载体蛋白进入菌体，再与青霉素结合蛋白结合而发挥杀菌作用，头孢地尔能克服几乎所有</a:t>
            </a:r>
            <a:r>
              <a:rPr lang="en-US" altLang="zh-CN" sz="1600" dirty="0">
                <a:solidFill>
                  <a:prstClr val="black"/>
                </a:solidFill>
                <a:latin typeface="微软雅黑" panose="020B0503020204020204" pitchFamily="34" charset="-122"/>
                <a:ea typeface="微软雅黑" panose="020B0503020204020204" pitchFamily="34" charset="-122"/>
              </a:rPr>
              <a:t>β</a:t>
            </a:r>
            <a:r>
              <a:rPr lang="zh-CN" altLang="en-US" sz="1600" dirty="0">
                <a:solidFill>
                  <a:prstClr val="black"/>
                </a:solidFill>
                <a:latin typeface="微软雅黑" panose="020B0503020204020204" pitchFamily="34" charset="-122"/>
                <a:ea typeface="微软雅黑" panose="020B0503020204020204" pitchFamily="34" charset="-122"/>
              </a:rPr>
              <a:t>内酰胺酶的水解，</a:t>
            </a:r>
            <a:r>
              <a:rPr lang="zh-CN" altLang="en-US" sz="1600" b="1" dirty="0">
                <a:solidFill>
                  <a:schemeClr val="accent2"/>
                </a:solidFill>
                <a:latin typeface="微软雅黑" panose="020B0503020204020204" pitchFamily="34" charset="-122"/>
                <a:ea typeface="微软雅黑" panose="020B0503020204020204" pitchFamily="34" charset="-122"/>
              </a:rPr>
              <a:t>包括丝氨酸酶和金属</a:t>
            </a:r>
            <a:r>
              <a:rPr lang="en-US" altLang="zh-CN" sz="1600" b="1" dirty="0">
                <a:solidFill>
                  <a:schemeClr val="accent2"/>
                </a:solidFill>
                <a:latin typeface="微软雅黑" panose="020B0503020204020204" pitchFamily="34" charset="-122"/>
                <a:ea typeface="微软雅黑" panose="020B0503020204020204" pitchFamily="34" charset="-122"/>
              </a:rPr>
              <a:t>β</a:t>
            </a:r>
            <a:r>
              <a:rPr lang="zh-CN" altLang="en-US" sz="1600" b="1" dirty="0">
                <a:solidFill>
                  <a:schemeClr val="accent2"/>
                </a:solidFill>
                <a:latin typeface="微软雅黑" panose="020B0503020204020204" pitchFamily="34" charset="-122"/>
                <a:ea typeface="微软雅黑" panose="020B0503020204020204" pitchFamily="34" charset="-122"/>
              </a:rPr>
              <a:t>内酰胺酶，使其对产酶菌具有广泛抗菌活性</a:t>
            </a:r>
            <a:r>
              <a:rPr lang="zh-CN" altLang="en-US" sz="1600" dirty="0">
                <a:solidFill>
                  <a:prstClr val="black"/>
                </a:solidFill>
                <a:latin typeface="微软雅黑" panose="020B0503020204020204" pitchFamily="34" charset="-122"/>
                <a:ea typeface="微软雅黑" panose="020B0503020204020204" pitchFamily="34" charset="-122"/>
              </a:rPr>
              <a:t>。</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lvl="1" indent="-285750" defTabSz="457200" eaLnBrk="1" hangingPunct="1">
              <a:lnSpc>
                <a:spcPct val="200000"/>
              </a:lnSpc>
              <a:buClr>
                <a:prstClr val="black"/>
              </a:buClr>
              <a:buSzPct val="7000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大约 </a:t>
            </a:r>
            <a:r>
              <a:rPr lang="en-US" altLang="zh-CN" sz="1600" dirty="0">
                <a:latin typeface="微软雅黑" panose="020B0503020204020204" pitchFamily="34" charset="-122"/>
                <a:ea typeface="微软雅黑" panose="020B0503020204020204" pitchFamily="34" charset="-122"/>
              </a:rPr>
              <a:t>60% ~ 70% </a:t>
            </a:r>
            <a:r>
              <a:rPr lang="zh-CN" altLang="en-US" sz="1600" dirty="0">
                <a:latin typeface="微软雅黑" panose="020B0503020204020204" pitchFamily="34" charset="-122"/>
                <a:ea typeface="微软雅黑" panose="020B0503020204020204" pitchFamily="34" charset="-122"/>
              </a:rPr>
              <a:t>的头孢地尔以原形从肾脏排泄</a:t>
            </a:r>
            <a:r>
              <a:rPr lang="zh-CN" altLang="en-US" sz="1600" dirty="0">
                <a:solidFill>
                  <a:prstClr val="black"/>
                </a:solidFill>
                <a:latin typeface="微软雅黑" panose="020B0503020204020204" pitchFamily="34" charset="-122"/>
                <a:ea typeface="微软雅黑" panose="020B0503020204020204" pitchFamily="34" charset="-122"/>
              </a:rPr>
              <a:t>，仅有小于 </a:t>
            </a:r>
            <a:r>
              <a:rPr lang="en-US" altLang="zh-CN" sz="1600" dirty="0">
                <a:solidFill>
                  <a:prstClr val="black"/>
                </a:solidFill>
                <a:latin typeface="微软雅黑" panose="020B0503020204020204" pitchFamily="34" charset="-122"/>
                <a:ea typeface="微软雅黑" panose="020B0503020204020204" pitchFamily="34" charset="-122"/>
              </a:rPr>
              <a:t>10% </a:t>
            </a:r>
            <a:r>
              <a:rPr lang="zh-CN" altLang="en-US" sz="1600" dirty="0">
                <a:solidFill>
                  <a:prstClr val="black"/>
                </a:solidFill>
                <a:latin typeface="微软雅黑" panose="020B0503020204020204" pitchFamily="34" charset="-122"/>
                <a:ea typeface="微软雅黑" panose="020B0503020204020204" pitchFamily="34" charset="-122"/>
              </a:rPr>
              <a:t>的头孢地尔以代谢产物的 形式排泄。对于中重度肾功能不全及终末期肾病患者，需要合理调整剂量</a:t>
            </a:r>
            <a:endParaRPr lang="en-US" altLang="zh-CN" sz="1600" dirty="0">
              <a:solidFill>
                <a:prstClr val="black"/>
              </a:solidFill>
              <a:latin typeface="微软雅黑" panose="020B0503020204020204" pitchFamily="34" charset="-122"/>
              <a:ea typeface="微软雅黑" panose="020B0503020204020204" pitchFamily="34" charset="-122"/>
            </a:endParaRPr>
          </a:p>
          <a:p>
            <a:pPr marL="285750" lvl="1" indent="-285750" defTabSz="457200" eaLnBrk="1" hangingPunct="1">
              <a:lnSpc>
                <a:spcPct val="200000"/>
              </a:lnSpc>
              <a:spcBef>
                <a:spcPts val="0"/>
              </a:spcBef>
              <a:buClr>
                <a:prstClr val="black"/>
              </a:buClr>
              <a:buSzPct val="70000"/>
              <a:buFont typeface="Wingdings" panose="05000000000000000000" pitchFamily="2" charset="2"/>
              <a:buChar char="l"/>
            </a:pPr>
            <a:r>
              <a:rPr lang="en-US" altLang="zh-CN" sz="1600" b="1" dirty="0">
                <a:solidFill>
                  <a:schemeClr val="accent2"/>
                </a:solidFill>
                <a:latin typeface="微软雅黑" panose="020B0503020204020204" pitchFamily="34" charset="-122"/>
                <a:ea typeface="微软雅黑" panose="020B0503020204020204" pitchFamily="34" charset="-122"/>
              </a:rPr>
              <a:t>2024</a:t>
            </a:r>
            <a:r>
              <a:rPr lang="zh-CN" altLang="en-US" sz="1600" b="1" dirty="0">
                <a:solidFill>
                  <a:schemeClr val="accent2"/>
                </a:solidFill>
                <a:latin typeface="微软雅黑" panose="020B0503020204020204" pitchFamily="34" charset="-122"/>
                <a:ea typeface="微软雅黑" panose="020B0503020204020204" pitchFamily="34" charset="-122"/>
              </a:rPr>
              <a:t>年</a:t>
            </a:r>
            <a:r>
              <a:rPr lang="en-US" altLang="zh-CN" sz="1600" b="1" dirty="0">
                <a:solidFill>
                  <a:schemeClr val="accent2"/>
                </a:solidFill>
                <a:latin typeface="微软雅黑" panose="020B0503020204020204" pitchFamily="34" charset="-122"/>
                <a:ea typeface="微软雅黑" panose="020B0503020204020204" pitchFamily="34" charset="-122"/>
              </a:rPr>
              <a:t>IDSA</a:t>
            </a:r>
            <a:r>
              <a:rPr lang="zh-CN" altLang="en-US" sz="1600" b="1" dirty="0">
                <a:solidFill>
                  <a:schemeClr val="accent2"/>
                </a:solidFill>
                <a:latin typeface="微软雅黑" panose="020B0503020204020204" pitchFamily="34" charset="-122"/>
                <a:ea typeface="微软雅黑" panose="020B0503020204020204" pitchFamily="34" charset="-122"/>
              </a:rPr>
              <a:t>推荐：头孢地尔应仅限于治疗对其他抗菌药耐药的</a:t>
            </a:r>
            <a:r>
              <a:rPr lang="en-US" altLang="zh-CN" sz="1600" b="1" dirty="0">
                <a:solidFill>
                  <a:schemeClr val="accent2"/>
                </a:solidFill>
                <a:latin typeface="微软雅黑" panose="020B0503020204020204" pitchFamily="34" charset="-122"/>
                <a:ea typeface="微软雅黑" panose="020B0503020204020204" pitchFamily="34" charset="-122"/>
              </a:rPr>
              <a:t>CRAB</a:t>
            </a:r>
            <a:r>
              <a:rPr lang="zh-CN" altLang="en-US" sz="1600" b="1" dirty="0">
                <a:solidFill>
                  <a:schemeClr val="accent2"/>
                </a:solidFill>
                <a:latin typeface="微软雅黑" panose="020B0503020204020204" pitchFamily="34" charset="-122"/>
                <a:ea typeface="微软雅黑" panose="020B0503020204020204" pitchFamily="34" charset="-122"/>
              </a:rPr>
              <a:t>感染，或者在对其他药物不耐受或无法使用的情况下；专家小组建议将该药物作为联合用药方案的一部分。</a:t>
            </a:r>
            <a:endParaRPr lang="zh-CN" altLang="en-US" sz="1600" b="1" dirty="0">
              <a:solidFill>
                <a:schemeClr val="accent2"/>
              </a:solidFill>
              <a:latin typeface="微软雅黑" panose="020B0503020204020204" pitchFamily="34" charset="-122"/>
              <a:ea typeface="微软雅黑" panose="020B0503020204020204" pitchFamily="34" charset="-122"/>
            </a:endParaRPr>
          </a:p>
          <a:p>
            <a:pPr marL="285750" lvl="1" indent="-285750" defTabSz="457200" eaLnBrk="1" hangingPunct="1">
              <a:lnSpc>
                <a:spcPct val="200000"/>
              </a:lnSpc>
              <a:spcBef>
                <a:spcPts val="0"/>
              </a:spcBef>
              <a:buClr>
                <a:prstClr val="black"/>
              </a:buClr>
              <a:buSzPct val="70000"/>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一项随机试验对比头孢地尔与现有最佳治疗用于耐碳青霉烯类革兰氏阴性菌感染，其中包括</a:t>
            </a:r>
            <a:r>
              <a:rPr lang="en-US" altLang="zh-CN" sz="1600" dirty="0">
                <a:latin typeface="微软雅黑" panose="020B0503020204020204" pitchFamily="34" charset="-122"/>
                <a:ea typeface="微软雅黑" panose="020B0503020204020204" pitchFamily="34" charset="-122"/>
              </a:rPr>
              <a:t>54</a:t>
            </a:r>
            <a:r>
              <a:rPr lang="zh-CN" altLang="en-US" sz="1600" dirty="0">
                <a:latin typeface="微软雅黑" panose="020B0503020204020204" pitchFamily="34" charset="-122"/>
                <a:ea typeface="微软雅黑" panose="020B0503020204020204" pitchFamily="34" charset="-122"/>
              </a:rPr>
              <a:t>例鲍曼不动杆菌感染者，结果发现，尽管两组的临床治愈率相当，</a:t>
            </a:r>
            <a:r>
              <a:rPr lang="zh-CN" altLang="en-US" sz="1600" b="1" dirty="0">
                <a:solidFill>
                  <a:schemeClr val="accent2"/>
                </a:solidFill>
                <a:latin typeface="微软雅黑" panose="020B0503020204020204" pitchFamily="34" charset="-122"/>
                <a:ea typeface="微软雅黑" panose="020B0503020204020204" pitchFamily="34" charset="-122"/>
              </a:rPr>
              <a:t>但头孢地尔组的全因死亡率有升高趋势</a:t>
            </a:r>
            <a:r>
              <a:rPr lang="en-US" altLang="zh-CN" sz="1600" b="1" dirty="0">
                <a:solidFill>
                  <a:schemeClr val="accent2"/>
                </a:solidFill>
                <a:latin typeface="微软雅黑" panose="020B0503020204020204" pitchFamily="34" charset="-122"/>
                <a:ea typeface="微软雅黑" panose="020B0503020204020204" pitchFamily="34" charset="-122"/>
              </a:rPr>
              <a:t>(34% vs18%)</a:t>
            </a:r>
            <a:r>
              <a:rPr lang="zh-CN" altLang="en-US" sz="1600" b="1" dirty="0">
                <a:solidFill>
                  <a:schemeClr val="accent2"/>
                </a:solidFill>
                <a:latin typeface="微软雅黑" panose="020B0503020204020204" pitchFamily="34" charset="-122"/>
                <a:ea typeface="微软雅黑" panose="020B0503020204020204" pitchFamily="34" charset="-122"/>
              </a:rPr>
              <a:t>。不动杆菌感染者中的死亡率差异更明显</a:t>
            </a:r>
            <a:r>
              <a:rPr lang="en-US" altLang="zh-CN" sz="1600" b="1" dirty="0">
                <a:solidFill>
                  <a:schemeClr val="accent2"/>
                </a:solidFill>
                <a:latin typeface="微软雅黑" panose="020B0503020204020204" pitchFamily="34" charset="-122"/>
                <a:ea typeface="微软雅黑" panose="020B0503020204020204" pitchFamily="34" charset="-122"/>
              </a:rPr>
              <a:t>(50% vs 18%)</a:t>
            </a:r>
            <a:r>
              <a:rPr lang="zh-CN" altLang="en-US" sz="1600" b="1" dirty="0">
                <a:solidFill>
                  <a:schemeClr val="accent2"/>
                </a:solidFill>
                <a:latin typeface="微软雅黑" panose="020B0503020204020204" pitchFamily="34" charset="-122"/>
                <a:ea typeface="微软雅黑" panose="020B0503020204020204" pitchFamily="34" charset="-122"/>
              </a:rPr>
              <a:t>。</a:t>
            </a:r>
            <a:endParaRPr lang="zh-CN" altLang="en-US" sz="1600" b="1" dirty="0">
              <a:solidFill>
                <a:schemeClr val="accent2"/>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50864" y="6233425"/>
            <a:ext cx="10001250" cy="200055"/>
          </a:xfrm>
          <a:prstGeom prst="rect">
            <a:avLst/>
          </a:prstGeom>
          <a:noFill/>
        </p:spPr>
        <p:txBody>
          <a:bodyPr wrap="square">
            <a:spAutoFit/>
          </a:bodyPr>
          <a:lstStyle/>
          <a:p>
            <a:r>
              <a:rPr lang="en-US" altLang="zh-CN" sz="700" dirty="0">
                <a:latin typeface="微软雅黑" panose="020B0503020204020204" pitchFamily="34" charset="-122"/>
                <a:ea typeface="微软雅黑" panose="020B0503020204020204" pitchFamily="34" charset="-122"/>
              </a:rPr>
              <a:t>Bassetti M, Echols R, Matsunaga Y, et al. Lancet Infect Dis 2021; 21:226.</a:t>
            </a:r>
            <a:endParaRPr lang="zh-CN" altLang="en-US" sz="7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51180" y="5931535"/>
            <a:ext cx="6096000" cy="198755"/>
          </a:xfrm>
          <a:prstGeom prst="rect">
            <a:avLst/>
          </a:prstGeom>
          <a:noFill/>
        </p:spPr>
        <p:txBody>
          <a:bodyPr wrap="square" rtlCol="0" anchor="t">
            <a:spAutoFit/>
          </a:bodyPr>
          <a:p>
            <a:r>
              <a:rPr lang="en-US" altLang="zh-CN" sz="700" dirty="0">
                <a:latin typeface="微软雅黑" panose="020B0503020204020204" pitchFamily="34" charset="-122"/>
                <a:ea typeface="微软雅黑" panose="020B0503020204020204" pitchFamily="34" charset="-122"/>
                <a:sym typeface="+mn-lt"/>
              </a:rPr>
              <a:t>头孢地尔尚未在国内上市</a:t>
            </a:r>
            <a:endParaRPr lang="en-US" altLang="zh-CN" sz="700" dirty="0">
              <a:latin typeface="微软雅黑" panose="020B0503020204020204" pitchFamily="34" charset="-122"/>
              <a:ea typeface="微软雅黑" panose="020B0503020204020204" pitchFamily="34" charset="-122"/>
              <a:sym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554565" y="1039634"/>
            <a:ext cx="11082868" cy="4870447"/>
          </a:xfrm>
          <a:prstGeom prst="roundRect">
            <a:avLst>
              <a:gd name="adj" fmla="val 1499"/>
            </a:avLst>
          </a:prstGeom>
          <a:solidFill>
            <a:schemeClr val="bg1"/>
          </a:solidFill>
          <a:ln>
            <a:noFill/>
          </a:ln>
          <a:effectLst>
            <a:outerShdw blurRad="50800" algn="tl"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 name="文本占位符 3"/>
          <p:cNvSpPr>
            <a:spLocks noGrp="1"/>
          </p:cNvSpPr>
          <p:nvPr>
            <p:ph type="body" sz="quarter" idx="4294967295"/>
          </p:nvPr>
        </p:nvSpPr>
        <p:spPr>
          <a:xfrm>
            <a:off x="633413" y="6674267"/>
            <a:ext cx="8116858" cy="83100"/>
          </a:xfrm>
        </p:spPr>
        <p:txBody>
          <a:bodyPr vert="horz" lIns="0" tIns="0" rIns="0" bIns="0" rtlCol="0" anchor="t" anchorCtr="0">
            <a:spAutoFit/>
          </a:bodyPr>
          <a:lstStyle/>
          <a:p>
            <a:pPr>
              <a:spcBef>
                <a:spcPts val="0"/>
              </a:spcBef>
              <a:buFont typeface="+mj-lt"/>
              <a:buAutoNum type="arabicPeriod"/>
            </a:pPr>
            <a:r>
              <a:rPr lang="fr-FR" altLang="zh-CN" sz="600" dirty="0">
                <a:latin typeface="微软雅黑" panose="020B0503020204020204" pitchFamily="34" charset="-122"/>
                <a:ea typeface="微软雅黑" panose="020B0503020204020204" pitchFamily="34" charset="-122"/>
                <a:cs typeface="+mn-ea"/>
                <a:sym typeface="+mn-lt"/>
              </a:rPr>
              <a:t>Zhang SQ, et al. Front Cell Infect Microbiol. 2024; 14: 1395260</a:t>
            </a:r>
            <a:endParaRPr lang="zh-CN" altLang="en-US" sz="600" dirty="0">
              <a:latin typeface="微软雅黑" panose="020B0503020204020204" pitchFamily="34" charset="-122"/>
              <a:ea typeface="微软雅黑" panose="020B0503020204020204" pitchFamily="34" charset="-122"/>
              <a:cs typeface="+mn-ea"/>
              <a:sym typeface="+mn-lt"/>
            </a:endParaRPr>
          </a:p>
        </p:txBody>
      </p:sp>
      <p:sp>
        <p:nvSpPr>
          <p:cNvPr id="9" name="文本占位符 8"/>
          <p:cNvSpPr>
            <a:spLocks noGrp="1"/>
          </p:cNvSpPr>
          <p:nvPr>
            <p:ph type="body" sz="quarter" idx="4294967295"/>
          </p:nvPr>
        </p:nvSpPr>
        <p:spPr>
          <a:xfrm>
            <a:off x="550863" y="415072"/>
            <a:ext cx="11420475" cy="332399"/>
          </a:xfrm>
        </p:spPr>
        <p:txBody>
          <a:bodyPr vert="horz" lIns="0" tIns="0" rIns="0" bIns="0" rtlCol="0" anchor="t" anchorCtr="0">
            <a:spAutoFit/>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总结</a:t>
            </a:r>
            <a:r>
              <a:rPr lang="en-US" altLang="zh-CN" sz="2400" b="1" dirty="0">
                <a:solidFill>
                  <a:schemeClr val="bg1"/>
                </a:solidFill>
                <a:latin typeface="微软雅黑" panose="020B0503020204020204" pitchFamily="34" charset="-122"/>
                <a:ea typeface="微软雅黑" panose="020B0503020204020204" pitchFamily="34" charset="-122"/>
                <a:sym typeface="+mn-lt"/>
              </a:rPr>
              <a:t>——</a:t>
            </a:r>
            <a:r>
              <a:rPr lang="zh-CN" altLang="en-US" sz="2400" b="1" dirty="0">
                <a:solidFill>
                  <a:schemeClr val="bg1"/>
                </a:solidFill>
                <a:latin typeface="微软雅黑" panose="020B0503020204020204" pitchFamily="34" charset="-122"/>
                <a:ea typeface="微软雅黑" panose="020B0503020204020204" pitchFamily="34" charset="-122"/>
                <a:sym typeface="+mn-lt"/>
              </a:rPr>
              <a:t>目前用于</a:t>
            </a:r>
            <a:r>
              <a:rPr lang="en-US" altLang="zh-CN" sz="2400" b="1" dirty="0">
                <a:solidFill>
                  <a:schemeClr val="bg1"/>
                </a:solidFill>
                <a:latin typeface="微软雅黑" panose="020B0503020204020204" pitchFamily="34" charset="-122"/>
                <a:ea typeface="微软雅黑" panose="020B0503020204020204" pitchFamily="34" charset="-122"/>
                <a:sym typeface="+mn-lt"/>
              </a:rPr>
              <a:t>CRAB</a:t>
            </a:r>
            <a:r>
              <a:rPr lang="zh-CN" altLang="en-US" sz="2400" b="1" dirty="0">
                <a:solidFill>
                  <a:schemeClr val="bg1"/>
                </a:solidFill>
                <a:latin typeface="微软雅黑" panose="020B0503020204020204" pitchFamily="34" charset="-122"/>
                <a:ea typeface="微软雅黑" panose="020B0503020204020204" pitchFamily="34" charset="-122"/>
                <a:sym typeface="+mn-lt"/>
              </a:rPr>
              <a:t>感染治疗的药物及其优缺点</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graphicFrame>
        <p:nvGraphicFramePr>
          <p:cNvPr id="8" name="表格 7"/>
          <p:cNvGraphicFramePr>
            <a:graphicFrameLocks noGrp="1"/>
          </p:cNvGraphicFramePr>
          <p:nvPr/>
        </p:nvGraphicFramePr>
        <p:xfrm>
          <a:off x="554566" y="1086058"/>
          <a:ext cx="11082867" cy="514589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25917"/>
                <a:gridCol w="1506184"/>
                <a:gridCol w="2864064"/>
                <a:gridCol w="2705930"/>
                <a:gridCol w="2680772"/>
              </a:tblGrid>
              <a:tr h="333264">
                <a:tc>
                  <a:txBody>
                    <a:bodyPr/>
                    <a:lstStyle/>
                    <a:p>
                      <a:pPr algn="ctr">
                        <a:lnSpc>
                          <a:spcPct val="100000"/>
                        </a:lnSpc>
                        <a:spcBef>
                          <a:spcPts val="0"/>
                        </a:spcBef>
                        <a:spcAft>
                          <a:spcPts val="0"/>
                        </a:spcAft>
                      </a:pPr>
                      <a:r>
                        <a:rPr lang="zh-CN" altLang="en-US" sz="1400" dirty="0">
                          <a:latin typeface="+mn-lt"/>
                          <a:ea typeface="+mn-ea"/>
                          <a:cs typeface="+mn-ea"/>
                          <a:sym typeface="+mn-lt"/>
                        </a:rPr>
                        <a:t>药物类型</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lnSpc>
                          <a:spcPct val="100000"/>
                        </a:lnSpc>
                        <a:spcBef>
                          <a:spcPts val="0"/>
                        </a:spcBef>
                        <a:spcAft>
                          <a:spcPts val="0"/>
                        </a:spcAft>
                      </a:pPr>
                      <a:r>
                        <a:rPr lang="zh-CN" altLang="en-US" sz="1400" dirty="0">
                          <a:latin typeface="+mn-lt"/>
                          <a:ea typeface="+mn-ea"/>
                          <a:cs typeface="+mn-ea"/>
                          <a:sym typeface="+mn-lt"/>
                        </a:rPr>
                        <a:t>药物</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lnSpc>
                          <a:spcPct val="100000"/>
                        </a:lnSpc>
                        <a:spcBef>
                          <a:spcPts val="0"/>
                        </a:spcBef>
                        <a:spcAft>
                          <a:spcPts val="0"/>
                        </a:spcAft>
                      </a:pPr>
                      <a:r>
                        <a:rPr lang="zh-CN" altLang="en-US" sz="1400" dirty="0">
                          <a:latin typeface="+mn-lt"/>
                          <a:ea typeface="+mn-ea"/>
                          <a:cs typeface="+mn-ea"/>
                          <a:sym typeface="+mn-lt"/>
                        </a:rPr>
                        <a:t>优点</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lnSpc>
                          <a:spcPct val="100000"/>
                        </a:lnSpc>
                        <a:spcBef>
                          <a:spcPts val="0"/>
                        </a:spcBef>
                        <a:spcAft>
                          <a:spcPts val="0"/>
                        </a:spcAft>
                      </a:pPr>
                      <a:r>
                        <a:rPr lang="zh-CN" altLang="en-US" sz="1400" dirty="0">
                          <a:latin typeface="+mn-lt"/>
                          <a:ea typeface="+mn-ea"/>
                          <a:cs typeface="+mn-ea"/>
                          <a:sym typeface="+mn-lt"/>
                        </a:rPr>
                        <a:t>不足</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c>
                  <a:txBody>
                    <a:bodyPr/>
                    <a:lstStyle/>
                    <a:p>
                      <a:pPr algn="ctr">
                        <a:lnSpc>
                          <a:spcPct val="100000"/>
                        </a:lnSpc>
                        <a:spcBef>
                          <a:spcPts val="0"/>
                        </a:spcBef>
                        <a:spcAft>
                          <a:spcPts val="0"/>
                        </a:spcAft>
                      </a:pPr>
                      <a:r>
                        <a:rPr lang="zh-CN" altLang="en-US" sz="1400" dirty="0">
                          <a:latin typeface="+mn-lt"/>
                          <a:ea typeface="+mn-ea"/>
                          <a:cs typeface="+mn-ea"/>
                          <a:sym typeface="+mn-lt"/>
                        </a:rPr>
                        <a:t>注意事项</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2E75B6"/>
                    </a:solidFill>
                  </a:tcPr>
                </a:tc>
              </a:tr>
              <a:tr h="434878">
                <a:tc>
                  <a:txBody>
                    <a:bodyPr/>
                    <a:lstStyle/>
                    <a:p>
                      <a:pPr algn="ctr">
                        <a:lnSpc>
                          <a:spcPct val="100000"/>
                        </a:lnSpc>
                        <a:spcBef>
                          <a:spcPts val="0"/>
                        </a:spcBef>
                        <a:spcAft>
                          <a:spcPts val="0"/>
                        </a:spcAft>
                      </a:pPr>
                      <a:r>
                        <a:rPr lang="el-GR" altLang="zh-CN" sz="1050" dirty="0">
                          <a:latin typeface="+mn-lt"/>
                          <a:ea typeface="+mn-ea"/>
                          <a:cs typeface="+mn-ea"/>
                          <a:sym typeface="+mn-lt"/>
                        </a:rPr>
                        <a:t>β</a:t>
                      </a:r>
                      <a:r>
                        <a:rPr lang="en-US" altLang="zh-CN" sz="1050" dirty="0">
                          <a:latin typeface="+mn-lt"/>
                          <a:ea typeface="+mn-ea"/>
                          <a:cs typeface="+mn-ea"/>
                          <a:sym typeface="+mn-lt"/>
                        </a:rPr>
                        <a:t>-</a:t>
                      </a:r>
                      <a:r>
                        <a:rPr lang="zh-CN" altLang="en-US" sz="1050" dirty="0">
                          <a:latin typeface="+mn-lt"/>
                          <a:ea typeface="+mn-ea"/>
                          <a:cs typeface="+mn-ea"/>
                          <a:sym typeface="+mn-lt"/>
                        </a:rPr>
                        <a:t>内酰胺类</a:t>
                      </a:r>
                      <a:r>
                        <a:rPr lang="en-US" altLang="zh-CN" sz="1050" dirty="0">
                          <a:latin typeface="+mn-lt"/>
                          <a:ea typeface="+mn-ea"/>
                          <a:cs typeface="+mn-ea"/>
                          <a:sym typeface="+mn-lt"/>
                        </a:rPr>
                        <a:t>/</a:t>
                      </a:r>
                      <a:r>
                        <a:rPr lang="el-GR" altLang="zh-CN" sz="1050" dirty="0">
                          <a:latin typeface="+mn-lt"/>
                          <a:ea typeface="+mn-ea"/>
                          <a:cs typeface="+mn-ea"/>
                          <a:sym typeface="+mn-lt"/>
                        </a:rPr>
                        <a:t>β</a:t>
                      </a:r>
                      <a:r>
                        <a:rPr lang="en-US" altLang="zh-CN" sz="1050" dirty="0">
                          <a:latin typeface="+mn-lt"/>
                          <a:ea typeface="+mn-ea"/>
                          <a:cs typeface="+mn-ea"/>
                          <a:sym typeface="+mn-lt"/>
                        </a:rPr>
                        <a:t>-</a:t>
                      </a:r>
                      <a:r>
                        <a:rPr lang="zh-CN" altLang="en-US" sz="1050" dirty="0">
                          <a:latin typeface="+mn-lt"/>
                          <a:ea typeface="+mn-ea"/>
                          <a:cs typeface="+mn-ea"/>
                          <a:sym typeface="+mn-lt"/>
                        </a:rPr>
                        <a:t>内酰胺酶抑制剂</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Bef>
                          <a:spcPts val="0"/>
                        </a:spcBef>
                        <a:spcAft>
                          <a:spcPts val="0"/>
                        </a:spcAft>
                      </a:pPr>
                      <a:r>
                        <a:rPr lang="zh-CN" altLang="en-US" sz="1050" dirty="0">
                          <a:latin typeface="+mn-lt"/>
                          <a:ea typeface="+mn-ea"/>
                          <a:cs typeface="+mn-ea"/>
                          <a:sym typeface="+mn-lt"/>
                        </a:rPr>
                        <a:t>氨苄西林</a:t>
                      </a:r>
                      <a:r>
                        <a:rPr lang="en-US" altLang="zh-CN" sz="1050" dirty="0">
                          <a:latin typeface="+mn-lt"/>
                          <a:ea typeface="+mn-ea"/>
                          <a:cs typeface="+mn-ea"/>
                          <a:sym typeface="+mn-lt"/>
                        </a:rPr>
                        <a:t>-</a:t>
                      </a:r>
                      <a:r>
                        <a:rPr lang="zh-CN" altLang="en-US" sz="1050" dirty="0">
                          <a:latin typeface="+mn-lt"/>
                          <a:ea typeface="+mn-ea"/>
                          <a:cs typeface="+mn-ea"/>
                          <a:sym typeface="+mn-lt"/>
                        </a:rPr>
                        <a:t>舒巴坦</a:t>
                      </a:r>
                      <a:endParaRPr lang="en-US" altLang="zh-CN" sz="1050" dirty="0">
                        <a:latin typeface="+mn-lt"/>
                        <a:ea typeface="+mn-ea"/>
                        <a:cs typeface="+mn-ea"/>
                        <a:sym typeface="+mn-lt"/>
                      </a:endParaRPr>
                    </a:p>
                    <a:p>
                      <a:pPr algn="ctr">
                        <a:lnSpc>
                          <a:spcPct val="100000"/>
                        </a:lnSpc>
                        <a:spcBef>
                          <a:spcPts val="0"/>
                        </a:spcBef>
                        <a:spcAft>
                          <a:spcPts val="0"/>
                        </a:spcAft>
                      </a:pPr>
                      <a:r>
                        <a:rPr lang="zh-CN" altLang="en-US" sz="1050" dirty="0">
                          <a:latin typeface="+mn-lt"/>
                          <a:ea typeface="+mn-ea"/>
                          <a:cs typeface="+mn-ea"/>
                          <a:sym typeface="+mn-lt"/>
                        </a:rPr>
                        <a:t>头孢哌酮</a:t>
                      </a:r>
                      <a:r>
                        <a:rPr lang="en-US" altLang="zh-CN" sz="1050" dirty="0">
                          <a:latin typeface="+mn-lt"/>
                          <a:ea typeface="+mn-ea"/>
                          <a:cs typeface="+mn-ea"/>
                          <a:sym typeface="+mn-lt"/>
                        </a:rPr>
                        <a:t>-</a:t>
                      </a:r>
                      <a:r>
                        <a:rPr lang="zh-CN" altLang="en-US" sz="1050" dirty="0">
                          <a:latin typeface="+mn-lt"/>
                          <a:ea typeface="+mn-ea"/>
                          <a:cs typeface="+mn-ea"/>
                          <a:sym typeface="+mn-lt"/>
                        </a:rPr>
                        <a:t>舒巴坦</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对不动杆菌有良好的抗菌活性</a:t>
                      </a:r>
                      <a:endParaRPr lang="en-US" altLang="zh-CN" sz="1000" dirty="0">
                        <a:latin typeface="+mn-lt"/>
                        <a:ea typeface="+mn-ea"/>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抗菌谱较广</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单舒巴坦耐药率高</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有肝毒性</a:t>
                      </a:r>
                      <a:endParaRPr lang="en-US" altLang="zh-CN"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常规剂量疗效不足，需要高剂量（</a:t>
                      </a:r>
                      <a:r>
                        <a:rPr lang="en-US" altLang="zh-CN" sz="1000" dirty="0">
                          <a:latin typeface="+mn-lt"/>
                          <a:ea typeface="+mn-ea"/>
                          <a:cs typeface="+mn-ea"/>
                          <a:sym typeface="+mn-lt"/>
                        </a:rPr>
                        <a:t>9g</a:t>
                      </a:r>
                      <a:r>
                        <a:rPr lang="zh-CN" altLang="en-US" sz="1000" dirty="0">
                          <a:latin typeface="+mn-lt"/>
                          <a:ea typeface="+mn-ea"/>
                          <a:cs typeface="+mn-ea"/>
                          <a:sym typeface="+mn-lt"/>
                        </a:rPr>
                        <a:t>）</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r>
              <a:tr h="524891">
                <a:tc>
                  <a:txBody>
                    <a:bodyPr/>
                    <a:lstStyle/>
                    <a:p>
                      <a:pPr algn="ctr">
                        <a:lnSpc>
                          <a:spcPct val="100000"/>
                        </a:lnSpc>
                        <a:spcBef>
                          <a:spcPts val="0"/>
                        </a:spcBef>
                        <a:spcAft>
                          <a:spcPts val="0"/>
                        </a:spcAft>
                      </a:pPr>
                      <a:r>
                        <a:rPr lang="zh-CN" altLang="en-US" sz="1050" dirty="0">
                          <a:latin typeface="+mn-lt"/>
                          <a:ea typeface="+mn-ea"/>
                          <a:cs typeface="+mn-ea"/>
                          <a:sym typeface="+mn-lt"/>
                        </a:rPr>
                        <a:t>碳青霉烯类</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lnSpc>
                          <a:spcPct val="100000"/>
                        </a:lnSpc>
                        <a:spcBef>
                          <a:spcPts val="0"/>
                        </a:spcBef>
                        <a:spcAft>
                          <a:spcPts val="0"/>
                        </a:spcAft>
                      </a:pPr>
                      <a:r>
                        <a:rPr lang="zh-CN" altLang="en-US" sz="1050" dirty="0">
                          <a:latin typeface="+mn-lt"/>
                          <a:ea typeface="+mn-ea"/>
                          <a:cs typeface="+mn-ea"/>
                          <a:sym typeface="+mn-lt"/>
                        </a:rPr>
                        <a:t>亚胺培南</a:t>
                      </a:r>
                      <a:endParaRPr lang="en-US" altLang="zh-CN" sz="1050" dirty="0">
                        <a:latin typeface="+mn-lt"/>
                        <a:ea typeface="+mn-ea"/>
                        <a:cs typeface="+mn-ea"/>
                        <a:sym typeface="+mn-lt"/>
                      </a:endParaRPr>
                    </a:p>
                    <a:p>
                      <a:pPr algn="ctr">
                        <a:lnSpc>
                          <a:spcPct val="100000"/>
                        </a:lnSpc>
                        <a:spcBef>
                          <a:spcPts val="0"/>
                        </a:spcBef>
                        <a:spcAft>
                          <a:spcPts val="0"/>
                        </a:spcAft>
                      </a:pPr>
                      <a:r>
                        <a:rPr lang="zh-CN" altLang="en-US" sz="1050" dirty="0">
                          <a:latin typeface="+mn-lt"/>
                          <a:ea typeface="+mn-ea"/>
                          <a:cs typeface="+mn-ea"/>
                          <a:sym typeface="+mn-lt"/>
                        </a:rPr>
                        <a:t>美罗培南</a:t>
                      </a:r>
                      <a:endParaRPr lang="en-US" altLang="zh-CN" sz="1050" dirty="0">
                        <a:latin typeface="+mn-lt"/>
                        <a:ea typeface="+mn-ea"/>
                        <a:cs typeface="+mn-ea"/>
                        <a:sym typeface="+mn-lt"/>
                      </a:endParaRPr>
                    </a:p>
                    <a:p>
                      <a:pPr algn="ctr">
                        <a:lnSpc>
                          <a:spcPct val="100000"/>
                        </a:lnSpc>
                        <a:spcBef>
                          <a:spcPts val="0"/>
                        </a:spcBef>
                        <a:spcAft>
                          <a:spcPts val="0"/>
                        </a:spcAft>
                      </a:pPr>
                      <a:r>
                        <a:rPr lang="zh-CN" altLang="en-US" sz="1050" dirty="0">
                          <a:latin typeface="+mn-lt"/>
                          <a:ea typeface="+mn-ea"/>
                          <a:cs typeface="+mn-ea"/>
                          <a:sym typeface="+mn-lt"/>
                        </a:rPr>
                        <a:t>帕尼培南，等</a:t>
                      </a:r>
                      <a:endParaRPr lang="en-US" altLang="zh-CN"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广泛用于治疗严重感染</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耐药菌全球爆发</a:t>
                      </a:r>
                      <a:endParaRPr lang="en-US" altLang="zh-CN" sz="1000" dirty="0">
                        <a:latin typeface="+mn-lt"/>
                        <a:ea typeface="+mn-ea"/>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与</a:t>
                      </a:r>
                      <a:r>
                        <a:rPr lang="el-GR" altLang="zh-CN" sz="1000" dirty="0">
                          <a:latin typeface="+mn-lt"/>
                          <a:ea typeface="+mn-ea"/>
                          <a:cs typeface="+mn-ea"/>
                          <a:sym typeface="+mn-lt"/>
                        </a:rPr>
                        <a:t>β</a:t>
                      </a:r>
                      <a:r>
                        <a:rPr lang="en-US" altLang="zh-CN" sz="1000" dirty="0">
                          <a:latin typeface="+mn-lt"/>
                          <a:ea typeface="+mn-ea"/>
                          <a:cs typeface="+mn-ea"/>
                          <a:sym typeface="+mn-lt"/>
                        </a:rPr>
                        <a:t>-</a:t>
                      </a:r>
                      <a:r>
                        <a:rPr lang="zh-CN" altLang="en-US" sz="1000" dirty="0">
                          <a:latin typeface="+mn-lt"/>
                          <a:ea typeface="+mn-ea"/>
                          <a:cs typeface="+mn-ea"/>
                          <a:sym typeface="+mn-lt"/>
                        </a:rPr>
                        <a:t>内酰胺类</a:t>
                      </a:r>
                      <a:r>
                        <a:rPr lang="en-US" altLang="zh-CN" sz="1000" dirty="0">
                          <a:latin typeface="+mn-lt"/>
                          <a:ea typeface="+mn-ea"/>
                          <a:cs typeface="+mn-ea"/>
                          <a:sym typeface="+mn-lt"/>
                        </a:rPr>
                        <a:t>/</a:t>
                      </a:r>
                      <a:r>
                        <a:rPr lang="el-GR" altLang="zh-CN" sz="1000" dirty="0">
                          <a:latin typeface="+mn-lt"/>
                          <a:ea typeface="+mn-ea"/>
                          <a:cs typeface="+mn-ea"/>
                          <a:sym typeface="+mn-lt"/>
                        </a:rPr>
                        <a:t>β</a:t>
                      </a:r>
                      <a:r>
                        <a:rPr lang="en-US" altLang="zh-CN" sz="1000" dirty="0">
                          <a:latin typeface="+mn-lt"/>
                          <a:ea typeface="+mn-ea"/>
                          <a:cs typeface="+mn-ea"/>
                          <a:sym typeface="+mn-lt"/>
                        </a:rPr>
                        <a:t>-</a:t>
                      </a:r>
                      <a:r>
                        <a:rPr lang="zh-CN" altLang="en-US" sz="1000" dirty="0">
                          <a:latin typeface="+mn-lt"/>
                          <a:ea typeface="+mn-ea"/>
                          <a:cs typeface="+mn-ea"/>
                          <a:sym typeface="+mn-lt"/>
                        </a:rPr>
                        <a:t>内酰胺酶抑制剂联合使用对</a:t>
                      </a:r>
                      <a:r>
                        <a:rPr lang="en-US" altLang="zh-CN" sz="1000" dirty="0">
                          <a:latin typeface="+mn-lt"/>
                          <a:ea typeface="+mn-ea"/>
                          <a:cs typeface="+mn-ea"/>
                          <a:sym typeface="+mn-lt"/>
                        </a:rPr>
                        <a:t>CRAB</a:t>
                      </a:r>
                      <a:r>
                        <a:rPr lang="zh-CN" altLang="en-US" sz="1000" dirty="0">
                          <a:latin typeface="+mn-lt"/>
                          <a:ea typeface="+mn-ea"/>
                          <a:cs typeface="+mn-ea"/>
                          <a:sym typeface="+mn-lt"/>
                        </a:rPr>
                        <a:t>无效</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需大剂量美罗培南持续输注，治疗期间需</a:t>
                      </a:r>
                      <a:r>
                        <a:rPr lang="en-US" altLang="zh-CN" sz="1000" dirty="0">
                          <a:latin typeface="+mn-lt"/>
                          <a:ea typeface="+mn-ea"/>
                          <a:cs typeface="+mn-ea"/>
                          <a:sym typeface="+mn-lt"/>
                        </a:rPr>
                        <a:t>TDM</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不适用于</a:t>
                      </a:r>
                      <a:r>
                        <a:rPr lang="en-US" altLang="zh-CN" sz="1000" dirty="0">
                          <a:latin typeface="+mn-lt"/>
                          <a:ea typeface="+mn-ea"/>
                          <a:cs typeface="+mn-ea"/>
                          <a:sym typeface="+mn-lt"/>
                        </a:rPr>
                        <a:t>CRAB</a:t>
                      </a:r>
                      <a:r>
                        <a:rPr lang="zh-CN" altLang="en-US" sz="1000" dirty="0">
                          <a:latin typeface="+mn-lt"/>
                          <a:ea typeface="+mn-ea"/>
                          <a:cs typeface="+mn-ea"/>
                          <a:sym typeface="+mn-lt"/>
                        </a:rPr>
                        <a:t>感染</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r>
              <a:tr h="679756">
                <a:tc>
                  <a:txBody>
                    <a:bodyPr/>
                    <a:lstStyle/>
                    <a:p>
                      <a:pPr marL="0" algn="ctr" defTabSz="914400" rtl="0" eaLnBrk="1" latinLnBrk="0" hangingPunct="1">
                        <a:lnSpc>
                          <a:spcPct val="100000"/>
                        </a:lnSpc>
                        <a:spcBef>
                          <a:spcPts val="0"/>
                        </a:spcBef>
                        <a:spcAft>
                          <a:spcPts val="0"/>
                        </a:spcAft>
                      </a:pPr>
                      <a:r>
                        <a:rPr lang="zh-CN" altLang="en-US" sz="1050" kern="1200" dirty="0">
                          <a:solidFill>
                            <a:schemeClr val="dk1"/>
                          </a:solidFill>
                          <a:latin typeface="+mn-lt"/>
                          <a:ea typeface="+mn-ea"/>
                          <a:cs typeface="+mn-ea"/>
                        </a:rPr>
                        <a:t>头孢菌素类</a:t>
                      </a:r>
                      <a:endParaRPr lang="zh-CN" altLang="en-US" sz="1050" kern="1200" dirty="0">
                        <a:solidFill>
                          <a:schemeClr val="dk1"/>
                        </a:solidFill>
                        <a:latin typeface="+mn-lt"/>
                        <a:ea typeface="+mn-ea"/>
                        <a:cs typeface="+mn-ea"/>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0000"/>
                        </a:lnSpc>
                        <a:spcBef>
                          <a:spcPts val="0"/>
                        </a:spcBef>
                        <a:spcAft>
                          <a:spcPts val="0"/>
                        </a:spcAft>
                      </a:pPr>
                      <a:r>
                        <a:rPr lang="zh-CN" altLang="en-US" sz="1050" kern="1200" dirty="0">
                          <a:solidFill>
                            <a:schemeClr val="dk1"/>
                          </a:solidFill>
                          <a:latin typeface="+mn-lt"/>
                          <a:ea typeface="+mn-ea"/>
                          <a:cs typeface="+mn-ea"/>
                        </a:rPr>
                        <a:t>头孢地尔</a:t>
                      </a:r>
                      <a:endParaRPr lang="zh-CN" altLang="en-US" sz="1050" kern="1200" dirty="0">
                        <a:solidFill>
                          <a:schemeClr val="dk1"/>
                        </a:solidFill>
                        <a:latin typeface="+mn-lt"/>
                        <a:ea typeface="+mn-ea"/>
                        <a:cs typeface="+mn-ea"/>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l" defTabSz="914400" rtl="0" eaLnBrk="1" latinLnBrk="0" hangingPunct="1">
                        <a:lnSpc>
                          <a:spcPct val="100000"/>
                        </a:lnSpc>
                        <a:spcBef>
                          <a:spcPts val="0"/>
                        </a:spcBef>
                        <a:spcAft>
                          <a:spcPts val="0"/>
                        </a:spcAft>
                        <a:buFont typeface="Arial" panose="02080604020202020204" pitchFamily="34" charset="0"/>
                        <a:buChar char="•"/>
                      </a:pPr>
                      <a:r>
                        <a:rPr lang="zh-CN" altLang="en-US" sz="1050" kern="1200" dirty="0">
                          <a:solidFill>
                            <a:schemeClr val="dk1"/>
                          </a:solidFill>
                          <a:latin typeface="+mn-lt"/>
                          <a:ea typeface="+mn-ea"/>
                          <a:cs typeface="+mn-ea"/>
                        </a:rPr>
                        <a:t>美国 </a:t>
                      </a:r>
                      <a:r>
                        <a:rPr lang="en-US" altLang="zh-CN" sz="1050" kern="1200" dirty="0">
                          <a:solidFill>
                            <a:schemeClr val="dk1"/>
                          </a:solidFill>
                          <a:latin typeface="+mn-lt"/>
                          <a:ea typeface="+mn-ea"/>
                          <a:cs typeface="+mn-ea"/>
                        </a:rPr>
                        <a:t>FDA </a:t>
                      </a:r>
                      <a:r>
                        <a:rPr lang="zh-CN" altLang="en-US" sz="1050" kern="1200" dirty="0">
                          <a:solidFill>
                            <a:schemeClr val="dk1"/>
                          </a:solidFill>
                          <a:latin typeface="+mn-lt"/>
                          <a:ea typeface="+mn-ea"/>
                          <a:cs typeface="+mn-ea"/>
                        </a:rPr>
                        <a:t>批准用于治疗耐碳青霉烯类革兰氏阴性病原体</a:t>
                      </a:r>
                      <a:r>
                        <a:rPr lang="en-US" altLang="zh-CN" sz="1050" kern="1200" dirty="0">
                          <a:solidFill>
                            <a:schemeClr val="dk1"/>
                          </a:solidFill>
                          <a:latin typeface="+mn-lt"/>
                          <a:ea typeface="+mn-ea"/>
                          <a:cs typeface="+mn-ea"/>
                        </a:rPr>
                        <a:t>-</a:t>
                      </a:r>
                      <a:endParaRPr lang="en-US" altLang="zh-CN" sz="1050" kern="1200" dirty="0">
                        <a:solidFill>
                          <a:schemeClr val="dk1"/>
                        </a:solidFill>
                        <a:latin typeface="+mn-lt"/>
                        <a:ea typeface="+mn-ea"/>
                        <a:cs typeface="+mn-ea"/>
                      </a:endParaRPr>
                    </a:p>
                    <a:p>
                      <a:pPr marL="171450" indent="-171450" algn="l" defTabSz="914400" rtl="0" eaLnBrk="1" latinLnBrk="0" hangingPunct="1">
                        <a:lnSpc>
                          <a:spcPct val="100000"/>
                        </a:lnSpc>
                        <a:spcBef>
                          <a:spcPts val="0"/>
                        </a:spcBef>
                        <a:spcAft>
                          <a:spcPts val="0"/>
                        </a:spcAft>
                        <a:buFont typeface="Arial" panose="02080604020202020204" pitchFamily="34" charset="0"/>
                        <a:buChar char="•"/>
                      </a:pPr>
                      <a:r>
                        <a:rPr lang="zh-CN" altLang="en-US" sz="1050" kern="1200" dirty="0">
                          <a:solidFill>
                            <a:schemeClr val="dk1"/>
                          </a:solidFill>
                          <a:latin typeface="+mn-lt"/>
                          <a:ea typeface="+mn-ea"/>
                          <a:cs typeface="+mn-ea"/>
                        </a:rPr>
                        <a:t>对 </a:t>
                      </a:r>
                      <a:r>
                        <a:rPr lang="en-US" altLang="zh-CN" sz="1050" kern="1200" dirty="0">
                          <a:solidFill>
                            <a:schemeClr val="dk1"/>
                          </a:solidFill>
                          <a:latin typeface="+mn-lt"/>
                          <a:ea typeface="+mn-ea"/>
                          <a:cs typeface="+mn-ea"/>
                        </a:rPr>
                        <a:t>CRAB </a:t>
                      </a:r>
                      <a:r>
                        <a:rPr lang="zh-CN" altLang="en-US" sz="1050" kern="1200" dirty="0">
                          <a:solidFill>
                            <a:schemeClr val="dk1"/>
                          </a:solidFill>
                          <a:latin typeface="+mn-lt"/>
                          <a:ea typeface="+mn-ea"/>
                          <a:cs typeface="+mn-ea"/>
                        </a:rPr>
                        <a:t>分离物具有强效体外活性</a:t>
                      </a:r>
                      <a:endParaRPr lang="en-US" altLang="zh-CN" sz="1050" kern="1200" dirty="0">
                        <a:solidFill>
                          <a:schemeClr val="dk1"/>
                        </a:solidFill>
                        <a:latin typeface="+mn-lt"/>
                        <a:ea typeface="+mn-ea"/>
                        <a:cs typeface="+mn-ea"/>
                      </a:endParaRPr>
                    </a:p>
                    <a:p>
                      <a:pPr marL="171450" indent="-171450" algn="l" defTabSz="914400" rtl="0" eaLnBrk="1" latinLnBrk="0" hangingPunct="1">
                        <a:lnSpc>
                          <a:spcPct val="100000"/>
                        </a:lnSpc>
                        <a:spcBef>
                          <a:spcPts val="0"/>
                        </a:spcBef>
                        <a:spcAft>
                          <a:spcPts val="0"/>
                        </a:spcAft>
                        <a:buFont typeface="Arial" panose="02080604020202020204" pitchFamily="34" charset="0"/>
                        <a:buChar char="•"/>
                      </a:pPr>
                      <a:r>
                        <a:rPr lang="en-US" altLang="zh-CN" sz="1050" kern="1200" dirty="0">
                          <a:solidFill>
                            <a:schemeClr val="dk1"/>
                          </a:solidFill>
                          <a:latin typeface="+mn-lt"/>
                          <a:ea typeface="+mn-ea"/>
                          <a:cs typeface="+mn-ea"/>
                        </a:rPr>
                        <a:t> </a:t>
                      </a:r>
                      <a:r>
                        <a:rPr lang="zh-CN" altLang="en-US" sz="1050" kern="1200" dirty="0">
                          <a:solidFill>
                            <a:schemeClr val="dk1"/>
                          </a:solidFill>
                          <a:latin typeface="+mn-lt"/>
                          <a:ea typeface="+mn-ea"/>
                          <a:cs typeface="+mn-ea"/>
                        </a:rPr>
                        <a:t>不良反应极少</a:t>
                      </a:r>
                      <a:endParaRPr lang="zh-CN" altLang="en-US" sz="1050" kern="1200" dirty="0">
                        <a:solidFill>
                          <a:schemeClr val="dk1"/>
                        </a:solidFill>
                        <a:latin typeface="+mn-lt"/>
                        <a:ea typeface="+mn-ea"/>
                        <a:cs typeface="+mn-ea"/>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50" kern="1200" dirty="0">
                          <a:solidFill>
                            <a:schemeClr val="dk1"/>
                          </a:solidFill>
                          <a:latin typeface="+mn-lt"/>
                          <a:ea typeface="+mn-ea"/>
                          <a:cs typeface="+mn-ea"/>
                        </a:rPr>
                        <a:t>目前临床试验的有效性数据相互矛盾</a:t>
                      </a:r>
                      <a:endParaRPr lang="en-US" altLang="zh-CN" sz="1050" kern="1200" dirty="0">
                        <a:solidFill>
                          <a:schemeClr val="dk1"/>
                        </a:solidFill>
                        <a:latin typeface="+mn-lt"/>
                        <a:ea typeface="+mn-ea"/>
                        <a:cs typeface="+mn-ea"/>
                      </a:endParaRPr>
                    </a:p>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en-US" altLang="zh-CN" sz="1050" kern="1200" dirty="0">
                          <a:solidFill>
                            <a:schemeClr val="dk1"/>
                          </a:solidFill>
                          <a:latin typeface="+mn-lt"/>
                          <a:ea typeface="+mn-ea"/>
                          <a:cs typeface="+mn-ea"/>
                        </a:rPr>
                        <a:t>30 </a:t>
                      </a:r>
                      <a:r>
                        <a:rPr lang="zh-CN" altLang="en-US" sz="1050" kern="1200" dirty="0">
                          <a:solidFill>
                            <a:schemeClr val="dk1"/>
                          </a:solidFill>
                          <a:latin typeface="+mn-lt"/>
                          <a:ea typeface="+mn-ea"/>
                          <a:cs typeface="+mn-ea"/>
                        </a:rPr>
                        <a:t>天死亡率在血流感染中较低，但在呼吸机相关肺炎不是</a:t>
                      </a:r>
                      <a:endParaRPr lang="zh-CN" altLang="en-US" sz="1050" kern="1200" dirty="0">
                        <a:solidFill>
                          <a:schemeClr val="dk1"/>
                        </a:solidFill>
                        <a:latin typeface="+mn-lt"/>
                        <a:ea typeface="+mn-ea"/>
                        <a:cs typeface="+mn-ea"/>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50" kern="1200" dirty="0">
                          <a:solidFill>
                            <a:schemeClr val="dk1"/>
                          </a:solidFill>
                          <a:latin typeface="+mn-lt"/>
                          <a:ea typeface="+mn-ea"/>
                          <a:cs typeface="+mn-ea"/>
                        </a:rPr>
                        <a:t>用于治疗其他抗生素治疗失败的感染，只能与其他体外有活性的抗生素联合使用</a:t>
                      </a:r>
                      <a:endParaRPr lang="zh-CN" altLang="en-US" sz="1050" kern="1200" dirty="0">
                        <a:solidFill>
                          <a:schemeClr val="dk1"/>
                        </a:solidFill>
                        <a:latin typeface="+mn-lt"/>
                        <a:ea typeface="+mn-ea"/>
                        <a:cs typeface="+mn-ea"/>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r>
              <a:tr h="499896">
                <a:tc>
                  <a:txBody>
                    <a:bodyPr/>
                    <a:lstStyle/>
                    <a:p>
                      <a:pPr algn="ctr">
                        <a:lnSpc>
                          <a:spcPct val="100000"/>
                        </a:lnSpc>
                        <a:spcBef>
                          <a:spcPts val="0"/>
                        </a:spcBef>
                        <a:spcAft>
                          <a:spcPts val="0"/>
                        </a:spcAft>
                      </a:pPr>
                      <a:r>
                        <a:rPr lang="zh-CN" altLang="en-US" sz="1050" dirty="0">
                          <a:latin typeface="+mn-lt"/>
                          <a:ea typeface="+mn-ea"/>
                          <a:cs typeface="+mn-ea"/>
                          <a:sym typeface="+mn-lt"/>
                        </a:rPr>
                        <a:t>多粘菌素</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lnSpc>
                          <a:spcPct val="100000"/>
                        </a:lnSpc>
                        <a:spcBef>
                          <a:spcPts val="0"/>
                        </a:spcBef>
                        <a:spcAft>
                          <a:spcPts val="0"/>
                        </a:spcAft>
                      </a:pPr>
                      <a:r>
                        <a:rPr lang="zh-CN" altLang="en-US" sz="1050" dirty="0">
                          <a:latin typeface="+mn-lt"/>
                          <a:ea typeface="+mn-ea"/>
                          <a:cs typeface="+mn-ea"/>
                          <a:sym typeface="+mn-lt"/>
                        </a:rPr>
                        <a:t>多粘菌素</a:t>
                      </a:r>
                      <a:r>
                        <a:rPr lang="en-US" altLang="zh-CN" sz="1050" dirty="0">
                          <a:latin typeface="+mn-lt"/>
                          <a:ea typeface="+mn-ea"/>
                          <a:cs typeface="+mn-ea"/>
                          <a:sym typeface="+mn-lt"/>
                        </a:rPr>
                        <a:t>B</a:t>
                      </a:r>
                      <a:endParaRPr lang="en-US" altLang="zh-CN" sz="1050" dirty="0">
                        <a:latin typeface="+mn-lt"/>
                        <a:ea typeface="+mn-ea"/>
                        <a:cs typeface="+mn-ea"/>
                        <a:sym typeface="+mn-lt"/>
                      </a:endParaRPr>
                    </a:p>
                    <a:p>
                      <a:pPr algn="ctr">
                        <a:lnSpc>
                          <a:spcPct val="100000"/>
                        </a:lnSpc>
                        <a:spcBef>
                          <a:spcPts val="0"/>
                        </a:spcBef>
                        <a:spcAft>
                          <a:spcPts val="0"/>
                        </a:spcAft>
                      </a:pPr>
                      <a:r>
                        <a:rPr lang="zh-CN" altLang="en-US" sz="1050" dirty="0">
                          <a:latin typeface="+mn-lt"/>
                          <a:ea typeface="+mn-ea"/>
                          <a:cs typeface="+mn-ea"/>
                          <a:sym typeface="+mn-lt"/>
                        </a:rPr>
                        <a:t>多粘菌素</a:t>
                      </a:r>
                      <a:r>
                        <a:rPr lang="en-US" altLang="zh-CN" sz="1050" dirty="0">
                          <a:latin typeface="+mn-lt"/>
                          <a:ea typeface="+mn-ea"/>
                          <a:cs typeface="+mn-ea"/>
                          <a:sym typeface="+mn-lt"/>
                        </a:rPr>
                        <a:t>E</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可降低死亡人数</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临床治疗失败较少</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与利奈唑胺和万古霉素有协同作用</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肾毒性较大</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常见不良反应有低钠血症、低镁血症、低钾血症和低磷酸盐血症</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b="1" dirty="0">
                          <a:solidFill>
                            <a:schemeClr val="accent2"/>
                          </a:solidFill>
                          <a:latin typeface="+mn-lt"/>
                          <a:ea typeface="+mn-ea"/>
                          <a:cs typeface="+mn-ea"/>
                          <a:sym typeface="+mn-lt"/>
                        </a:rPr>
                        <a:t>大多数已发表的文献都集中在多粘菌素</a:t>
                      </a:r>
                      <a:r>
                        <a:rPr lang="en-US" altLang="zh-CN" sz="1000" b="1" dirty="0">
                          <a:solidFill>
                            <a:schemeClr val="accent2"/>
                          </a:solidFill>
                          <a:latin typeface="+mn-lt"/>
                          <a:ea typeface="+mn-ea"/>
                          <a:cs typeface="+mn-ea"/>
                          <a:sym typeface="+mn-lt"/>
                        </a:rPr>
                        <a:t>E</a:t>
                      </a:r>
                      <a:r>
                        <a:rPr lang="zh-CN" altLang="en-US" sz="1000" b="1" dirty="0">
                          <a:solidFill>
                            <a:schemeClr val="accent2"/>
                          </a:solidFill>
                          <a:latin typeface="+mn-lt"/>
                          <a:ea typeface="+mn-ea"/>
                          <a:cs typeface="+mn-ea"/>
                          <a:sym typeface="+mn-lt"/>
                        </a:rPr>
                        <a:t>上</a:t>
                      </a:r>
                      <a:endParaRPr lang="en-US" altLang="zh-CN" sz="1000" b="1" dirty="0">
                        <a:solidFill>
                          <a:schemeClr val="accent2"/>
                        </a:solidFill>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b="1" dirty="0">
                          <a:solidFill>
                            <a:schemeClr val="accent2"/>
                          </a:solidFill>
                          <a:latin typeface="+mn-lt"/>
                          <a:ea typeface="+mn-ea"/>
                          <a:cs typeface="+mn-ea"/>
                          <a:sym typeface="+mn-lt"/>
                        </a:rPr>
                        <a:t>对肺部或尿的渗透率有限</a:t>
                      </a:r>
                      <a:endParaRPr lang="zh-CN" altLang="en-US" sz="1000" b="1" dirty="0">
                        <a:solidFill>
                          <a:schemeClr val="accent2"/>
                        </a:solidFill>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r>
              <a:tr h="666528">
                <a:tc rowSpan="3">
                  <a:txBody>
                    <a:bodyPr/>
                    <a:lstStyle/>
                    <a:p>
                      <a:pPr algn="ctr">
                        <a:lnSpc>
                          <a:spcPct val="100000"/>
                        </a:lnSpc>
                        <a:spcBef>
                          <a:spcPts val="0"/>
                        </a:spcBef>
                        <a:spcAft>
                          <a:spcPts val="0"/>
                        </a:spcAft>
                      </a:pPr>
                      <a:r>
                        <a:rPr lang="zh-CN" altLang="en-US" sz="1050" dirty="0">
                          <a:latin typeface="+mn-lt"/>
                          <a:ea typeface="+mn-ea"/>
                          <a:cs typeface="+mn-ea"/>
                          <a:sym typeface="+mn-lt"/>
                        </a:rPr>
                        <a:t>四环素类</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050" dirty="0">
                          <a:latin typeface="+mn-lt"/>
                          <a:ea typeface="+mn-ea"/>
                          <a:cs typeface="+mn-ea"/>
                          <a:sym typeface="+mn-lt"/>
                        </a:rPr>
                        <a:t>替加环素</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抗菌谱广、器官分布广、稳定性好</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对靶器官毒性低</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半衰期长</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对皮肤、软组织和骨关节感染的渗透性好</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血浆浓度低</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缺乏既定的敏感性折点</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更高的甘氨酰环素类剂量</a:t>
                      </a:r>
                      <a:r>
                        <a:rPr lang="en-US" altLang="zh-CN" sz="1000" dirty="0">
                          <a:latin typeface="+mn-lt"/>
                          <a:ea typeface="+mn-ea"/>
                          <a:cs typeface="+mn-ea"/>
                          <a:sym typeface="+mn-lt"/>
                        </a:rPr>
                        <a:t>(200 mg</a:t>
                      </a:r>
                      <a:r>
                        <a:rPr lang="zh-CN" altLang="en-US" sz="1000" dirty="0">
                          <a:latin typeface="+mn-lt"/>
                          <a:ea typeface="+mn-ea"/>
                          <a:cs typeface="+mn-ea"/>
                          <a:sym typeface="+mn-lt"/>
                        </a:rPr>
                        <a:t>负荷剂量，随后每</a:t>
                      </a:r>
                      <a:r>
                        <a:rPr lang="en-US" altLang="zh-CN" sz="1000" dirty="0">
                          <a:latin typeface="+mn-lt"/>
                          <a:ea typeface="+mn-ea"/>
                          <a:cs typeface="+mn-ea"/>
                          <a:sym typeface="+mn-lt"/>
                        </a:rPr>
                        <a:t>12</a:t>
                      </a:r>
                      <a:r>
                        <a:rPr lang="zh-CN" altLang="en-US" sz="1000" dirty="0">
                          <a:latin typeface="+mn-lt"/>
                          <a:ea typeface="+mn-ea"/>
                          <a:cs typeface="+mn-ea"/>
                          <a:sym typeface="+mn-lt"/>
                        </a:rPr>
                        <a:t>小时</a:t>
                      </a:r>
                      <a:r>
                        <a:rPr lang="en-US" altLang="zh-CN" sz="1000" dirty="0">
                          <a:latin typeface="+mn-lt"/>
                          <a:ea typeface="+mn-ea"/>
                          <a:cs typeface="+mn-ea"/>
                          <a:sym typeface="+mn-lt"/>
                        </a:rPr>
                        <a:t>100 mg)</a:t>
                      </a:r>
                      <a:r>
                        <a:rPr lang="zh-CN" altLang="en-US" sz="1000" dirty="0">
                          <a:latin typeface="+mn-lt"/>
                          <a:ea typeface="+mn-ea"/>
                          <a:cs typeface="+mn-ea"/>
                          <a:sym typeface="+mn-lt"/>
                        </a:rPr>
                        <a:t>与结果改善相关</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临床疗效与</a:t>
                      </a:r>
                      <a:r>
                        <a:rPr lang="en-US" altLang="zh-CN" sz="1000" dirty="0">
                          <a:latin typeface="+mn-lt"/>
                          <a:ea typeface="+mn-ea"/>
                          <a:cs typeface="+mn-ea"/>
                          <a:sym typeface="+mn-lt"/>
                        </a:rPr>
                        <a:t>MIC</a:t>
                      </a:r>
                      <a:r>
                        <a:rPr lang="zh-CN" altLang="en-US" sz="1000" dirty="0">
                          <a:latin typeface="+mn-lt"/>
                          <a:ea typeface="+mn-ea"/>
                          <a:cs typeface="+mn-ea"/>
                          <a:sym typeface="+mn-lt"/>
                        </a:rPr>
                        <a:t>值相关</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3264">
                <a:tc vMerge="1">
                  <a:tcPr/>
                </a:tc>
                <a:tc>
                  <a:txBody>
                    <a:bodyPr/>
                    <a:lstStyle/>
                    <a:p>
                      <a:pPr algn="ctr">
                        <a:lnSpc>
                          <a:spcPct val="100000"/>
                        </a:lnSpc>
                        <a:spcBef>
                          <a:spcPts val="0"/>
                        </a:spcBef>
                        <a:spcAft>
                          <a:spcPts val="0"/>
                        </a:spcAft>
                      </a:pPr>
                      <a:r>
                        <a:rPr lang="zh-CN" altLang="en-US" sz="1050" dirty="0">
                          <a:latin typeface="+mn-lt"/>
                          <a:ea typeface="+mn-ea"/>
                          <a:cs typeface="+mn-ea"/>
                          <a:sym typeface="+mn-lt"/>
                        </a:rPr>
                        <a:t>米诺环素</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为口服制剂</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敏感性折点不明确</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缺乏</a:t>
                      </a:r>
                      <a:r>
                        <a:rPr lang="en-US" altLang="zh-CN" sz="1000" dirty="0">
                          <a:latin typeface="+mn-lt"/>
                          <a:ea typeface="+mn-ea"/>
                          <a:cs typeface="+mn-ea"/>
                          <a:sym typeface="+mn-lt"/>
                        </a:rPr>
                        <a:t>PK/PD</a:t>
                      </a:r>
                      <a:r>
                        <a:rPr lang="zh-CN" altLang="en-US" sz="1000" dirty="0">
                          <a:latin typeface="+mn-lt"/>
                          <a:ea typeface="+mn-ea"/>
                          <a:cs typeface="+mn-ea"/>
                          <a:sym typeface="+mn-lt"/>
                        </a:rPr>
                        <a:t>研究和随机对照试验</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建议联合用药以避免产生耐药性</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23693">
                <a:tc vMerge="1">
                  <a:tcPr/>
                </a:tc>
                <a:tc>
                  <a:txBody>
                    <a:bodyPr/>
                    <a:lstStyle/>
                    <a:p>
                      <a:pPr algn="ctr">
                        <a:lnSpc>
                          <a:spcPct val="100000"/>
                        </a:lnSpc>
                        <a:spcBef>
                          <a:spcPts val="0"/>
                        </a:spcBef>
                        <a:spcAft>
                          <a:spcPts val="0"/>
                        </a:spcAft>
                      </a:pPr>
                      <a:r>
                        <a:rPr lang="zh-CN" altLang="en-US" sz="1050" dirty="0">
                          <a:latin typeface="+mn-lt"/>
                          <a:ea typeface="+mn-ea"/>
                          <a:cs typeface="+mn-ea"/>
                          <a:sym typeface="+mn-lt"/>
                        </a:rPr>
                        <a:t>依拉环素</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en-US" altLang="zh-CN" sz="1000" dirty="0">
                          <a:latin typeface="+mn-lt"/>
                          <a:ea typeface="+mn-ea"/>
                          <a:cs typeface="+mn-ea"/>
                          <a:sym typeface="+mn-lt"/>
                        </a:rPr>
                        <a:t>MIC</a:t>
                      </a:r>
                      <a:r>
                        <a:rPr lang="zh-CN" altLang="en-US" sz="1000" dirty="0">
                          <a:latin typeface="+mn-lt"/>
                          <a:ea typeface="+mn-ea"/>
                          <a:cs typeface="+mn-ea"/>
                          <a:sym typeface="+mn-lt"/>
                        </a:rPr>
                        <a:t>低于米诺环素或甘氨酰环素类</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被批准用于治疗复杂腹腔内感染</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缺乏既定的敏感性折点</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用于</a:t>
                      </a:r>
                      <a:r>
                        <a:rPr lang="en-US" altLang="zh-CN" sz="1000" dirty="0">
                          <a:latin typeface="+mn-lt"/>
                          <a:ea typeface="+mn-ea"/>
                          <a:cs typeface="+mn-ea"/>
                          <a:sym typeface="+mn-lt"/>
                        </a:rPr>
                        <a:t>CRAB</a:t>
                      </a:r>
                      <a:r>
                        <a:rPr lang="zh-CN" altLang="en-US" sz="1000" dirty="0">
                          <a:latin typeface="+mn-lt"/>
                          <a:ea typeface="+mn-ea"/>
                          <a:cs typeface="+mn-ea"/>
                          <a:sym typeface="+mn-lt"/>
                        </a:rPr>
                        <a:t>治疗的数据较少</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慎用于菌血症</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3264">
                <a:tc>
                  <a:txBody>
                    <a:bodyPr/>
                    <a:lstStyle/>
                    <a:p>
                      <a:pPr algn="ctr">
                        <a:lnSpc>
                          <a:spcPct val="100000"/>
                        </a:lnSpc>
                        <a:spcBef>
                          <a:spcPts val="0"/>
                        </a:spcBef>
                        <a:spcAft>
                          <a:spcPts val="0"/>
                        </a:spcAft>
                      </a:pPr>
                      <a:r>
                        <a:rPr lang="zh-CN" altLang="en-US" sz="1050" dirty="0">
                          <a:latin typeface="+mn-lt"/>
                          <a:ea typeface="+mn-ea"/>
                          <a:cs typeface="+mn-ea"/>
                          <a:sym typeface="+mn-lt"/>
                        </a:rPr>
                        <a:t>氨基糖苷类</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lnSpc>
                          <a:spcPct val="100000"/>
                        </a:lnSpc>
                        <a:spcBef>
                          <a:spcPts val="0"/>
                        </a:spcBef>
                        <a:spcAft>
                          <a:spcPts val="0"/>
                        </a:spcAft>
                      </a:pPr>
                      <a:r>
                        <a:rPr lang="zh-CN" altLang="en-US" sz="1050" dirty="0">
                          <a:latin typeface="+mn-lt"/>
                          <a:ea typeface="+mn-ea"/>
                          <a:cs typeface="+mn-ea"/>
                          <a:sym typeface="+mn-lt"/>
                        </a:rPr>
                        <a:t>阿米卡星</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吸入性阿米卡星联用多粘菌素</a:t>
                      </a:r>
                      <a:r>
                        <a:rPr lang="en-US" altLang="zh-CN" sz="1000" dirty="0">
                          <a:latin typeface="+mn-lt"/>
                          <a:ea typeface="+mn-ea"/>
                          <a:cs typeface="+mn-ea"/>
                          <a:sym typeface="+mn-lt"/>
                        </a:rPr>
                        <a:t>E</a:t>
                      </a:r>
                      <a:r>
                        <a:rPr lang="zh-CN" altLang="en-US" sz="1000" dirty="0">
                          <a:latin typeface="+mn-lt"/>
                          <a:ea typeface="+mn-ea"/>
                          <a:cs typeface="+mn-ea"/>
                          <a:sym typeface="+mn-lt"/>
                        </a:rPr>
                        <a:t>可有效抑菌</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耐药率高</a:t>
                      </a:r>
                      <a:r>
                        <a:rPr lang="en-US" altLang="zh-CN" sz="1000" dirty="0">
                          <a:latin typeface="+mn-lt"/>
                          <a:ea typeface="+mn-ea"/>
                          <a:cs typeface="+mn-ea"/>
                          <a:sym typeface="+mn-lt"/>
                        </a:rPr>
                        <a:t>(68%-100%)</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肾毒性高</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用于</a:t>
                      </a:r>
                      <a:r>
                        <a:rPr lang="en-US" altLang="zh-CN" sz="1000" dirty="0">
                          <a:latin typeface="+mn-lt"/>
                          <a:ea typeface="+mn-ea"/>
                          <a:cs typeface="+mn-ea"/>
                          <a:sym typeface="+mn-lt"/>
                        </a:rPr>
                        <a:t>CRAB</a:t>
                      </a:r>
                      <a:r>
                        <a:rPr lang="zh-CN" altLang="en-US" sz="1000" dirty="0">
                          <a:latin typeface="+mn-lt"/>
                          <a:ea typeface="+mn-ea"/>
                          <a:cs typeface="+mn-ea"/>
                          <a:sym typeface="+mn-lt"/>
                        </a:rPr>
                        <a:t>治疗的数据较少</a:t>
                      </a:r>
                      <a:endParaRPr lang="en-US" altLang="zh-CN"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r>
              <a:tr h="333264">
                <a:tc>
                  <a:txBody>
                    <a:bodyPr/>
                    <a:lstStyle/>
                    <a:p>
                      <a:pPr algn="ctr">
                        <a:lnSpc>
                          <a:spcPct val="100000"/>
                        </a:lnSpc>
                        <a:spcBef>
                          <a:spcPts val="0"/>
                        </a:spcBef>
                        <a:spcAft>
                          <a:spcPts val="0"/>
                        </a:spcAft>
                      </a:pPr>
                      <a:r>
                        <a:rPr lang="zh-CN" altLang="en-US" sz="1050" dirty="0">
                          <a:latin typeface="+mn-lt"/>
                          <a:ea typeface="+mn-ea"/>
                          <a:cs typeface="+mn-ea"/>
                          <a:sym typeface="+mn-lt"/>
                        </a:rPr>
                        <a:t>利福霉素</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0"/>
                        </a:spcBef>
                        <a:spcAft>
                          <a:spcPts val="0"/>
                        </a:spcAft>
                      </a:pPr>
                      <a:r>
                        <a:rPr lang="zh-CN" altLang="en-US" sz="1050" dirty="0">
                          <a:latin typeface="+mn-lt"/>
                          <a:ea typeface="+mn-ea"/>
                          <a:cs typeface="+mn-ea"/>
                          <a:sym typeface="+mn-lt"/>
                        </a:rPr>
                        <a:t>利福平</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抗菌谱广</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毒性较大</a:t>
                      </a:r>
                      <a:endParaRPr lang="en-US" altLang="zh-CN" sz="1000" dirty="0">
                        <a:latin typeface="+mn-lt"/>
                        <a:ea typeface="+mn-ea"/>
                        <a:cs typeface="+mn-ea"/>
                        <a:sym typeface="+mn-lt"/>
                      </a:endParaRPr>
                    </a:p>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药物相互作用较多</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临床数据较少</a:t>
                      </a:r>
                      <a:endParaRPr lang="en-US" altLang="zh-CN"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33264">
                <a:tc>
                  <a:txBody>
                    <a:bodyPr/>
                    <a:lstStyle/>
                    <a:p>
                      <a:pPr algn="ctr">
                        <a:lnSpc>
                          <a:spcPct val="100000"/>
                        </a:lnSpc>
                        <a:spcBef>
                          <a:spcPts val="0"/>
                        </a:spcBef>
                        <a:spcAft>
                          <a:spcPts val="0"/>
                        </a:spcAft>
                      </a:pPr>
                      <a:r>
                        <a:rPr lang="zh-CN" altLang="en-US" sz="1050" dirty="0">
                          <a:latin typeface="+mn-lt"/>
                          <a:ea typeface="+mn-ea"/>
                          <a:cs typeface="+mn-ea"/>
                          <a:sym typeface="+mn-lt"/>
                        </a:rPr>
                        <a:t>多磷酸盐</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00000"/>
                        </a:lnSpc>
                        <a:spcBef>
                          <a:spcPts val="0"/>
                        </a:spcBef>
                        <a:spcAft>
                          <a:spcPts val="0"/>
                        </a:spcAft>
                      </a:pPr>
                      <a:r>
                        <a:rPr lang="zh-CN" altLang="en-US" sz="1050" dirty="0">
                          <a:latin typeface="+mn-lt"/>
                          <a:ea typeface="+mn-ea"/>
                          <a:cs typeface="+mn-ea"/>
                          <a:sym typeface="+mn-lt"/>
                        </a:rPr>
                        <a:t>磷霉素</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抗菌谱广</a:t>
                      </a:r>
                      <a:endParaRPr lang="en-US" altLang="zh-CN" sz="1000" dirty="0">
                        <a:latin typeface="+mn-lt"/>
                        <a:ea typeface="+mn-ea"/>
                        <a:cs typeface="+mn-ea"/>
                        <a:sym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强效低毒</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静脉注射用磷霉素使用较少</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临床数据较少</a:t>
                      </a:r>
                      <a:endParaRPr lang="en-US" altLang="zh-CN"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74964">
                <a:tc rowSpan="2">
                  <a:txBody>
                    <a:bodyPr/>
                    <a:lstStyle/>
                    <a:p>
                      <a:pPr algn="ctr">
                        <a:lnSpc>
                          <a:spcPct val="100000"/>
                        </a:lnSpc>
                        <a:spcBef>
                          <a:spcPts val="0"/>
                        </a:spcBef>
                        <a:spcAft>
                          <a:spcPts val="0"/>
                        </a:spcAft>
                      </a:pPr>
                      <a:r>
                        <a:rPr lang="zh-CN" altLang="en-US" sz="1050" dirty="0">
                          <a:latin typeface="+mn-lt"/>
                          <a:ea typeface="+mn-ea"/>
                          <a:cs typeface="+mn-ea"/>
                          <a:sym typeface="+mn-lt"/>
                        </a:rPr>
                        <a:t>糖肽</a:t>
                      </a:r>
                      <a:r>
                        <a:rPr lang="en-US" altLang="zh-CN" sz="1050" dirty="0">
                          <a:latin typeface="+mn-lt"/>
                          <a:ea typeface="+mn-ea"/>
                          <a:cs typeface="+mn-ea"/>
                          <a:sym typeface="+mn-lt"/>
                        </a:rPr>
                        <a:t>/</a:t>
                      </a:r>
                      <a:r>
                        <a:rPr lang="zh-CN" altLang="en-US" sz="1050" dirty="0">
                          <a:latin typeface="+mn-lt"/>
                          <a:ea typeface="+mn-ea"/>
                          <a:cs typeface="+mn-ea"/>
                          <a:sym typeface="+mn-lt"/>
                        </a:rPr>
                        <a:t>脂肽类</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algn="ctr">
                        <a:lnSpc>
                          <a:spcPct val="100000"/>
                        </a:lnSpc>
                        <a:spcBef>
                          <a:spcPts val="0"/>
                        </a:spcBef>
                        <a:spcAft>
                          <a:spcPts val="0"/>
                        </a:spcAft>
                      </a:pPr>
                      <a:r>
                        <a:rPr lang="zh-CN" altLang="en-US" sz="1050" dirty="0">
                          <a:latin typeface="+mn-lt"/>
                          <a:ea typeface="+mn-ea"/>
                          <a:cs typeface="+mn-ea"/>
                          <a:sym typeface="+mn-lt"/>
                        </a:rPr>
                        <a:t>万古霉素</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与多粘菌素</a:t>
                      </a:r>
                      <a:r>
                        <a:rPr lang="en-US" altLang="zh-CN" sz="1000" dirty="0">
                          <a:latin typeface="+mn-lt"/>
                          <a:ea typeface="+mn-ea"/>
                          <a:cs typeface="+mn-ea"/>
                          <a:sym typeface="+mn-lt"/>
                        </a:rPr>
                        <a:t>E</a:t>
                      </a:r>
                      <a:r>
                        <a:rPr lang="zh-CN" altLang="en-US" sz="1000" dirty="0">
                          <a:latin typeface="+mn-lt"/>
                          <a:ea typeface="+mn-ea"/>
                          <a:cs typeface="+mn-ea"/>
                          <a:sym typeface="+mn-lt"/>
                        </a:rPr>
                        <a:t>联合使用具有较好疗效</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急性肾损伤</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临床应用结果是矛盾的</a:t>
                      </a:r>
                      <a:endParaRPr lang="en-US" altLang="zh-CN"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r>
              <a:tr h="174964">
                <a:tc vMerge="1">
                  <a:tcPr/>
                </a:tc>
                <a:tc>
                  <a:txBody>
                    <a:bodyPr/>
                    <a:lstStyle/>
                    <a:p>
                      <a:pPr algn="ctr">
                        <a:lnSpc>
                          <a:spcPct val="100000"/>
                        </a:lnSpc>
                        <a:spcBef>
                          <a:spcPts val="0"/>
                        </a:spcBef>
                        <a:spcAft>
                          <a:spcPts val="0"/>
                        </a:spcAft>
                      </a:pPr>
                      <a:r>
                        <a:rPr lang="zh-CN" altLang="en-US" sz="1050" dirty="0">
                          <a:latin typeface="+mn-lt"/>
                          <a:ea typeface="+mn-ea"/>
                          <a:cs typeface="+mn-ea"/>
                          <a:sym typeface="+mn-lt"/>
                        </a:rPr>
                        <a:t>达托霉素</a:t>
                      </a:r>
                      <a:endParaRPr lang="zh-CN" altLang="en-US" sz="105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是二线治疗失败后的一个选择</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indent="-171450" algn="l">
                        <a:lnSpc>
                          <a:spcPct val="100000"/>
                        </a:lnSpc>
                        <a:spcBef>
                          <a:spcPts val="0"/>
                        </a:spcBef>
                        <a:spcAft>
                          <a:spcPts val="0"/>
                        </a:spcAft>
                        <a:buFont typeface="Arial" panose="02080604020202020204" pitchFamily="34" charset="0"/>
                        <a:buChar char="•"/>
                      </a:pPr>
                      <a:r>
                        <a:rPr lang="zh-CN" altLang="en-US" sz="1000" dirty="0">
                          <a:latin typeface="+mn-lt"/>
                          <a:ea typeface="+mn-ea"/>
                          <a:cs typeface="+mn-ea"/>
                          <a:sym typeface="+mn-lt"/>
                        </a:rPr>
                        <a:t>有效性和安全性有待证实</a:t>
                      </a:r>
                      <a:endParaRPr lang="zh-CN" altLang="en-US"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80604020202020204" pitchFamily="34" charset="0"/>
                        <a:buChar char="•"/>
                        <a:defRPr/>
                      </a:pPr>
                      <a:r>
                        <a:rPr lang="zh-CN" altLang="en-US" sz="1000" dirty="0">
                          <a:latin typeface="+mn-lt"/>
                          <a:ea typeface="+mn-ea"/>
                          <a:cs typeface="+mn-ea"/>
                          <a:sym typeface="+mn-lt"/>
                        </a:rPr>
                        <a:t>临床数据较少</a:t>
                      </a:r>
                      <a:endParaRPr lang="en-US" altLang="zh-CN" sz="1000" dirty="0">
                        <a:latin typeface="+mn-lt"/>
                        <a:ea typeface="+mn-ea"/>
                        <a:cs typeface="+mn-ea"/>
                        <a:sym typeface="+mn-lt"/>
                      </a:endParaRPr>
                    </a:p>
                  </a:txBody>
                  <a:tcPr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9DC3E6"/>
                    </a:solidFill>
                  </a:tcPr>
                </a:tc>
              </a:tr>
            </a:tbl>
          </a:graphicData>
        </a:graphic>
      </p:graphicFrame>
      <p:sp>
        <p:nvSpPr>
          <p:cNvPr id="3" name="文本框 2"/>
          <p:cNvSpPr txBox="1"/>
          <p:nvPr/>
        </p:nvSpPr>
        <p:spPr>
          <a:xfrm>
            <a:off x="734695" y="6308725"/>
            <a:ext cx="3608070" cy="138430"/>
          </a:xfrm>
          <a:prstGeom prst="rect">
            <a:avLst/>
          </a:prstGeom>
          <a:noFill/>
        </p:spPr>
        <p:txBody>
          <a:bodyPr wrap="square" lIns="0" tIns="0" rIns="0" bIns="0" rtlCol="0">
            <a:spAutoFit/>
          </a:bodyPr>
          <a:lstStyle>
            <a:defPPr>
              <a:defRPr lang="en-US"/>
            </a:defPPr>
            <a:lvl1pPr>
              <a:defRPr sz="900">
                <a:latin typeface="Pfizer Tomorrow" panose="02010503040201060303" pitchFamily="50" charset="0"/>
              </a:defRPr>
            </a:lvl1pPr>
          </a:lstStyle>
          <a:p>
            <a:r>
              <a:rPr lang="en-US" altLang="zh-CN" dirty="0">
                <a:latin typeface="微软雅黑" panose="020B0503020204020204" pitchFamily="34" charset="-122"/>
                <a:ea typeface="微软雅黑" panose="020B0503020204020204" pitchFamily="34" charset="-122"/>
                <a:cs typeface="+mn-ea"/>
                <a:sym typeface="+mn-lt"/>
              </a:rPr>
              <a:t>CRAB</a:t>
            </a:r>
            <a:r>
              <a:rPr lang="zh-CN" altLang="en-US" dirty="0">
                <a:latin typeface="微软雅黑" panose="020B0503020204020204" pitchFamily="34" charset="-122"/>
                <a:ea typeface="微软雅黑" panose="020B0503020204020204" pitchFamily="34" charset="-122"/>
                <a:cs typeface="+mn-ea"/>
                <a:sym typeface="+mn-lt"/>
              </a:rPr>
              <a:t>：碳青霉烯类耐药的鲍曼不动杆菌；头孢地尔尚未在国内上市；</a:t>
            </a:r>
            <a:endParaRPr lang="zh-CN" altLang="en-US"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标题 1"/>
          <p:cNvSpPr txBox="1"/>
          <p:nvPr/>
        </p:nvSpPr>
        <p:spPr>
          <a:xfrm>
            <a:off x="417511" y="385762"/>
            <a:ext cx="10922635" cy="12369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文本占位符 7"/>
          <p:cNvSpPr>
            <a:spLocks noGrp="1"/>
          </p:cNvSpPr>
          <p:nvPr>
            <p:ph type="body" sz="quarter" idx="4294967295"/>
          </p:nvPr>
        </p:nvSpPr>
        <p:spPr>
          <a:xfrm>
            <a:off x="638182" y="6539942"/>
            <a:ext cx="8445500" cy="166199"/>
          </a:xfrm>
        </p:spPr>
        <p:txBody>
          <a:bodyPr vert="horz" lIns="0" tIns="0" rIns="0" bIns="0" rtlCol="0" anchor="t" anchorCtr="0">
            <a:spAutoFit/>
          </a:bodyPr>
          <a:lstStyle/>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mn-lt"/>
              </a:rPr>
              <a:t>Shields RK, et al. Clin Infect Dis . 2023 May 1;76(Suppl 2):S179-S193; </a:t>
            </a:r>
            <a:endParaRPr lang="en-US" altLang="zh-CN" sz="600" dirty="0">
              <a:latin typeface="微软雅黑" panose="020B0503020204020204" pitchFamily="34" charset="-122"/>
              <a:ea typeface="微软雅黑" panose="020B0503020204020204" pitchFamily="34" charset="-122"/>
              <a:cs typeface="+mn-ea"/>
              <a:sym typeface="+mn-lt"/>
            </a:endParaRPr>
          </a:p>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mn-lt"/>
              </a:rPr>
              <a:t>Zeng M, et al. J </a:t>
            </a:r>
            <a:r>
              <a:rPr lang="en-US" altLang="zh-CN" sz="600" dirty="0" err="1">
                <a:latin typeface="微软雅黑" panose="020B0503020204020204" pitchFamily="34" charset="-122"/>
                <a:ea typeface="微软雅黑" panose="020B0503020204020204" pitchFamily="34" charset="-122"/>
                <a:cs typeface="+mn-ea"/>
                <a:sym typeface="+mn-lt"/>
              </a:rPr>
              <a:t>Microbiol</a:t>
            </a:r>
            <a:r>
              <a:rPr lang="en-US" altLang="zh-CN" sz="600" dirty="0">
                <a:latin typeface="微软雅黑" panose="020B0503020204020204" pitchFamily="34" charset="-122"/>
                <a:ea typeface="微软雅黑" panose="020B0503020204020204" pitchFamily="34" charset="-122"/>
                <a:cs typeface="+mn-ea"/>
                <a:sym typeface="+mn-lt"/>
              </a:rPr>
              <a:t> Immunol Infect . 2023 Aug;56(4),653-671</a:t>
            </a:r>
            <a:endParaRPr lang="en-US" altLang="zh-CN" sz="600" dirty="0">
              <a:latin typeface="微软雅黑" panose="020B0503020204020204" pitchFamily="34" charset="-122"/>
              <a:ea typeface="微软雅黑" panose="020B0503020204020204" pitchFamily="34" charset="-122"/>
              <a:cs typeface="+mn-ea"/>
              <a:sym typeface="+mn-lt"/>
            </a:endParaRPr>
          </a:p>
        </p:txBody>
      </p:sp>
      <p:sp>
        <p:nvSpPr>
          <p:cNvPr id="15" name="文本占位符 14"/>
          <p:cNvSpPr>
            <a:spLocks noGrp="1"/>
          </p:cNvSpPr>
          <p:nvPr>
            <p:ph type="body" sz="quarter" idx="4294967295"/>
          </p:nvPr>
        </p:nvSpPr>
        <p:spPr>
          <a:xfrm>
            <a:off x="612500" y="400925"/>
            <a:ext cx="9731035" cy="332399"/>
          </a:xfrm>
        </p:spPr>
        <p:txBody>
          <a:bodyPr vert="horz" wrap="square" lIns="0" tIns="0" rIns="0" bIns="0" rtlCol="0" anchor="t" anchorCtr="0">
            <a:spAutoFit/>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当前</a:t>
            </a:r>
            <a:r>
              <a:rPr lang="en-US" altLang="zh-CN" sz="2400" b="1" dirty="0">
                <a:solidFill>
                  <a:schemeClr val="bg1"/>
                </a:solidFill>
                <a:latin typeface="微软雅黑" panose="020B0503020204020204" pitchFamily="34" charset="-122"/>
                <a:ea typeface="微软雅黑" panose="020B0503020204020204" pitchFamily="34" charset="-122"/>
                <a:sym typeface="+mn-lt"/>
              </a:rPr>
              <a:t>CRAB</a:t>
            </a:r>
            <a:r>
              <a:rPr lang="zh-CN" altLang="en-US" sz="2400" b="1" dirty="0">
                <a:solidFill>
                  <a:schemeClr val="bg1"/>
                </a:solidFill>
                <a:latin typeface="微软雅黑" panose="020B0503020204020204" pitchFamily="34" charset="-122"/>
                <a:ea typeface="微软雅黑" panose="020B0503020204020204" pitchFamily="34" charset="-122"/>
                <a:sym typeface="+mn-lt"/>
              </a:rPr>
              <a:t>感染的常见联合用药方案</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sp>
        <p:nvSpPr>
          <p:cNvPr id="3" name="文本框 2"/>
          <p:cNvSpPr txBox="1"/>
          <p:nvPr/>
        </p:nvSpPr>
        <p:spPr>
          <a:xfrm>
            <a:off x="550863" y="6162597"/>
            <a:ext cx="4951095" cy="276860"/>
          </a:xfrm>
          <a:prstGeom prst="rect">
            <a:avLst/>
          </a:prstGeom>
          <a:noFill/>
        </p:spPr>
        <p:txBody>
          <a:bodyPr wrap="none" lIns="0" tIns="0" rIns="0" bIns="0" rtlCol="0">
            <a:spAutoFit/>
          </a:bodyPr>
          <a:lstStyle>
            <a:defPPr>
              <a:defRPr lang="en-US"/>
            </a:defPPr>
            <a:lvl1pPr>
              <a:defRPr sz="900">
                <a:latin typeface="Pfizer Tomorrow" panose="02010503040201060303" pitchFamily="50" charset="0"/>
              </a:defRPr>
            </a:lvl1pPr>
          </a:lstStyle>
          <a:p>
            <a:pPr algn="l"/>
            <a:r>
              <a:rPr lang="en-US" altLang="zh-CN" dirty="0">
                <a:latin typeface="微软雅黑" panose="020B0503020204020204" pitchFamily="34" charset="-122"/>
                <a:ea typeface="微软雅黑" panose="020B0503020204020204" pitchFamily="34" charset="-122"/>
                <a:cs typeface="+mn-ea"/>
                <a:sym typeface="+mn-lt"/>
              </a:rPr>
              <a:t>CRAB</a:t>
            </a:r>
            <a:r>
              <a:rPr lang="zh-CN" altLang="en-US" dirty="0">
                <a:latin typeface="微软雅黑" panose="020B0503020204020204" pitchFamily="34" charset="-122"/>
                <a:ea typeface="微软雅黑" panose="020B0503020204020204" pitchFamily="34" charset="-122"/>
                <a:cs typeface="+mn-ea"/>
                <a:sym typeface="+mn-lt"/>
              </a:rPr>
              <a:t>：碳青霉烯类耐药的鲍曼不动杆菌</a:t>
            </a:r>
            <a:r>
              <a:rPr lang="zh-CN" altLang="en-US">
                <a:latin typeface="微软雅黑" panose="020B0503020204020204" pitchFamily="34" charset="-122"/>
                <a:ea typeface="微软雅黑" panose="020B0503020204020204" pitchFamily="34" charset="-122"/>
                <a:cs typeface="+mn-ea"/>
                <a:sym typeface="+mn-lt"/>
              </a:rPr>
              <a:t>； </a:t>
            </a:r>
            <a:r>
              <a:rPr lang="en-US" altLang="zh-CN" dirty="0">
                <a:latin typeface="微软雅黑" panose="020B0503020204020204" pitchFamily="34" charset="-122"/>
                <a:ea typeface="微软雅黑" panose="020B0503020204020204" pitchFamily="34" charset="-122"/>
                <a:cs typeface="+mn-ea"/>
                <a:sym typeface="+mn-lt"/>
              </a:rPr>
              <a:t>PK/PD</a:t>
            </a:r>
            <a:r>
              <a:rPr lang="zh-CN" altLang="en-US" dirty="0">
                <a:latin typeface="微软雅黑" panose="020B0503020204020204" pitchFamily="34" charset="-122"/>
                <a:ea typeface="微软雅黑" panose="020B0503020204020204" pitchFamily="34" charset="-122"/>
                <a:cs typeface="+mn-ea"/>
                <a:sym typeface="+mn-lt"/>
              </a:rPr>
              <a:t>：药</a:t>
            </a:r>
            <a:r>
              <a:rPr lang="zh-CN" altLang="en-US">
                <a:latin typeface="微软雅黑" panose="020B0503020204020204" pitchFamily="34" charset="-122"/>
                <a:ea typeface="微软雅黑" panose="020B0503020204020204" pitchFamily="34" charset="-122"/>
                <a:cs typeface="+mn-ea"/>
                <a:sym typeface="+mn-lt"/>
              </a:rPr>
              <a:t>代动力学</a:t>
            </a:r>
            <a:r>
              <a:rPr lang="en-US" altLang="zh-CN" dirty="0">
                <a:latin typeface="微软雅黑" panose="020B0503020204020204" pitchFamily="34" charset="-122"/>
                <a:ea typeface="微软雅黑" panose="020B0503020204020204" pitchFamily="34" charset="-122"/>
                <a:cs typeface="+mn-ea"/>
                <a:sym typeface="+mn-lt"/>
              </a:rPr>
              <a:t>/</a:t>
            </a:r>
            <a:r>
              <a:rPr lang="zh-CN" altLang="en-US" dirty="0">
                <a:latin typeface="微软雅黑" panose="020B0503020204020204" pitchFamily="34" charset="-122"/>
                <a:ea typeface="微软雅黑" panose="020B0503020204020204" pitchFamily="34" charset="-122"/>
                <a:cs typeface="+mn-ea"/>
                <a:sym typeface="+mn-lt"/>
              </a:rPr>
              <a:t>药效学；</a:t>
            </a:r>
            <a:r>
              <a:rPr lang="zh-CN" altLang="en-US" dirty="0">
                <a:latin typeface="微软雅黑" panose="020B0503020204020204" pitchFamily="34" charset="-122"/>
                <a:ea typeface="微软雅黑" panose="020B0503020204020204" pitchFamily="34" charset="-122"/>
                <a:cs typeface="+mn-ea"/>
                <a:sym typeface="+mn-lt"/>
              </a:rPr>
              <a:t>头孢地尔尚未在国内上市</a:t>
            </a:r>
            <a:endParaRPr lang="zh-CN" altLang="en-US" dirty="0">
              <a:latin typeface="微软雅黑" panose="020B0503020204020204" pitchFamily="34" charset="-122"/>
              <a:ea typeface="微软雅黑" panose="020B0503020204020204" pitchFamily="34" charset="-122"/>
              <a:cs typeface="+mn-ea"/>
              <a:sym typeface="+mn-lt"/>
            </a:endParaRPr>
          </a:p>
          <a:p>
            <a:endParaRPr lang="zh-CN" altLang="en-US" dirty="0">
              <a:latin typeface="微软雅黑" panose="020B0503020204020204" pitchFamily="34" charset="-122"/>
              <a:ea typeface="微软雅黑" panose="020B0503020204020204" pitchFamily="34" charset="-122"/>
              <a:cs typeface="+mn-ea"/>
              <a:sym typeface="+mn-lt"/>
            </a:endParaRPr>
          </a:p>
        </p:txBody>
      </p:sp>
      <p:grpSp>
        <p:nvGrpSpPr>
          <p:cNvPr id="20" name="组合 19"/>
          <p:cNvGrpSpPr/>
          <p:nvPr/>
        </p:nvGrpSpPr>
        <p:grpSpPr>
          <a:xfrm>
            <a:off x="462512" y="1562618"/>
            <a:ext cx="11266980" cy="2616532"/>
            <a:chOff x="747000" y="3970898"/>
            <a:chExt cx="3120150" cy="1787655"/>
          </a:xfrm>
        </p:grpSpPr>
        <p:sp>
          <p:nvSpPr>
            <p:cNvPr id="21" name="矩形: 圆角 20"/>
            <p:cNvSpPr/>
            <p:nvPr/>
          </p:nvSpPr>
          <p:spPr>
            <a:xfrm>
              <a:off x="795648" y="4030447"/>
              <a:ext cx="3022856" cy="1728106"/>
            </a:xfrm>
            <a:prstGeom prst="roundRect">
              <a:avLst>
                <a:gd name="adj" fmla="val 4910"/>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矩形: 圆角 21"/>
            <p:cNvSpPr/>
            <p:nvPr/>
          </p:nvSpPr>
          <p:spPr>
            <a:xfrm>
              <a:off x="747000" y="3970898"/>
              <a:ext cx="3120150" cy="173517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23" name="矩形: 圆角 22"/>
          <p:cNvSpPr/>
          <p:nvPr/>
        </p:nvSpPr>
        <p:spPr>
          <a:xfrm>
            <a:off x="334962" y="1130300"/>
            <a:ext cx="11522076" cy="2863935"/>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5" name="矩形: 单圆角 34"/>
          <p:cNvSpPr/>
          <p:nvPr/>
        </p:nvSpPr>
        <p:spPr>
          <a:xfrm flipH="1">
            <a:off x="334962" y="1130300"/>
            <a:ext cx="11522076" cy="643800"/>
          </a:xfrm>
          <a:prstGeom prst="round1Rect">
            <a:avLst>
              <a:gd name="adj" fmla="val 10749"/>
            </a:avLst>
          </a:prstGeom>
          <a:gradFill>
            <a:gsLst>
              <a:gs pos="100000">
                <a:schemeClr val="accent1">
                  <a:lumMod val="20000"/>
                  <a:lumOff val="80000"/>
                  <a:alpha val="24000"/>
                </a:schemeClr>
              </a:gs>
              <a:gs pos="0">
                <a:schemeClr val="accent1">
                  <a:lumMod val="20000"/>
                  <a:lumOff val="80000"/>
                  <a:alpha val="0"/>
                </a:schemeClr>
              </a:gs>
            </a:gsLst>
            <a:lin ang="0" scaled="0"/>
          </a:gra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 name="文本框 4"/>
          <p:cNvSpPr txBox="1"/>
          <p:nvPr/>
        </p:nvSpPr>
        <p:spPr>
          <a:xfrm>
            <a:off x="612500" y="1874909"/>
            <a:ext cx="10893699" cy="19851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80604020202020204" pitchFamily="34" charset="0"/>
              <a:buChar char="•"/>
              <a:defRPr/>
            </a:pPr>
            <a:r>
              <a:rPr kumimoji="0" lang="en-US" altLang="zh-CN"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CRAB</a:t>
            </a:r>
            <a:r>
              <a:rPr kumimoji="0" lang="zh-CN" altLang="en-US"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相关肺炎：首选氨苄西林</a:t>
            </a:r>
            <a:r>
              <a:rPr kumimoji="0" lang="en-US" altLang="zh-CN"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舒巴坦</a:t>
            </a:r>
            <a:r>
              <a:rPr kumimoji="0" lang="en-US" altLang="zh-CN"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甘氨酰环素类</a:t>
            </a:r>
            <a:r>
              <a:rPr kumimoji="0" lang="en-US" altLang="zh-CN"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头孢地尔</a:t>
            </a:r>
            <a:endParaRPr kumimoji="0" lang="en-US" altLang="zh-CN"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600"/>
              </a:spcAft>
              <a:buClrTx/>
              <a:buSzTx/>
              <a:buFont typeface="Arial" panose="02080604020202020204" pitchFamily="34" charset="0"/>
              <a:buChar char="•"/>
              <a:defRPr/>
            </a:pP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CRAB</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相关血流感染：首选氨苄西林</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舒巴坦</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头孢地尔</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多粘菌素</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B</a:t>
            </a:r>
            <a:endPar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600"/>
              </a:spcAft>
              <a:buClrTx/>
              <a:buSzTx/>
              <a:buFont typeface="Arial" panose="02080604020202020204" pitchFamily="34" charset="0"/>
              <a:buChar char="•"/>
              <a:defRPr/>
            </a:pP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CRAB</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相关骨关节感染：首选氨苄西林</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舒巴坦</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甘氨酰环素类</a:t>
            </a:r>
            <a:endPar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600"/>
              </a:spcAft>
              <a:buClrTx/>
              <a:buSzTx/>
              <a:buFont typeface="Arial" panose="0208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包括腹腔感染的其他部位感染：可选用氨苄西林</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舒巴坦</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甘氨酰环素类</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头孢地尔</a:t>
            </a:r>
            <a:endPar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600"/>
              </a:spcAft>
              <a:buClrTx/>
              <a:buSzTx/>
              <a:buFont typeface="Arial" panose="02080604020202020204" pitchFamily="34" charset="0"/>
              <a:buChar char="•"/>
              <a:defRPr/>
            </a:pP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尿路感染：可选用氨苄西林</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舒巴坦</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多粘菌素</a:t>
            </a:r>
            <a:r>
              <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E</a:t>
            </a:r>
            <a:endParaRPr kumimoji="0" lang="en-US" altLang="zh-CN" sz="14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600"/>
              </a:spcAft>
              <a:buClrTx/>
              <a:buSzTx/>
              <a:buFontTx/>
              <a:buNone/>
              <a:defRPr/>
            </a:pPr>
            <a:r>
              <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如以上治疗方案无效或者患者复发感染</a:t>
            </a:r>
            <a:r>
              <a:rPr kumimoji="0" lang="en-US" altLang="zh-CN"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CRAB</a:t>
            </a:r>
            <a:r>
              <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，目前暂不建议联合使用第三种抗生素。无论选择何种治疗方案，均需要及时控制感染源并密切监测患者的临床反应和药物的毒副作用。</a:t>
            </a:r>
            <a:endParaRPr kumimoji="0" lang="en-US" altLang="zh-CN"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7" name="文本框 36"/>
          <p:cNvSpPr txBox="1"/>
          <p:nvPr/>
        </p:nvSpPr>
        <p:spPr>
          <a:xfrm>
            <a:off x="549000" y="1190590"/>
            <a:ext cx="1105879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defRPr/>
            </a:pPr>
            <a:r>
              <a:rPr kumimoji="0" lang="zh-CN" altLang="en-US"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治疗侵袭性</a:t>
            </a:r>
            <a:r>
              <a:rPr kumimoji="0" lang="en-US" altLang="zh-CN"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CRAB</a:t>
            </a:r>
            <a:r>
              <a:rPr kumimoji="0" lang="zh-CN" altLang="en-US"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感染的一线首选药物因组织不同而异，</a:t>
            </a:r>
            <a:r>
              <a:rPr kumimoji="0" lang="zh-CN" altLang="en-US"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首选方案包括大剂量氨苄西林</a:t>
            </a:r>
            <a:r>
              <a:rPr kumimoji="0" lang="en-US" altLang="zh-CN"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舒巴坦联合</a:t>
            </a:r>
            <a:r>
              <a:rPr kumimoji="0" lang="zh-CN" altLang="en-US"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头孢地尔、多粘菌素</a:t>
            </a:r>
            <a:r>
              <a:rPr kumimoji="0" lang="en-US" altLang="zh-CN"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B</a:t>
            </a:r>
            <a:r>
              <a:rPr kumimoji="0" lang="zh-CN" altLang="en-US"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或甘氨酰环素类，并根据</a:t>
            </a:r>
            <a:r>
              <a:rPr kumimoji="0" lang="en-US" altLang="zh-CN"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PK/PD</a:t>
            </a:r>
            <a:r>
              <a:rPr kumimoji="0" lang="zh-CN" altLang="en-US"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模型优化的剂量、药敏试验的结果和感染部位进行区分</a:t>
            </a:r>
            <a:r>
              <a:rPr kumimoji="0" lang="en-US" altLang="zh-CN" sz="1600" b="0" i="0" u="none" strike="noStrike" kern="1200" cap="none" spc="0" normalizeH="0" baseline="3000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1</a:t>
            </a:r>
            <a:r>
              <a:rPr kumimoji="0" lang="zh-CN" altLang="en-US"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endParaRPr kumimoji="0" lang="en-US" altLang="zh-CN"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8" name="组合 37"/>
          <p:cNvGrpSpPr/>
          <p:nvPr/>
        </p:nvGrpSpPr>
        <p:grpSpPr>
          <a:xfrm>
            <a:off x="414887" y="4631117"/>
            <a:ext cx="11266980" cy="1189655"/>
            <a:chOff x="747000" y="3970898"/>
            <a:chExt cx="3120150" cy="1855574"/>
          </a:xfrm>
        </p:grpSpPr>
        <p:sp>
          <p:nvSpPr>
            <p:cNvPr id="39" name="矩形: 圆角 38"/>
            <p:cNvSpPr/>
            <p:nvPr/>
          </p:nvSpPr>
          <p:spPr>
            <a:xfrm>
              <a:off x="795648" y="4098365"/>
              <a:ext cx="3022856" cy="1728107"/>
            </a:xfrm>
            <a:prstGeom prst="roundRect">
              <a:avLst>
                <a:gd name="adj" fmla="val 4910"/>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0" name="矩形: 圆角 39"/>
            <p:cNvSpPr/>
            <p:nvPr/>
          </p:nvSpPr>
          <p:spPr>
            <a:xfrm>
              <a:off x="747000" y="3970898"/>
              <a:ext cx="3120150" cy="173517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1" name="矩形: 圆角 40"/>
          <p:cNvSpPr/>
          <p:nvPr/>
        </p:nvSpPr>
        <p:spPr>
          <a:xfrm>
            <a:off x="334962" y="4354286"/>
            <a:ext cx="11522076" cy="1328058"/>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2" name="矩形: 单圆角 41"/>
          <p:cNvSpPr/>
          <p:nvPr/>
        </p:nvSpPr>
        <p:spPr>
          <a:xfrm flipH="1">
            <a:off x="334962" y="4354285"/>
            <a:ext cx="11522076" cy="500743"/>
          </a:xfrm>
          <a:prstGeom prst="round1Rect">
            <a:avLst>
              <a:gd name="adj" fmla="val 10749"/>
            </a:avLst>
          </a:prstGeom>
          <a:gradFill>
            <a:gsLst>
              <a:gs pos="100000">
                <a:schemeClr val="accent1">
                  <a:lumMod val="20000"/>
                  <a:lumOff val="80000"/>
                  <a:alpha val="24000"/>
                </a:schemeClr>
              </a:gs>
              <a:gs pos="0">
                <a:schemeClr val="accent1">
                  <a:lumMod val="20000"/>
                  <a:lumOff val="80000"/>
                  <a:alpha val="0"/>
                </a:schemeClr>
              </a:gs>
            </a:gsLst>
            <a:lin ang="0" scaled="0"/>
          </a:gra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3" name="文本框 42"/>
          <p:cNvSpPr txBox="1"/>
          <p:nvPr/>
        </p:nvSpPr>
        <p:spPr>
          <a:xfrm>
            <a:off x="612500" y="4968266"/>
            <a:ext cx="10893699" cy="60016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80604020202020204" pitchFamily="34" charset="0"/>
              <a:buChar char="•"/>
              <a:defRPr/>
            </a:pPr>
            <a:r>
              <a:rPr kumimoji="0" lang="en-US" altLang="zh-CN" sz="140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CRAB</a:t>
            </a:r>
            <a:r>
              <a:rPr kumimoji="0" lang="zh-CN" altLang="en-US" sz="140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相关肺部感染：</a:t>
            </a:r>
            <a:r>
              <a:rPr kumimoji="0" lang="zh-CN" altLang="en-US"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基于甘氨酰环素类的联合治疗和基于多粘菌素的联合疗法</a:t>
            </a:r>
            <a:endParaRPr kumimoji="0" lang="en-US" altLang="zh-CN"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600"/>
              </a:spcAft>
              <a:buClrTx/>
              <a:buSzTx/>
              <a:buFont typeface="Arial" panose="02080604020202020204" pitchFamily="34" charset="0"/>
              <a:buChar char="•"/>
              <a:defRPr/>
            </a:pPr>
            <a:r>
              <a:rPr kumimoji="0" lang="zh-CN" altLang="en-US" sz="140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舒巴坦或含舒巴坦的</a:t>
            </a:r>
            <a:r>
              <a:rPr kumimoji="0" lang="en-US" altLang="zh-CN" sz="140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β-</a:t>
            </a:r>
            <a:r>
              <a:rPr kumimoji="0" lang="zh-CN" altLang="en-US" sz="140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内酰胺酶抑制剂联合治疗：</a:t>
            </a:r>
            <a:r>
              <a:rPr kumimoji="0" lang="zh-CN" altLang="en-US" sz="1400" b="1" i="0"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中国最常用的</a:t>
            </a:r>
            <a:r>
              <a:rPr kumimoji="0" lang="en-US" altLang="zh-CN" sz="1400" b="1" i="0"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β-</a:t>
            </a:r>
            <a:r>
              <a:rPr kumimoji="0" lang="zh-CN" altLang="en-US" sz="1400" b="1" i="0"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内酰胺酶抑制剂是头孢哌酮</a:t>
            </a:r>
            <a:r>
              <a:rPr kumimoji="0" lang="en-US" altLang="zh-CN" sz="1400" b="1" i="0"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1" i="0"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舒巴坦</a:t>
            </a:r>
            <a:endParaRPr kumimoji="0" lang="en-US" altLang="zh-CN" sz="14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4" name="文本框 43"/>
          <p:cNvSpPr txBox="1"/>
          <p:nvPr/>
        </p:nvSpPr>
        <p:spPr>
          <a:xfrm>
            <a:off x="549000" y="4414575"/>
            <a:ext cx="1105879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defRPr/>
            </a:pPr>
            <a:r>
              <a:rPr kumimoji="0" lang="zh-CN" altLang="en-US" sz="16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中国</a:t>
            </a:r>
            <a:r>
              <a:rPr kumimoji="0" lang="en-US" altLang="zh-CN"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碳青霉烯类耐药革兰阴性杆菌感染的诊断、治疗、预防和控制指南</a:t>
            </a:r>
            <a:r>
              <a:rPr kumimoji="0" lang="en-US" altLang="zh-CN"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1600" b="1" i="0" u="none" strike="noStrike" kern="1200" cap="none" spc="0" normalizeH="0" baseline="3000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2</a:t>
            </a:r>
            <a:r>
              <a:rPr kumimoji="0" lang="zh-CN" altLang="en-US"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a:t>
            </a:r>
            <a:endParaRPr kumimoji="0" lang="zh-CN" altLang="en-US" sz="16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endParaRP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圆角 62"/>
          <p:cNvSpPr/>
          <p:nvPr/>
        </p:nvSpPr>
        <p:spPr>
          <a:xfrm>
            <a:off x="7143489" y="1769723"/>
            <a:ext cx="4718310" cy="4208831"/>
          </a:xfrm>
          <a:prstGeom prst="roundRect">
            <a:avLst>
              <a:gd name="adj" fmla="val 1499"/>
            </a:avLst>
          </a:prstGeom>
          <a:solidFill>
            <a:schemeClr val="bg1"/>
          </a:solidFill>
          <a:ln>
            <a:noFill/>
          </a:ln>
          <a:effectLst>
            <a:outerShdw blurRad="50800" algn="tl"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文本框 63"/>
          <p:cNvSpPr txBox="1"/>
          <p:nvPr/>
        </p:nvSpPr>
        <p:spPr>
          <a:xfrm>
            <a:off x="534567" y="1116194"/>
            <a:ext cx="9788952" cy="523220"/>
          </a:xfrm>
          <a:prstGeom prst="rect">
            <a:avLst/>
          </a:prstGeom>
          <a:noFill/>
        </p:spPr>
        <p:txBody>
          <a:bodyPr wrap="square">
            <a:spAutoFit/>
          </a:bodyPr>
          <a:lstStyle/>
          <a:p>
            <a:pPr marL="285750" indent="-285750">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cs typeface="+mn-ea"/>
                <a:sym typeface="微软雅黑" panose="020B0503020204020204" pitchFamily="34" charset="-122"/>
              </a:rPr>
              <a:t>治疗</a:t>
            </a:r>
            <a:r>
              <a:rPr lang="en-US" altLang="zh-CN" sz="1400" b="1" dirty="0">
                <a:latin typeface="微软雅黑" panose="020B0503020204020204" pitchFamily="34" charset="-122"/>
                <a:ea typeface="微软雅黑" panose="020B0503020204020204" pitchFamily="34" charset="-122"/>
                <a:cs typeface="+mn-ea"/>
                <a:sym typeface="微软雅黑" panose="020B0503020204020204" pitchFamily="34" charset="-122"/>
              </a:rPr>
              <a:t>CRAB</a:t>
            </a:r>
            <a:r>
              <a:rPr lang="zh-CN" altLang="en-US" sz="1400" b="1" dirty="0">
                <a:latin typeface="微软雅黑" panose="020B0503020204020204" pitchFamily="34" charset="-122"/>
                <a:ea typeface="微软雅黑" panose="020B0503020204020204" pitchFamily="34" charset="-122"/>
                <a:cs typeface="+mn-ea"/>
                <a:sym typeface="微软雅黑" panose="020B0503020204020204" pitchFamily="34" charset="-122"/>
              </a:rPr>
              <a:t>感染应根据药敏试验结果和感染部位选择不同方案，通常使用联合用药方案</a:t>
            </a:r>
            <a:r>
              <a:rPr lang="en-US" altLang="zh-CN" sz="1400" b="1" baseline="30000" dirty="0">
                <a:latin typeface="微软雅黑" panose="020B0503020204020204" pitchFamily="34" charset="-122"/>
                <a:ea typeface="微软雅黑" panose="020B0503020204020204" pitchFamily="34" charset="-122"/>
                <a:cs typeface="+mn-ea"/>
                <a:sym typeface="微软雅黑" panose="020B0503020204020204" pitchFamily="34" charset="-122"/>
              </a:rPr>
              <a:t>1,2</a:t>
            </a:r>
            <a:r>
              <a:rPr lang="zh-CN" altLang="en-US" sz="1400" b="1" dirty="0">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285750" indent="-285750">
              <a:buFont typeface="Wingdings" panose="05000000000000000000" pitchFamily="2" charset="2"/>
              <a:buChar char="Ø"/>
            </a:pP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多重耐药</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广泛耐药鲍曼不动杆菌致</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VAP</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患者的院内死亡率高达</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65.3%</a:t>
            </a:r>
            <a:r>
              <a:rPr lang="zh-CN" altLang="en-US" sz="1400" b="1" dirty="0">
                <a:latin typeface="微软雅黑" panose="020B0503020204020204" pitchFamily="34" charset="-122"/>
                <a:ea typeface="微软雅黑" panose="020B0503020204020204" pitchFamily="34" charset="-122"/>
                <a:cs typeface="+mn-ea"/>
                <a:sym typeface="微软雅黑" panose="020B0503020204020204" pitchFamily="34" charset="-122"/>
              </a:rPr>
              <a:t>，联合用药也难以改善临床结局</a:t>
            </a:r>
            <a:r>
              <a:rPr lang="en-US" altLang="zh-CN" sz="1400" b="1" baseline="30000" dirty="0">
                <a:latin typeface="微软雅黑" panose="020B0503020204020204" pitchFamily="34" charset="-122"/>
                <a:ea typeface="微软雅黑" panose="020B0503020204020204" pitchFamily="34" charset="-122"/>
                <a:cs typeface="+mn-ea"/>
                <a:sym typeface="微软雅黑" panose="020B0503020204020204" pitchFamily="34" charset="-122"/>
              </a:rPr>
              <a:t>3</a:t>
            </a:r>
            <a:r>
              <a:rPr lang="zh-CN" altLang="en-US" sz="1400" b="1" dirty="0">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zh-CN" altLang="en-US" sz="1400" b="1" baseline="300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 name="文本占位符 7"/>
          <p:cNvSpPr>
            <a:spLocks noGrp="1"/>
          </p:cNvSpPr>
          <p:nvPr>
            <p:ph type="body" sz="quarter" idx="4294967295"/>
          </p:nvPr>
        </p:nvSpPr>
        <p:spPr>
          <a:xfrm>
            <a:off x="651886" y="6456309"/>
            <a:ext cx="8445500" cy="249299"/>
          </a:xfrm>
        </p:spPr>
        <p:txBody>
          <a:bodyPr vert="horz" lIns="0" tIns="0" rIns="0" bIns="0" rtlCol="0" anchor="t" anchorCtr="0">
            <a:spAutoFit/>
          </a:bodyPr>
          <a:lstStyle/>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rPr>
              <a:t>.Shields RK, et al. Clin Infect Dis . 2023 May 1;76(Suppl 2):S179-S193;</a:t>
            </a:r>
            <a:endPar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endParaRPr>
          </a:p>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rPr>
              <a:t> .Zeng M, et al. J </a:t>
            </a:r>
            <a:r>
              <a:rPr lang="en-US" altLang="zh-CN" sz="600" dirty="0" err="1">
                <a:latin typeface="微软雅黑" panose="020B0503020204020204" pitchFamily="34" charset="-122"/>
                <a:ea typeface="微软雅黑" panose="020B0503020204020204" pitchFamily="34" charset="-122"/>
                <a:cs typeface="+mn-ea"/>
                <a:sym typeface="微软雅黑" panose="020B0503020204020204" pitchFamily="34" charset="-122"/>
              </a:rPr>
              <a:t>Microbiol</a:t>
            </a:r>
            <a:r>
              <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rPr>
              <a:t> Immunol Infect . 2023 Aug;56(4),653-671;</a:t>
            </a:r>
            <a:r>
              <a:rPr lang="zh-CN" altLang="en-US" sz="600" dirty="0">
                <a:latin typeface="微软雅黑" panose="020B0503020204020204" pitchFamily="34" charset="-122"/>
                <a:ea typeface="微软雅黑" panose="020B0503020204020204" pitchFamily="34" charset="-122"/>
                <a:cs typeface="+mn-ea"/>
                <a:sym typeface="微软雅黑" panose="020B0503020204020204" pitchFamily="34" charset="-122"/>
              </a:rPr>
              <a:t> </a:t>
            </a:r>
            <a:endPar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endParaRPr>
          </a:p>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rPr>
              <a:t> Yee LJKG, et al. </a:t>
            </a:r>
            <a:r>
              <a:rPr lang="en-US" altLang="zh-CN" sz="600" dirty="0" err="1">
                <a:latin typeface="微软雅黑" panose="020B0503020204020204" pitchFamily="34" charset="-122"/>
                <a:ea typeface="微软雅黑" panose="020B0503020204020204" pitchFamily="34" charset="-122"/>
                <a:cs typeface="+mn-ea"/>
                <a:sym typeface="微软雅黑" panose="020B0503020204020204" pitchFamily="34" charset="-122"/>
              </a:rPr>
              <a:t>Diagn</a:t>
            </a:r>
            <a:r>
              <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rPr>
              <a:t> </a:t>
            </a:r>
            <a:r>
              <a:rPr lang="en-US" altLang="zh-CN" sz="600" dirty="0" err="1">
                <a:latin typeface="微软雅黑" panose="020B0503020204020204" pitchFamily="34" charset="-122"/>
                <a:ea typeface="微软雅黑" panose="020B0503020204020204" pitchFamily="34" charset="-122"/>
                <a:cs typeface="+mn-ea"/>
                <a:sym typeface="微软雅黑" panose="020B0503020204020204" pitchFamily="34" charset="-122"/>
              </a:rPr>
              <a:t>Microbiol</a:t>
            </a:r>
            <a:r>
              <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rPr>
              <a:t> Infect Dis . 2024 Nov;110(3):116481</a:t>
            </a:r>
            <a:endPar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 name="文本占位符 3"/>
          <p:cNvSpPr>
            <a:spLocks noGrp="1"/>
          </p:cNvSpPr>
          <p:nvPr>
            <p:ph type="body" sz="quarter" idx="4294967295"/>
          </p:nvPr>
        </p:nvSpPr>
        <p:spPr>
          <a:xfrm>
            <a:off x="651886" y="236308"/>
            <a:ext cx="10451229" cy="664797"/>
          </a:xfrm>
        </p:spPr>
        <p:txBody>
          <a:bodyPr vert="horz" wrap="square" lIns="0" tIns="0" rIns="0" bIns="0" rtlCol="0" anchor="t" anchorCtr="0">
            <a:spAutoFit/>
          </a:bodyPr>
          <a:lstStyle/>
          <a:p>
            <a:pPr marL="0" indent="0">
              <a:spcBef>
                <a:spcPts val="0"/>
              </a:spcBef>
              <a:buNone/>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CRAB</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感染通常使用联合用药方案，</a:t>
            </a:r>
            <a:endPar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spcBef>
                <a:spcPts val="0"/>
              </a:spcBef>
              <a:buNone/>
            </a:pP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但现有方案难以改善</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CRAB</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感染的临床结局</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330200" y="6097201"/>
            <a:ext cx="5821092" cy="138499"/>
          </a:xfrm>
          <a:prstGeom prst="rect">
            <a:avLst/>
          </a:prstGeom>
          <a:noFill/>
        </p:spPr>
        <p:txBody>
          <a:bodyPr wrap="square" lIns="0" tIns="0" rIns="0" bIns="0" rtlCol="0">
            <a:spAutoFit/>
          </a:bodyPr>
          <a:lstStyle>
            <a:defPPr>
              <a:defRPr lang="en-US"/>
            </a:defPPr>
            <a:lvl1pPr>
              <a:defRPr sz="900">
                <a:latin typeface="微软雅黑" panose="020B0503020204020204" pitchFamily="34" charset="-122"/>
                <a:ea typeface="微软雅黑" panose="020B0503020204020204" pitchFamily="34" charset="-122"/>
              </a:defRPr>
            </a:lvl1pPr>
          </a:lstStyle>
          <a:p>
            <a:r>
              <a:rPr lang="en-US" altLang="zh-CN">
                <a:sym typeface="微软雅黑" panose="020B0503020204020204" pitchFamily="34" charset="-122"/>
              </a:rPr>
              <a:t>AB: </a:t>
            </a:r>
            <a:r>
              <a:rPr lang="zh-CN" altLang="en-US">
                <a:sym typeface="微软雅黑" panose="020B0503020204020204" pitchFamily="34" charset="-122"/>
              </a:rPr>
              <a:t>鲍曼不动杆菌；</a:t>
            </a:r>
            <a:r>
              <a:rPr lang="en-US" altLang="zh-CN">
                <a:sym typeface="微软雅黑" panose="020B0503020204020204" pitchFamily="34" charset="-122"/>
              </a:rPr>
              <a:t>AHR</a:t>
            </a:r>
            <a:r>
              <a:rPr lang="zh-CN" altLang="en-US">
                <a:sym typeface="微软雅黑" panose="020B0503020204020204" pitchFamily="34" charset="-122"/>
              </a:rPr>
              <a:t>：校正后风险比；</a:t>
            </a:r>
            <a:r>
              <a:rPr lang="en-US" altLang="zh-CN">
                <a:sym typeface="微软雅黑" panose="020B0503020204020204" pitchFamily="34" charset="-122"/>
              </a:rPr>
              <a:t>CRAB</a:t>
            </a:r>
            <a:r>
              <a:rPr lang="zh-CN" altLang="en-US">
                <a:sym typeface="微软雅黑" panose="020B0503020204020204" pitchFamily="34" charset="-122"/>
              </a:rPr>
              <a:t>：碳青霉烯类耐药的鲍曼不动杆菌；</a:t>
            </a:r>
            <a:r>
              <a:rPr lang="en-US" altLang="zh-CN">
                <a:sym typeface="微软雅黑" panose="020B0503020204020204" pitchFamily="34" charset="-122"/>
              </a:rPr>
              <a:t>VAP</a:t>
            </a:r>
            <a:r>
              <a:rPr lang="zh-CN" altLang="en-US">
                <a:sym typeface="微软雅黑" panose="020B0503020204020204" pitchFamily="34" charset="-122"/>
              </a:rPr>
              <a:t>：呼吸机相关性肺炎</a:t>
            </a:r>
            <a:endParaRPr lang="zh-CN" altLang="en-US">
              <a:sym typeface="微软雅黑" panose="020B0503020204020204" pitchFamily="34" charset="-122"/>
            </a:endParaRPr>
          </a:p>
        </p:txBody>
      </p:sp>
      <p:grpSp>
        <p:nvGrpSpPr>
          <p:cNvPr id="38" name="组合 37"/>
          <p:cNvGrpSpPr/>
          <p:nvPr/>
        </p:nvGrpSpPr>
        <p:grpSpPr>
          <a:xfrm>
            <a:off x="7062014" y="2392260"/>
            <a:ext cx="4795023" cy="3539384"/>
            <a:chOff x="1017154" y="2335058"/>
            <a:chExt cx="5170855" cy="3265896"/>
          </a:xfrm>
        </p:grpSpPr>
        <p:graphicFrame>
          <p:nvGraphicFramePr>
            <p:cNvPr id="39" name="图表 38"/>
            <p:cNvGraphicFramePr/>
            <p:nvPr/>
          </p:nvGraphicFramePr>
          <p:xfrm>
            <a:off x="1017154" y="2335058"/>
            <a:ext cx="5170855" cy="3265896"/>
          </p:xfrm>
          <a:graphic>
            <a:graphicData uri="http://schemas.openxmlformats.org/drawingml/2006/chart">
              <c:chart xmlns:c="http://schemas.openxmlformats.org/drawingml/2006/chart" xmlns:r="http://schemas.openxmlformats.org/officeDocument/2006/relationships" r:id="rId1"/>
            </a:graphicData>
          </a:graphic>
        </p:graphicFrame>
        <p:sp>
          <p:nvSpPr>
            <p:cNvPr id="40" name="文本框 39"/>
            <p:cNvSpPr txBox="1"/>
            <p:nvPr/>
          </p:nvSpPr>
          <p:spPr>
            <a:xfrm>
              <a:off x="2018539" y="3998029"/>
              <a:ext cx="847772" cy="468603"/>
            </a:xfrm>
            <a:prstGeom prst="roundRect">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lumMod val="10000"/>
                  <a:lumOff val="9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900" b="1">
                  <a:solidFill>
                    <a:schemeClr val="accent1"/>
                  </a:solidFill>
                  <a:latin typeface="Arial"/>
                  <a:ea typeface="微软雅黑"/>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latin typeface="微软雅黑" panose="020B0503020204020204" pitchFamily="34" charset="-122"/>
                  <a:ea typeface="微软雅黑" panose="020B0503020204020204" pitchFamily="34" charset="-122"/>
                  <a:sym typeface="微软雅黑" panose="020B0503020204020204" pitchFamily="34" charset="-122"/>
                </a:rPr>
                <a:t>AHR 0.24</a:t>
              </a:r>
              <a:endParaRPr lang="en-US" altLang="zh-CN">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a:latin typeface="微软雅黑" panose="020B0503020204020204" pitchFamily="34" charset="-122"/>
                  <a:ea typeface="微软雅黑" panose="020B0503020204020204" pitchFamily="34" charset="-122"/>
                  <a:sym typeface="微软雅黑" panose="020B0503020204020204" pitchFamily="34" charset="-122"/>
                </a:rPr>
                <a:t> (0.03, 1.79)</a:t>
              </a:r>
              <a:endParaRPr lang="en-US" altLang="zh-CN">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a:latin typeface="微软雅黑" panose="020B0503020204020204" pitchFamily="34" charset="-122"/>
                  <a:ea typeface="微软雅黑" panose="020B0503020204020204" pitchFamily="34" charset="-122"/>
                  <a:sym typeface="微软雅黑" panose="020B0503020204020204" pitchFamily="34" charset="-122"/>
                </a:rPr>
                <a:t>P=0.169</a:t>
              </a: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1" name="文本框 40"/>
            <p:cNvSpPr txBox="1"/>
            <p:nvPr/>
          </p:nvSpPr>
          <p:spPr>
            <a:xfrm>
              <a:off x="3026680" y="2874251"/>
              <a:ext cx="847772" cy="468603"/>
            </a:xfrm>
            <a:prstGeom prst="roundRect">
              <a:avLst>
                <a:gd name="adj" fmla="val 3952"/>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lumMod val="10000"/>
                  <a:lumOff val="9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900" b="1">
                  <a:solidFill>
                    <a:schemeClr val="accent1"/>
                  </a:solidFill>
                  <a:latin typeface="Arial"/>
                  <a:ea typeface="微软雅黑"/>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latin typeface="微软雅黑" panose="020B0503020204020204" pitchFamily="34" charset="-122"/>
                  <a:ea typeface="微软雅黑" panose="020B0503020204020204" pitchFamily="34" charset="-122"/>
                  <a:sym typeface="微软雅黑" panose="020B0503020204020204" pitchFamily="34" charset="-122"/>
                </a:rPr>
                <a:t>AHR 1.26</a:t>
              </a:r>
              <a:endParaRPr lang="en-US" altLang="zh-CN">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a:latin typeface="微软雅黑" panose="020B0503020204020204" pitchFamily="34" charset="-122"/>
                  <a:ea typeface="微软雅黑" panose="020B0503020204020204" pitchFamily="34" charset="-122"/>
                  <a:sym typeface="微软雅黑" panose="020B0503020204020204" pitchFamily="34" charset="-122"/>
                </a:rPr>
                <a:t> (0.79, 2.00)</a:t>
              </a:r>
              <a:endParaRPr lang="en-US" altLang="zh-CN">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a:latin typeface="微软雅黑" panose="020B0503020204020204" pitchFamily="34" charset="-122"/>
                  <a:ea typeface="微软雅黑" panose="020B0503020204020204" pitchFamily="34" charset="-122"/>
                  <a:sym typeface="微软雅黑" panose="020B0503020204020204" pitchFamily="34" charset="-122"/>
                </a:rPr>
                <a:t>P=0.367</a:t>
              </a: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文本框 41"/>
            <p:cNvSpPr txBox="1"/>
            <p:nvPr/>
          </p:nvSpPr>
          <p:spPr>
            <a:xfrm>
              <a:off x="4039203" y="2647582"/>
              <a:ext cx="847772" cy="468603"/>
            </a:xfrm>
            <a:prstGeom prst="roundRect">
              <a:avLst>
                <a:gd name="adj" fmla="val 4376"/>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lumMod val="10000"/>
                  <a:lumOff val="9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900" b="1">
                  <a:solidFill>
                    <a:schemeClr val="accent1"/>
                  </a:solidFill>
                  <a:latin typeface="Arial"/>
                  <a:ea typeface="微软雅黑"/>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a:latin typeface="微软雅黑" panose="020B0503020204020204" pitchFamily="34" charset="-122"/>
                  <a:ea typeface="微软雅黑" panose="020B0503020204020204" pitchFamily="34" charset="-122"/>
                  <a:sym typeface="微软雅黑" panose="020B0503020204020204" pitchFamily="34" charset="-122"/>
                </a:rPr>
                <a:t>AHR 0.93</a:t>
              </a:r>
              <a:endParaRPr lang="en-US" altLang="zh-CN">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a:latin typeface="微软雅黑" panose="020B0503020204020204" pitchFamily="34" charset="-122"/>
                  <a:ea typeface="微软雅黑" panose="020B0503020204020204" pitchFamily="34" charset="-122"/>
                  <a:sym typeface="微软雅黑" panose="020B0503020204020204" pitchFamily="34" charset="-122"/>
                </a:rPr>
                <a:t> (0.57, 1.49)</a:t>
              </a:r>
              <a:endParaRPr lang="en-US" altLang="zh-CN">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a:latin typeface="微软雅黑" panose="020B0503020204020204" pitchFamily="34" charset="-122"/>
                  <a:ea typeface="微软雅黑" panose="020B0503020204020204" pitchFamily="34" charset="-122"/>
                  <a:sym typeface="微软雅黑" panose="020B0503020204020204" pitchFamily="34" charset="-122"/>
                </a:rPr>
                <a:t>P=0.744</a:t>
              </a: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3" name="文本框 42"/>
            <p:cNvSpPr txBox="1"/>
            <p:nvPr/>
          </p:nvSpPr>
          <p:spPr>
            <a:xfrm>
              <a:off x="2205161" y="5147427"/>
              <a:ext cx="480910" cy="212996"/>
            </a:xfrm>
            <a:prstGeom prst="rect">
              <a:avLst/>
            </a:prstGeom>
            <a:noFill/>
          </p:spPr>
          <p:txBody>
            <a:bodyPr wrap="none" rtlCol="0">
              <a:spAutoFit/>
            </a:bodyPr>
            <a:lstStyle/>
            <a:p>
              <a:r>
                <a:rPr lang="en-US" altLang="zh-CN" sz="900">
                  <a:latin typeface="微软雅黑" panose="020B0503020204020204" pitchFamily="34" charset="-122"/>
                  <a:ea typeface="微软雅黑" panose="020B0503020204020204" pitchFamily="34" charset="-122"/>
                  <a:cs typeface="+mn-ea"/>
                  <a:sym typeface="微软雅黑" panose="020B0503020204020204" pitchFamily="34" charset="-122"/>
                </a:rPr>
                <a:t>(1/7)</a:t>
              </a:r>
              <a:endParaRPr lang="zh-CN" altLang="en-US" sz="9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4" name="文本框 43"/>
            <p:cNvSpPr txBox="1"/>
            <p:nvPr/>
          </p:nvSpPr>
          <p:spPr>
            <a:xfrm>
              <a:off x="3126599" y="5147427"/>
              <a:ext cx="698719" cy="212996"/>
            </a:xfrm>
            <a:prstGeom prst="rect">
              <a:avLst/>
            </a:prstGeom>
            <a:noFill/>
          </p:spPr>
          <p:txBody>
            <a:bodyPr wrap="none" rtlCol="0">
              <a:spAutoFit/>
            </a:bodyPr>
            <a:lstStyle/>
            <a:p>
              <a:r>
                <a:rPr lang="en-US" altLang="zh-CN" sz="900">
                  <a:latin typeface="微软雅黑" panose="020B0503020204020204" pitchFamily="34" charset="-122"/>
                  <a:ea typeface="微软雅黑" panose="020B0503020204020204" pitchFamily="34" charset="-122"/>
                  <a:cs typeface="+mn-ea"/>
                  <a:sym typeface="微软雅黑" panose="020B0503020204020204" pitchFamily="34" charset="-122"/>
                </a:rPr>
                <a:t>(87/131)</a:t>
              </a:r>
              <a:endParaRPr lang="zh-CN" altLang="en-US" sz="9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5" name="文本框 44"/>
            <p:cNvSpPr txBox="1"/>
            <p:nvPr/>
          </p:nvSpPr>
          <p:spPr>
            <a:xfrm>
              <a:off x="4179595" y="5147427"/>
              <a:ext cx="626116" cy="212996"/>
            </a:xfrm>
            <a:prstGeom prst="rect">
              <a:avLst/>
            </a:prstGeom>
            <a:noFill/>
          </p:spPr>
          <p:txBody>
            <a:bodyPr wrap="none" rtlCol="0">
              <a:spAutoFit/>
            </a:bodyPr>
            <a:lstStyle/>
            <a:p>
              <a:r>
                <a:rPr lang="en-US" altLang="zh-CN" sz="900">
                  <a:latin typeface="微软雅黑" panose="020B0503020204020204" pitchFamily="34" charset="-122"/>
                  <a:ea typeface="微软雅黑" panose="020B0503020204020204" pitchFamily="34" charset="-122"/>
                  <a:cs typeface="+mn-ea"/>
                  <a:sym typeface="微软雅黑" panose="020B0503020204020204" pitchFamily="34" charset="-122"/>
                </a:rPr>
                <a:t>(22/31)</a:t>
              </a:r>
              <a:endParaRPr lang="zh-CN" altLang="en-US" sz="9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46" name="文本框 45"/>
            <p:cNvSpPr txBox="1"/>
            <p:nvPr/>
          </p:nvSpPr>
          <p:spPr>
            <a:xfrm>
              <a:off x="5292606" y="5147427"/>
              <a:ext cx="480910" cy="212996"/>
            </a:xfrm>
            <a:prstGeom prst="rect">
              <a:avLst/>
            </a:prstGeom>
            <a:noFill/>
          </p:spPr>
          <p:txBody>
            <a:bodyPr wrap="none" rtlCol="0">
              <a:spAutoFit/>
            </a:bodyPr>
            <a:lstStyle/>
            <a:p>
              <a:r>
                <a:rPr lang="en-US" altLang="zh-CN" sz="900">
                  <a:latin typeface="微软雅黑" panose="020B0503020204020204" pitchFamily="34" charset="-122"/>
                  <a:ea typeface="微软雅黑" panose="020B0503020204020204" pitchFamily="34" charset="-122"/>
                  <a:cs typeface="+mn-ea"/>
                  <a:sym typeface="微软雅黑" panose="020B0503020204020204" pitchFamily="34" charset="-122"/>
                </a:rPr>
                <a:t>(1/1)</a:t>
              </a:r>
              <a:endParaRPr lang="zh-CN" altLang="en-US" sz="9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48" name="文本框 47"/>
          <p:cNvSpPr txBox="1"/>
          <p:nvPr/>
        </p:nvSpPr>
        <p:spPr>
          <a:xfrm>
            <a:off x="1801193" y="2600032"/>
            <a:ext cx="473206" cy="307777"/>
          </a:xfrm>
          <a:prstGeom prst="rect">
            <a:avLst/>
          </a:prstGeom>
          <a:noFill/>
        </p:spPr>
        <p:txBody>
          <a:bodyPr wrap="none" rtlCol="0">
            <a:spAutoFit/>
          </a:bodyPr>
          <a:lstStyle/>
          <a:p>
            <a:pPr marL="285750" indent="-285750">
              <a:spcAft>
                <a:spcPts val="600"/>
              </a:spcAft>
              <a:buFont typeface="Arial" panose="02080604020202020204" pitchFamily="34" charset="0"/>
              <a:buChar char="•"/>
            </a:pPr>
            <a:endParaRPr lang="zh-CN" altLang="en-US" sz="14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nvGrpSpPr>
          <p:cNvPr id="5" name="组合 4"/>
          <p:cNvGrpSpPr/>
          <p:nvPr/>
        </p:nvGrpSpPr>
        <p:grpSpPr>
          <a:xfrm>
            <a:off x="334963" y="1769723"/>
            <a:ext cx="6693233" cy="4208831"/>
            <a:chOff x="1857744" y="1887816"/>
            <a:chExt cx="6693233" cy="4208831"/>
          </a:xfrm>
        </p:grpSpPr>
        <p:sp>
          <p:nvSpPr>
            <p:cNvPr id="7" name="矩形: 圆角 6"/>
            <p:cNvSpPr/>
            <p:nvPr/>
          </p:nvSpPr>
          <p:spPr>
            <a:xfrm>
              <a:off x="1857744" y="1887816"/>
              <a:ext cx="6693233" cy="4208831"/>
            </a:xfrm>
            <a:prstGeom prst="roundRect">
              <a:avLst>
                <a:gd name="adj" fmla="val 2447"/>
              </a:avLst>
            </a:prstGeom>
            <a:solidFill>
              <a:schemeClr val="bg1"/>
            </a:solidFill>
            <a:ln>
              <a:noFill/>
            </a:ln>
            <a:effectLst>
              <a:outerShdw blurRad="50800" algn="tl"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nvGrpSpPr>
          <p:grpSpPr>
            <a:xfrm>
              <a:off x="1963762" y="1947199"/>
              <a:ext cx="6479513" cy="4149448"/>
              <a:chOff x="202073" y="1481377"/>
              <a:chExt cx="6764022" cy="4431984"/>
            </a:xfrm>
          </p:grpSpPr>
          <p:pic>
            <p:nvPicPr>
              <p:cNvPr id="10" name="图片 9"/>
              <p:cNvPicPr>
                <a:picLocks noChangeAspect="1"/>
              </p:cNvPicPr>
              <p:nvPr/>
            </p:nvPicPr>
            <p:blipFill>
              <a:blip r:embed="rId2">
                <a:clrChange>
                  <a:clrFrom>
                    <a:srgbClr val="F6F6F6"/>
                  </a:clrFrom>
                  <a:clrTo>
                    <a:srgbClr val="F6F6F6">
                      <a:alpha val="0"/>
                    </a:srgbClr>
                  </a:clrTo>
                </a:clrChange>
                <a:extLst>
                  <a:ext uri="{BEBA8EAE-BF5A-486C-A8C5-ECC9F3942E4B}">
                    <a14:imgProps xmlns:a14="http://schemas.microsoft.com/office/drawing/2010/main">
                      <a14:imgLayer r:embed="rId3">
                        <a14:imgEffect>
                          <a14:backgroundRemoval t="195" b="98054" l="10000" r="92500">
                            <a14:foregroundMark x1="15625" y1="28599" x2="10000" y2="47471"/>
                            <a14:foregroundMark x1="87500" y1="29572" x2="92500" y2="40856"/>
                            <a14:foregroundMark x1="52500" y1="9144" x2="47500" y2="4475"/>
                            <a14:foregroundMark x1="40000" y1="95720" x2="37500" y2="90078"/>
                            <a14:foregroundMark x1="67500" y1="96109" x2="63125" y2="94358"/>
                            <a14:foregroundMark x1="46875" y1="584" x2="53750" y2="389"/>
                            <a14:foregroundMark x1="74375" y1="97082" x2="74375" y2="97276"/>
                            <a14:foregroundMark x1="40000" y1="98054" x2="26250" y2="97276"/>
                          </a14:backgroundRemoval>
                        </a14:imgEffect>
                      </a14:imgLayer>
                    </a14:imgProps>
                  </a:ext>
                </a:extLst>
              </a:blip>
              <a:stretch>
                <a:fillRect/>
              </a:stretch>
            </p:blipFill>
            <p:spPr>
              <a:xfrm>
                <a:off x="2554574" y="1481377"/>
                <a:ext cx="1379606" cy="4431984"/>
              </a:xfrm>
              <a:prstGeom prst="rect">
                <a:avLst/>
              </a:prstGeom>
            </p:spPr>
          </p:pic>
          <p:sp>
            <p:nvSpPr>
              <p:cNvPr id="11" name="文本框 10"/>
              <p:cNvSpPr txBox="1"/>
              <p:nvPr/>
            </p:nvSpPr>
            <p:spPr>
              <a:xfrm>
                <a:off x="202073" y="1646194"/>
                <a:ext cx="2352501" cy="2498372"/>
              </a:xfrm>
              <a:prstGeom prst="rect">
                <a:avLst/>
              </a:prstGeom>
              <a:gradFill>
                <a:gsLst>
                  <a:gs pos="100000">
                    <a:schemeClr val="accent1">
                      <a:alpha val="10000"/>
                    </a:schemeClr>
                  </a:gs>
                  <a:gs pos="0">
                    <a:schemeClr val="accent1">
                      <a:alpha val="0"/>
                    </a:schemeClr>
                  </a:gs>
                </a:gsLst>
                <a:lin ang="0" scaled="0"/>
              </a:gradFill>
            </p:spPr>
            <p:txBody>
              <a:bodyPr wrap="square">
                <a:spAutoFit/>
              </a:bodyPr>
              <a:lstStyle/>
              <a:p>
                <a:pPr lvl="0">
                  <a:spcAft>
                    <a:spcPts val="600"/>
                  </a:spcAft>
                  <a:defRPr/>
                </a:pPr>
                <a:r>
                  <a:rPr kumimoji="0" lang="en-US" altLang="zh-CN"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CRAB</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相关肺炎（中国指南建议）</a:t>
                </a:r>
                <a:r>
                  <a:rPr kumimoji="0" lang="en-US" altLang="zh-CN" sz="1400" b="1" i="0" u="none" strike="noStrike" kern="1200" cap="none" spc="0" normalizeH="0" baseline="3000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2</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endPar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179705" indent="-179705">
                  <a:spcAft>
                    <a:spcPts val="600"/>
                  </a:spcAft>
                  <a:buFont typeface="Arial" panose="02080604020202020204" pitchFamily="34" charset="0"/>
                  <a:buChar char="•"/>
                  <a:defRPr/>
                </a:pPr>
                <a:r>
                  <a:rPr lang="zh-CN" altLang="en-US" sz="1200" b="1">
                    <a:solidFill>
                      <a:srgbClr val="333333"/>
                    </a:solidFill>
                    <a:latin typeface="微软雅黑" panose="020B0503020204020204" pitchFamily="34" charset="-122"/>
                    <a:ea typeface="微软雅黑" panose="020B0503020204020204" pitchFamily="34" charset="-122"/>
                    <a:cs typeface="+mn-ea"/>
                    <a:sym typeface="微软雅黑" panose="020B0503020204020204" pitchFamily="34" charset="-122"/>
                  </a:rPr>
                  <a:t>选择多黏菌素或甘氨酰环素类为基础的联合抗菌治疗方案，但使用多黏菌素和甘氨酰环素类分别对于肾功能和肝功能不全患者需谨慎</a:t>
                </a:r>
                <a:endParaRPr lang="zh-CN" altLang="en-US" sz="1200" b="1">
                  <a:solidFill>
                    <a:srgbClr val="333333"/>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179705" indent="-179705">
                  <a:spcAft>
                    <a:spcPts val="600"/>
                  </a:spcAft>
                  <a:buFont typeface="Arial" panose="02080604020202020204" pitchFamily="34" charset="0"/>
                  <a:buChar char="•"/>
                  <a:defRPr/>
                </a:pPr>
                <a:r>
                  <a:rPr lang="zh-CN" altLang="en-US" sz="1200" b="1">
                    <a:solidFill>
                      <a:srgbClr val="333333"/>
                    </a:solidFill>
                    <a:latin typeface="微软雅黑" panose="020B0503020204020204" pitchFamily="34" charset="-122"/>
                    <a:ea typeface="微软雅黑" panose="020B0503020204020204" pitchFamily="34" charset="-122"/>
                    <a:cs typeface="+mn-ea"/>
                    <a:sym typeface="微软雅黑" panose="020B0503020204020204" pitchFamily="34" charset="-122"/>
                  </a:rPr>
                  <a:t>使用舒巴坦或含舒巴坦的</a:t>
                </a:r>
                <a:r>
                  <a:rPr lang="en-US" altLang="zh-CN" sz="1200" b="1">
                    <a:solidFill>
                      <a:srgbClr val="333333"/>
                    </a:solidFill>
                    <a:latin typeface="微软雅黑" panose="020B0503020204020204" pitchFamily="34" charset="-122"/>
                    <a:ea typeface="微软雅黑" panose="020B0503020204020204" pitchFamily="34" charset="-122"/>
                    <a:cs typeface="+mn-ea"/>
                    <a:sym typeface="微软雅黑" panose="020B0503020204020204" pitchFamily="34" charset="-122"/>
                  </a:rPr>
                  <a:t>β-</a:t>
                </a:r>
                <a:r>
                  <a:rPr lang="zh-CN" altLang="en-US" sz="1200" b="1">
                    <a:solidFill>
                      <a:srgbClr val="333333"/>
                    </a:solidFill>
                    <a:latin typeface="微软雅黑" panose="020B0503020204020204" pitchFamily="34" charset="-122"/>
                    <a:ea typeface="微软雅黑" panose="020B0503020204020204" pitchFamily="34" charset="-122"/>
                    <a:cs typeface="+mn-ea"/>
                    <a:sym typeface="微软雅黑" panose="020B0503020204020204" pitchFamily="34" charset="-122"/>
                  </a:rPr>
                  <a:t>内酰胺酶抑制剂为基础，联合甘氨酰环素类、多黏菌素、多西环素或米诺环素等</a:t>
                </a:r>
                <a:endParaRPr lang="zh-CN" altLang="en-US" sz="1200" b="1">
                  <a:solidFill>
                    <a:srgbClr val="333333"/>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2" name="文本框 11"/>
              <p:cNvSpPr txBox="1"/>
              <p:nvPr/>
            </p:nvSpPr>
            <p:spPr>
              <a:xfrm>
                <a:off x="202074" y="4591301"/>
                <a:ext cx="2352501" cy="805396"/>
              </a:xfrm>
              <a:prstGeom prst="rect">
                <a:avLst/>
              </a:prstGeom>
              <a:gradFill>
                <a:gsLst>
                  <a:gs pos="100000">
                    <a:schemeClr val="accent1">
                      <a:alpha val="10000"/>
                    </a:schemeClr>
                  </a:gs>
                  <a:gs pos="0">
                    <a:schemeClr val="accent1">
                      <a:alpha val="0"/>
                    </a:schemeClr>
                  </a:gs>
                </a:gsLst>
                <a:lin ang="0" scaled="0"/>
              </a:gradFill>
            </p:spPr>
            <p:txBody>
              <a:bodyPr wrap="square">
                <a:spAutoFit/>
              </a:bodyPr>
              <a:lstStyle/>
              <a:p>
                <a:pPr marR="0" fontAlgn="auto">
                  <a:lnSpc>
                    <a:spcPct val="100000"/>
                  </a:lnSpc>
                  <a:spcBef>
                    <a:spcPts val="0"/>
                  </a:spcBef>
                  <a:spcAft>
                    <a:spcPts val="600"/>
                  </a:spcAft>
                  <a:buClrTx/>
                  <a:buSzTx/>
                  <a:defRPr/>
                </a:pPr>
                <a:r>
                  <a:rPr lang="en-US" altLang="zh-CN"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CRAB</a:t>
                </a:r>
                <a:r>
                  <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相关血流感染</a:t>
                </a:r>
                <a:r>
                  <a:rPr lang="en-US" altLang="zh-CN" sz="1400" b="1" baseline="30000">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1</a:t>
                </a:r>
                <a:r>
                  <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179705" marR="0" lvl="0" indent="-179705" algn="l" defTabSz="914400" rtl="0" eaLnBrk="1" fontAlgn="auto" latinLnBrk="0" hangingPunct="1">
                  <a:lnSpc>
                    <a:spcPct val="100000"/>
                  </a:lnSpc>
                  <a:spcBef>
                    <a:spcPts val="0"/>
                  </a:spcBef>
                  <a:spcAft>
                    <a:spcPts val="600"/>
                  </a:spcAft>
                  <a:buClrTx/>
                  <a:buSzTx/>
                  <a:buFont typeface="Arial" panose="02080604020202020204" pitchFamily="34" charset="0"/>
                  <a:buChar char="•"/>
                  <a:defRPr/>
                </a:pP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首选氨苄西林</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舒巴坦</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头孢地尔</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多粘菌素</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B</a:t>
                </a:r>
                <a:endPar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3" name="文本框 12"/>
              <p:cNvSpPr txBox="1"/>
              <p:nvPr/>
            </p:nvSpPr>
            <p:spPr>
              <a:xfrm>
                <a:off x="3985312" y="4688766"/>
                <a:ext cx="2980783" cy="608157"/>
              </a:xfrm>
              <a:prstGeom prst="rect">
                <a:avLst/>
              </a:prstGeom>
              <a:gradFill>
                <a:gsLst>
                  <a:gs pos="0">
                    <a:schemeClr val="accent1">
                      <a:alpha val="10000"/>
                    </a:schemeClr>
                  </a:gs>
                  <a:gs pos="100000">
                    <a:schemeClr val="accent1">
                      <a:alpha val="0"/>
                    </a:schemeClr>
                  </a:gs>
                </a:gsLst>
                <a:lin ang="0" scaled="0"/>
              </a:gradFill>
            </p:spPr>
            <p:txBody>
              <a:bodyPr wrap="square">
                <a:spAutoFit/>
              </a:bodyPr>
              <a:lstStyle/>
              <a:p>
                <a:pPr>
                  <a:spcAft>
                    <a:spcPts val="600"/>
                  </a:spcAft>
                  <a:defRPr/>
                </a:pPr>
                <a:r>
                  <a:rPr lang="en-US" altLang="zh-CN"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CRAB</a:t>
                </a:r>
                <a:r>
                  <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相关骨关节感染</a:t>
                </a:r>
                <a:r>
                  <a:rPr lang="en-US" altLang="zh-CN" sz="1400" b="1" baseline="30000">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1 </a:t>
                </a:r>
                <a:r>
                  <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179705" marR="0" lvl="0" indent="-179705" algn="l" defTabSz="914400" rtl="0" eaLnBrk="1" fontAlgn="auto" latinLnBrk="0" hangingPunct="1">
                  <a:lnSpc>
                    <a:spcPct val="100000"/>
                  </a:lnSpc>
                  <a:spcBef>
                    <a:spcPts val="0"/>
                  </a:spcBef>
                  <a:spcAft>
                    <a:spcPts val="600"/>
                  </a:spcAft>
                  <a:buClrTx/>
                  <a:buSzTx/>
                  <a:buFont typeface="Arial" panose="02080604020202020204" pitchFamily="34" charset="0"/>
                  <a:buChar char="•"/>
                  <a:defRPr/>
                </a:pP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首选氨苄西林</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舒巴坦</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甘氨酰环素类</a:t>
                </a:r>
                <a:endPar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4" name="文本框 13"/>
              <p:cNvSpPr txBox="1"/>
              <p:nvPr/>
            </p:nvSpPr>
            <p:spPr>
              <a:xfrm>
                <a:off x="3985314" y="2591301"/>
                <a:ext cx="2915543" cy="805396"/>
              </a:xfrm>
              <a:prstGeom prst="rect">
                <a:avLst/>
              </a:prstGeom>
              <a:gradFill>
                <a:gsLst>
                  <a:gs pos="0">
                    <a:schemeClr val="accent1">
                      <a:alpha val="10000"/>
                    </a:schemeClr>
                  </a:gs>
                  <a:gs pos="100000">
                    <a:schemeClr val="accent1">
                      <a:alpha val="0"/>
                    </a:schemeClr>
                  </a:gs>
                </a:gsLst>
                <a:lin ang="0" scaled="0"/>
              </a:gradFill>
            </p:spPr>
            <p:txBody>
              <a:bodyPr wrap="square">
                <a:spAutoFit/>
              </a:bodyPr>
              <a:lstStyle/>
              <a:p>
                <a:pPr>
                  <a:spcAft>
                    <a:spcPts val="600"/>
                  </a:spcAft>
                  <a:defRPr/>
                </a:pPr>
                <a:r>
                  <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包括腹腔感染的其他部位感染</a:t>
                </a:r>
                <a:r>
                  <a:rPr lang="en-US" altLang="zh-CN" sz="1400" b="1" baseline="30000">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1</a:t>
                </a:r>
                <a:r>
                  <a:rPr lang="en-US" altLang="zh-CN"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 </a:t>
                </a:r>
                <a:r>
                  <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zh-CN" altLang="en-US" sz="1400" b="1">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179705" marR="0" lvl="0" indent="-179705" algn="l" defTabSz="914400" rtl="0" eaLnBrk="1" fontAlgn="auto" latinLnBrk="0" hangingPunct="1">
                  <a:lnSpc>
                    <a:spcPct val="100000"/>
                  </a:lnSpc>
                  <a:spcBef>
                    <a:spcPts val="0"/>
                  </a:spcBef>
                  <a:spcAft>
                    <a:spcPts val="600"/>
                  </a:spcAft>
                  <a:buClrTx/>
                  <a:buSzTx/>
                  <a:buFont typeface="Arial" panose="02080604020202020204" pitchFamily="34" charset="0"/>
                  <a:buChar char="•"/>
                  <a:defRPr/>
                </a:pP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可选用氨苄西林</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舒巴坦</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甘氨酰环素类</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头孢地尔</a:t>
                </a:r>
                <a:endPar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8" name="文本框 27"/>
              <p:cNvSpPr txBox="1"/>
              <p:nvPr/>
            </p:nvSpPr>
            <p:spPr>
              <a:xfrm>
                <a:off x="3985313" y="3704667"/>
                <a:ext cx="2915544" cy="608157"/>
              </a:xfrm>
              <a:prstGeom prst="rect">
                <a:avLst/>
              </a:prstGeom>
              <a:gradFill>
                <a:gsLst>
                  <a:gs pos="0">
                    <a:schemeClr val="accent1">
                      <a:alpha val="10000"/>
                    </a:schemeClr>
                  </a:gs>
                  <a:gs pos="100000">
                    <a:schemeClr val="accent1">
                      <a:alpha val="0"/>
                    </a:schemeClr>
                  </a:gs>
                </a:gsLst>
                <a:lin ang="0" scaled="0"/>
              </a:gradFill>
            </p:spPr>
            <p:txBody>
              <a:bodyPr wrap="square">
                <a:spAutoFit/>
              </a:bodyPr>
              <a:lstStyle/>
              <a:p>
                <a:pPr marR="0" lvl="0" algn="l" defTabSz="914400" rtl="0" eaLnBrk="1" fontAlgn="auto" latinLnBrk="0" hangingPunct="1">
                  <a:lnSpc>
                    <a:spcPct val="100000"/>
                  </a:lnSpc>
                  <a:spcBef>
                    <a:spcPts val="0"/>
                  </a:spcBef>
                  <a:spcAft>
                    <a:spcPts val="600"/>
                  </a:spcAft>
                  <a:buClrTx/>
                  <a:buSzTx/>
                  <a:defRPr/>
                </a:pP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尿路感染</a:t>
                </a:r>
                <a:r>
                  <a:rPr kumimoji="0" lang="en-US" altLang="zh-CN" sz="1400" b="1" i="0" u="none" strike="noStrike" kern="1200" cap="none" spc="0" normalizeH="0" baseline="3000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1</a:t>
                </a:r>
                <a:r>
                  <a:rPr kumimoji="0" lang="zh-CN" altLang="en-US"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endParaRPr kumimoji="0" lang="en-US" altLang="zh-CN" sz="1400" b="1" i="0" u="none" strike="noStrike" kern="1200" cap="none" spc="0" normalizeH="0" baseline="0" noProof="0">
                  <a:ln>
                    <a:noFill/>
                  </a:ln>
                  <a:solidFill>
                    <a:schemeClr val="accent1"/>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179705" marR="0" lvl="0" indent="-179705" algn="l" defTabSz="914400" rtl="0" eaLnBrk="1" fontAlgn="auto" latinLnBrk="0" hangingPunct="1">
                  <a:lnSpc>
                    <a:spcPct val="100000"/>
                  </a:lnSpc>
                  <a:spcBef>
                    <a:spcPts val="0"/>
                  </a:spcBef>
                  <a:spcAft>
                    <a:spcPts val="600"/>
                  </a:spcAft>
                  <a:buClrTx/>
                  <a:buSzTx/>
                  <a:buFont typeface="Arial" panose="02080604020202020204" pitchFamily="34" charset="0"/>
                  <a:buChar char="•"/>
                  <a:defRPr/>
                </a:pP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可选用氨苄西林</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舒巴坦</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t>
                </a:r>
                <a:r>
                  <a:rPr kumimoji="0" lang="zh-CN" altLang="en-US"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多粘菌素</a:t>
                </a:r>
                <a:r>
                  <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E</a:t>
                </a:r>
                <a:endParaRPr kumimoji="0" lang="en-US" altLang="zh-CN" sz="1200" b="0" i="0" u="none" strike="noStrike" kern="1200" cap="none" spc="0" normalizeH="0" baseline="0" noProof="0">
                  <a:ln>
                    <a:noFill/>
                  </a:ln>
                  <a:solidFill>
                    <a:srgbClr val="333333"/>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cxnSp>
            <p:nvCxnSpPr>
              <p:cNvPr id="29" name="直接连接符 28"/>
              <p:cNvCxnSpPr>
                <a:stCxn id="11" idx="3"/>
              </p:cNvCxnSpPr>
              <p:nvPr/>
            </p:nvCxnSpPr>
            <p:spPr>
              <a:xfrm flipV="1">
                <a:off x="2554574" y="2707009"/>
                <a:ext cx="553182" cy="188370"/>
              </a:xfrm>
              <a:prstGeom prst="line">
                <a:avLst/>
              </a:prstGeom>
              <a:ln>
                <a:tailEnd type="oval"/>
              </a:ln>
            </p:spPr>
            <p:style>
              <a:lnRef idx="2">
                <a:schemeClr val="accent1"/>
              </a:lnRef>
              <a:fillRef idx="0">
                <a:schemeClr val="accent1"/>
              </a:fillRef>
              <a:effectRef idx="1">
                <a:schemeClr val="accent1"/>
              </a:effectRef>
              <a:fontRef idx="minor">
                <a:schemeClr val="tx1"/>
              </a:fontRef>
            </p:style>
          </p:cxnSp>
          <p:cxnSp>
            <p:nvCxnSpPr>
              <p:cNvPr id="30" name="直接连接符 29"/>
              <p:cNvCxnSpPr>
                <a:stCxn id="12" idx="3"/>
              </p:cNvCxnSpPr>
              <p:nvPr/>
            </p:nvCxnSpPr>
            <p:spPr>
              <a:xfrm flipV="1">
                <a:off x="2554575" y="4341805"/>
                <a:ext cx="475675" cy="652194"/>
              </a:xfrm>
              <a:prstGeom prst="line">
                <a:avLst/>
              </a:prstGeom>
              <a:ln>
                <a:tailEnd type="oval"/>
              </a:ln>
            </p:spPr>
            <p:style>
              <a:lnRef idx="2">
                <a:schemeClr val="accent1"/>
              </a:lnRef>
              <a:fillRef idx="0">
                <a:schemeClr val="accent1"/>
              </a:fillRef>
              <a:effectRef idx="1">
                <a:schemeClr val="accent1"/>
              </a:effectRef>
              <a:fontRef idx="minor">
                <a:schemeClr val="tx1"/>
              </a:fontRef>
            </p:style>
          </p:cxnSp>
          <p:cxnSp>
            <p:nvCxnSpPr>
              <p:cNvPr id="31" name="直接连接符 30"/>
              <p:cNvCxnSpPr>
                <a:stCxn id="14" idx="1"/>
              </p:cNvCxnSpPr>
              <p:nvPr/>
            </p:nvCxnSpPr>
            <p:spPr>
              <a:xfrm flipH="1">
                <a:off x="3372890" y="2994000"/>
                <a:ext cx="612424" cy="450107"/>
              </a:xfrm>
              <a:prstGeom prst="line">
                <a:avLst/>
              </a:prstGeom>
              <a:ln>
                <a:tailEnd type="oval"/>
              </a:ln>
            </p:spPr>
            <p:style>
              <a:lnRef idx="2">
                <a:schemeClr val="accent1"/>
              </a:lnRef>
              <a:fillRef idx="0">
                <a:schemeClr val="accent1"/>
              </a:fillRef>
              <a:effectRef idx="1">
                <a:schemeClr val="accent1"/>
              </a:effectRef>
              <a:fontRef idx="minor">
                <a:schemeClr val="tx1"/>
              </a:fontRef>
            </p:style>
          </p:cxnSp>
          <p:cxnSp>
            <p:nvCxnSpPr>
              <p:cNvPr id="32" name="直接连接符 31"/>
              <p:cNvCxnSpPr>
                <a:stCxn id="28" idx="1"/>
              </p:cNvCxnSpPr>
              <p:nvPr/>
            </p:nvCxnSpPr>
            <p:spPr>
              <a:xfrm flipH="1" flipV="1">
                <a:off x="3293390" y="3684339"/>
                <a:ext cx="691923" cy="324407"/>
              </a:xfrm>
              <a:prstGeom prst="line">
                <a:avLst/>
              </a:prstGeom>
              <a:ln>
                <a:tailEnd type="oval"/>
              </a:ln>
            </p:spPr>
            <p:style>
              <a:lnRef idx="2">
                <a:schemeClr val="accent1"/>
              </a:lnRef>
              <a:fillRef idx="0">
                <a:schemeClr val="accent1"/>
              </a:fillRef>
              <a:effectRef idx="1">
                <a:schemeClr val="accent1"/>
              </a:effectRef>
              <a:fontRef idx="minor">
                <a:schemeClr val="tx1"/>
              </a:fontRef>
            </p:style>
          </p:cxnSp>
          <p:cxnSp>
            <p:nvCxnSpPr>
              <p:cNvPr id="33" name="直接连接符 32"/>
              <p:cNvCxnSpPr>
                <a:stCxn id="13" idx="1"/>
              </p:cNvCxnSpPr>
              <p:nvPr/>
            </p:nvCxnSpPr>
            <p:spPr>
              <a:xfrm flipH="1" flipV="1">
                <a:off x="3470031" y="4756178"/>
                <a:ext cx="515281" cy="236666"/>
              </a:xfrm>
              <a:prstGeom prst="line">
                <a:avLst/>
              </a:prstGeom>
              <a:ln>
                <a:tailEnd type="oval"/>
              </a:ln>
            </p:spPr>
            <p:style>
              <a:lnRef idx="2">
                <a:schemeClr val="accent1"/>
              </a:lnRef>
              <a:fillRef idx="0">
                <a:schemeClr val="accent1"/>
              </a:fillRef>
              <a:effectRef idx="1">
                <a:schemeClr val="accent1"/>
              </a:effectRef>
              <a:fontRef idx="minor">
                <a:schemeClr val="tx1"/>
              </a:fontRef>
            </p:style>
          </p:cxnSp>
        </p:grpSp>
      </p:grpSp>
      <p:grpSp>
        <p:nvGrpSpPr>
          <p:cNvPr id="86" name="组合 85"/>
          <p:cNvGrpSpPr/>
          <p:nvPr/>
        </p:nvGrpSpPr>
        <p:grpSpPr>
          <a:xfrm>
            <a:off x="7404316" y="1769723"/>
            <a:ext cx="4196657" cy="576694"/>
            <a:chOff x="8699815" y="7187070"/>
            <a:chExt cx="5177169" cy="576694"/>
          </a:xfrm>
        </p:grpSpPr>
        <p:sp>
          <p:nvSpPr>
            <p:cNvPr id="71" name="任意多边形: 形状 70"/>
            <p:cNvSpPr/>
            <p:nvPr/>
          </p:nvSpPr>
          <p:spPr>
            <a:xfrm flipV="1">
              <a:off x="8699815" y="7187070"/>
              <a:ext cx="5177169"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文本框 71"/>
            <p:cNvSpPr txBox="1"/>
            <p:nvPr/>
          </p:nvSpPr>
          <p:spPr>
            <a:xfrm>
              <a:off x="9057684" y="7213807"/>
              <a:ext cx="4555630" cy="523220"/>
            </a:xfrm>
            <a:prstGeom prst="rect">
              <a:avLst/>
            </a:prstGeom>
            <a:noFill/>
          </p:spPr>
          <p:txBody>
            <a:bodyPr wrap="square" anchor="ctr" anchorCtr="0">
              <a:spAutoFit/>
            </a:bodyPr>
            <a:lstStyle/>
            <a:p>
              <a:pPr algn="ctr"/>
              <a:r>
                <a:rPr lang="zh-CN" altLang="en-US" sz="1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多药耐药</a:t>
              </a:r>
              <a:r>
                <a:rPr lang="en-US" altLang="zh-CN" sz="1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广泛耐药鲍曼不动杆菌致</a:t>
              </a:r>
              <a:r>
                <a:rPr lang="en-US" altLang="zh-CN" sz="1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VAP</a:t>
              </a:r>
              <a:r>
                <a:rPr lang="zh-CN" altLang="en-US" sz="1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患者</a:t>
              </a:r>
              <a:endParaRPr lang="zh-CN" altLang="en-US" sz="1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不同用药策略的院内全因死亡率</a:t>
              </a:r>
              <a:r>
                <a:rPr lang="en-US" altLang="zh-CN" sz="1400" b="1" baseline="30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en-US" altLang="zh-CN" sz="1400" b="1" baseline="300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88" name="矩形: 圆角 87"/>
          <p:cNvSpPr/>
          <p:nvPr/>
        </p:nvSpPr>
        <p:spPr>
          <a:xfrm>
            <a:off x="1791968" y="4015402"/>
            <a:ext cx="639942" cy="408623"/>
          </a:xfrm>
          <a:prstGeom prst="roundRect">
            <a:avLst/>
          </a:prstGeom>
          <a:solidFill>
            <a:schemeClr val="accent5">
              <a:lumMod val="75000"/>
              <a:alpha val="23000"/>
            </a:schemeClr>
          </a:solidFill>
          <a:ln>
            <a:noFill/>
          </a:ln>
          <a:effectLst>
            <a:outerShdw blurRad="50800" dist="38100" algn="l" rotWithShape="0">
              <a:srgbClr val="C2E5F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b="1"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85" name="矩形: 圆角 84"/>
          <p:cNvSpPr/>
          <p:nvPr/>
        </p:nvSpPr>
        <p:spPr>
          <a:xfrm>
            <a:off x="1803485" y="2941827"/>
            <a:ext cx="639942" cy="408623"/>
          </a:xfrm>
          <a:prstGeom prst="roundRect">
            <a:avLst/>
          </a:prstGeom>
          <a:solidFill>
            <a:schemeClr val="accent5">
              <a:lumMod val="75000"/>
              <a:alpha val="23000"/>
            </a:schemeClr>
          </a:solidFill>
          <a:ln>
            <a:noFill/>
          </a:ln>
          <a:effectLst>
            <a:outerShdw blurRad="50800" dist="38100" algn="l" rotWithShape="0">
              <a:srgbClr val="C2E5F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b="1"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53" name="文本框 52"/>
          <p:cNvSpPr txBox="1"/>
          <p:nvPr/>
        </p:nvSpPr>
        <p:spPr>
          <a:xfrm>
            <a:off x="1770808" y="2878664"/>
            <a:ext cx="704039" cy="523220"/>
          </a:xfrm>
          <a:prstGeom prst="rect">
            <a:avLst/>
          </a:prstGeom>
        </p:spPr>
        <p:txBody>
          <a:bodyPr wrap="none">
            <a:spAutoFit/>
          </a:bodyPr>
          <a:lstStyle>
            <a:defPPr>
              <a:defRPr lang="zh-CN"/>
            </a:defPPr>
            <a:lvl1pPr>
              <a:defRPr sz="2800" spc="300">
                <a:solidFill>
                  <a:schemeClr val="accent5">
                    <a:lumMod val="75000"/>
                  </a:schemeClr>
                </a:solidFill>
                <a:effectLst>
                  <a:outerShdw blurRad="63500" dist="50800" sx="102000" sy="102000" algn="ctr" rotWithShape="0">
                    <a:schemeClr val="accent5">
                      <a:lumMod val="75000"/>
                      <a:alpha val="40000"/>
                    </a:scheme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b="1" dirty="0">
                <a:effectLst/>
                <a:latin typeface="微软雅黑" panose="020B0503020204020204" pitchFamily="34" charset="-122"/>
                <a:ea typeface="微软雅黑" panose="020B0503020204020204" pitchFamily="34" charset="-122"/>
              </a:rPr>
              <a:t>02</a:t>
            </a:r>
            <a:endParaRPr lang="zh-CN" altLang="en-US" b="1" dirty="0">
              <a:effectLst/>
              <a:latin typeface="微软雅黑" panose="020B0503020204020204" pitchFamily="34" charset="-122"/>
              <a:ea typeface="微软雅黑" panose="020B0503020204020204" pitchFamily="34" charset="-122"/>
            </a:endParaRPr>
          </a:p>
        </p:txBody>
      </p:sp>
      <p:sp>
        <p:nvSpPr>
          <p:cNvPr id="56" name="文本框 55"/>
          <p:cNvSpPr txBox="1"/>
          <p:nvPr/>
        </p:nvSpPr>
        <p:spPr>
          <a:xfrm>
            <a:off x="1761422" y="4017726"/>
            <a:ext cx="704039" cy="523220"/>
          </a:xfrm>
          <a:prstGeom prst="rect">
            <a:avLst/>
          </a:prstGeom>
        </p:spPr>
        <p:txBody>
          <a:bodyPr wrap="none">
            <a:spAutoFit/>
          </a:bodyPr>
          <a:lstStyle>
            <a:defPPr>
              <a:defRPr lang="zh-CN"/>
            </a:defPPr>
            <a:lvl1pPr>
              <a:defRPr sz="2800" spc="300">
                <a:solidFill>
                  <a:schemeClr val="accent5">
                    <a:lumMod val="75000"/>
                  </a:schemeClr>
                </a:solidFill>
                <a:effectLst>
                  <a:outerShdw blurRad="63500" dist="50800" sx="102000" sy="102000" algn="ctr" rotWithShape="0">
                    <a:schemeClr val="accent5">
                      <a:lumMod val="75000"/>
                      <a:alpha val="40000"/>
                    </a:scheme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b="1" dirty="0">
                <a:effectLst/>
                <a:latin typeface="微软雅黑" panose="020B0503020204020204" pitchFamily="34" charset="-122"/>
                <a:ea typeface="微软雅黑" panose="020B0503020204020204" pitchFamily="34" charset="-122"/>
              </a:rPr>
              <a:t>03</a:t>
            </a:r>
            <a:endParaRPr lang="zh-CN" altLang="en-US" b="1" dirty="0">
              <a:effectLst/>
              <a:latin typeface="微软雅黑" panose="020B0503020204020204" pitchFamily="34" charset="-122"/>
              <a:ea typeface="微软雅黑" panose="020B0503020204020204" pitchFamily="34" charset="-122"/>
            </a:endParaRPr>
          </a:p>
        </p:txBody>
      </p:sp>
      <p:sp>
        <p:nvSpPr>
          <p:cNvPr id="92" name="矩形: 圆角 91"/>
          <p:cNvSpPr/>
          <p:nvPr/>
        </p:nvSpPr>
        <p:spPr>
          <a:xfrm>
            <a:off x="1785161" y="1784943"/>
            <a:ext cx="639942" cy="408623"/>
          </a:xfrm>
          <a:prstGeom prst="roundRect">
            <a:avLst/>
          </a:prstGeom>
          <a:solidFill>
            <a:schemeClr val="accent5">
              <a:lumMod val="75000"/>
              <a:alpha val="23000"/>
            </a:schemeClr>
          </a:solidFill>
          <a:ln>
            <a:noFill/>
          </a:ln>
          <a:effectLst>
            <a:outerShdw blurRad="50800" dist="38100" algn="l" rotWithShape="0">
              <a:srgbClr val="C2E5F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b="1" dirty="0">
              <a:latin typeface="微软雅黑" panose="020B0503020204020204" pitchFamily="34" charset="-122"/>
              <a:ea typeface="微软雅黑" panose="020B0503020204020204" pitchFamily="34" charset="-122"/>
              <a:cs typeface="Calibri" panose="020F0502020204030204" pitchFamily="34" charset="0"/>
            </a:endParaRPr>
          </a:p>
        </p:txBody>
      </p:sp>
      <p:sp>
        <p:nvSpPr>
          <p:cNvPr id="44" name="文本框 43"/>
          <p:cNvSpPr txBox="1"/>
          <p:nvPr/>
        </p:nvSpPr>
        <p:spPr>
          <a:xfrm>
            <a:off x="1763633" y="1742266"/>
            <a:ext cx="704039" cy="523220"/>
          </a:xfrm>
          <a:prstGeom prst="rect">
            <a:avLst/>
          </a:prstGeom>
        </p:spPr>
        <p:txBody>
          <a:bodyPr wrap="none">
            <a:spAutoFit/>
          </a:bodyPr>
          <a:lstStyle>
            <a:defPPr>
              <a:defRPr lang="zh-CN"/>
            </a:defPPr>
            <a:lvl1pPr>
              <a:defRPr sz="3600" spc="300">
                <a:gradFill>
                  <a:gsLst>
                    <a:gs pos="32000">
                      <a:srgbClr val="2AA6E6"/>
                    </a:gs>
                    <a:gs pos="97000">
                      <a:srgbClr val="52B28D"/>
                    </a:gs>
                  </a:gsLst>
                  <a:lin ang="5400000" scaled="1"/>
                </a:gradFill>
                <a:effectLst>
                  <a:outerShdw blurRad="63500" dist="50800" sx="102000" sy="102000" algn="ctr" rotWithShape="0">
                    <a:srgbClr val="2AA6E6">
                      <a:alpha val="40000"/>
                    </a:srgb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sz="2800" b="1" dirty="0">
                <a:solidFill>
                  <a:schemeClr val="accent5">
                    <a:lumMod val="75000"/>
                  </a:schemeClr>
                </a:solidFill>
                <a:effectLst/>
                <a:latin typeface="微软雅黑" panose="020B0503020204020204" pitchFamily="34" charset="-122"/>
                <a:ea typeface="微软雅黑" panose="020B0503020204020204" pitchFamily="34" charset="-122"/>
              </a:rPr>
              <a:t>01</a:t>
            </a:r>
            <a:endParaRPr lang="zh-CN" altLang="en-US" sz="2800" b="1" dirty="0">
              <a:solidFill>
                <a:schemeClr val="accent5">
                  <a:lumMod val="75000"/>
                </a:schemeClr>
              </a:solidFill>
              <a:effectLst/>
              <a:latin typeface="微软雅黑" panose="020B0503020204020204" pitchFamily="34" charset="-122"/>
              <a:ea typeface="微软雅黑" panose="020B0503020204020204" pitchFamily="34" charset="-122"/>
            </a:endParaRPr>
          </a:p>
        </p:txBody>
      </p:sp>
      <p:sp>
        <p:nvSpPr>
          <p:cNvPr id="36" name="矩形 35"/>
          <p:cNvSpPr/>
          <p:nvPr/>
        </p:nvSpPr>
        <p:spPr>
          <a:xfrm rot="16200000">
            <a:off x="5457825" y="123824"/>
            <a:ext cx="1276351" cy="12192002"/>
          </a:xfrm>
          <a:prstGeom prst="rect">
            <a:avLst/>
          </a:prstGeom>
          <a:gradFill>
            <a:gsLst>
              <a:gs pos="100000">
                <a:schemeClr val="accent5">
                  <a:lumMod val="75000"/>
                </a:schemeClr>
              </a:gs>
              <a:gs pos="100000">
                <a:schemeClr val="accent6">
                  <a:lumMod val="75000"/>
                </a:schemeClr>
              </a:gs>
            </a:gsLst>
            <a:lin ang="0" scaled="0"/>
          </a:gradFill>
          <a:ln>
            <a:noFill/>
          </a:ln>
          <a:effectLst>
            <a:outerShdw blurRad="254000" dist="1524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cs typeface="Calibri" panose="020F0502020204030204" pitchFamily="34" charset="0"/>
            </a:endParaRPr>
          </a:p>
        </p:txBody>
      </p:sp>
      <p:sp>
        <p:nvSpPr>
          <p:cNvPr id="38" name="文本框 37"/>
          <p:cNvSpPr txBox="1"/>
          <p:nvPr/>
        </p:nvSpPr>
        <p:spPr>
          <a:xfrm>
            <a:off x="4966063" y="413977"/>
            <a:ext cx="1569660" cy="830997"/>
          </a:xfrm>
          <a:prstGeom prst="rect">
            <a:avLst/>
          </a:prstGeom>
        </p:spPr>
        <p:txBody>
          <a:bodyPr wrap="none">
            <a:spAutoFit/>
          </a:bodyPr>
          <a:lstStyle>
            <a:defPPr>
              <a:defRPr lang="zh-CN"/>
            </a:defPPr>
            <a:lvl1pPr>
              <a:defRPr sz="3600" spc="300">
                <a:gradFill>
                  <a:gsLst>
                    <a:gs pos="32000">
                      <a:srgbClr val="2AA6E6"/>
                    </a:gs>
                    <a:gs pos="97000">
                      <a:srgbClr val="52B28D"/>
                    </a:gs>
                  </a:gsLst>
                  <a:lin ang="5400000" scaled="1"/>
                </a:gradFill>
                <a:effectLst>
                  <a:outerShdw blurRad="63500" dist="50800" sx="102000" sy="102000" algn="ctr" rotWithShape="0">
                    <a:srgbClr val="2AA6E6">
                      <a:alpha val="40000"/>
                    </a:srgb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zh-CN" altLang="en-US" sz="4800" b="1" spc="600"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目录</a:t>
            </a:r>
            <a:endParaRPr lang="zh-CN" altLang="en-US" sz="4800" b="1" spc="600"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文本框 36"/>
          <p:cNvSpPr txBox="1"/>
          <p:nvPr/>
        </p:nvSpPr>
        <p:spPr>
          <a:xfrm flipH="1">
            <a:off x="1271974" y="4797717"/>
            <a:ext cx="10056455" cy="1743890"/>
          </a:xfrm>
          <a:prstGeom prst="rect">
            <a:avLst/>
          </a:prstGeom>
          <a:noFill/>
        </p:spPr>
        <p:txBody>
          <a:bodyPr wrap="square">
            <a:spAutoFit/>
          </a:bodyPr>
          <a:lstStyle/>
          <a:p>
            <a:r>
              <a:rPr lang="en-US" altLang="zh-CN" sz="11500" b="1" spc="1600" dirty="0">
                <a:solidFill>
                  <a:schemeClr val="accent5">
                    <a:lumMod val="60000"/>
                    <a:lumOff val="40000"/>
                    <a:alpha val="8000"/>
                  </a:schemeClr>
                </a:solidFill>
                <a:effectLst>
                  <a:outerShdw blurRad="279400" dist="38100" algn="l" rotWithShape="0">
                    <a:srgbClr val="2AA6E6">
                      <a:alpha val="6000"/>
                    </a:srgbClr>
                  </a:outerShdw>
                </a:effectLst>
                <a:latin typeface="Arial" panose="02080604020202020204" pitchFamily="34" charset="0"/>
                <a:cs typeface="Calibri" panose="020F0502020204030204" pitchFamily="34" charset="0"/>
              </a:rPr>
              <a:t>CONTENTS</a:t>
            </a:r>
            <a:endParaRPr lang="zh-CN" altLang="en-US" sz="11500" b="1" spc="1600" dirty="0">
              <a:solidFill>
                <a:schemeClr val="accent5">
                  <a:lumMod val="60000"/>
                  <a:lumOff val="40000"/>
                  <a:alpha val="8000"/>
                </a:schemeClr>
              </a:solidFill>
              <a:effectLst>
                <a:outerShdw blurRad="279400" dist="38100" algn="l" rotWithShape="0">
                  <a:srgbClr val="2AA6E6">
                    <a:alpha val="6000"/>
                  </a:srgbClr>
                </a:outerShdw>
              </a:effectLst>
              <a:latin typeface="Arial" panose="02080604020202020204" pitchFamily="34" charset="0"/>
              <a:cs typeface="Calibri" panose="020F0502020204030204" pitchFamily="34" charset="0"/>
            </a:endParaRPr>
          </a:p>
        </p:txBody>
      </p:sp>
      <p:sp>
        <p:nvSpPr>
          <p:cNvPr id="39" name="文本框 38"/>
          <p:cNvSpPr txBox="1"/>
          <p:nvPr/>
        </p:nvSpPr>
        <p:spPr>
          <a:xfrm>
            <a:off x="6391205" y="432253"/>
            <a:ext cx="1784656" cy="369332"/>
          </a:xfrm>
          <a:prstGeom prst="rect">
            <a:avLst/>
          </a:prstGeom>
          <a:noFill/>
        </p:spPr>
        <p:txBody>
          <a:bodyPr vert="horz" wrap="none" rtlCol="0">
            <a:spAutoFit/>
          </a:bodyPr>
          <a:lstStyle>
            <a:defPPr>
              <a:defRPr lang="zh-CN"/>
            </a:defPPr>
            <a:lvl1pPr>
              <a:defRPr sz="1000" b="1" spc="200">
                <a:gradFill>
                  <a:gsLst>
                    <a:gs pos="0">
                      <a:srgbClr val="2AA6E6"/>
                    </a:gs>
                    <a:gs pos="100000">
                      <a:srgbClr val="52B28D"/>
                    </a:gs>
                  </a:gsLst>
                  <a:lin ang="5400000" scaled="1"/>
                </a:gradFill>
                <a:latin typeface="Calibri" panose="020F0502020204030204" pitchFamily="34" charset="0"/>
                <a:ea typeface="OPPOSans H" panose="00020600040101010101" pitchFamily="18" charset="-122"/>
                <a:cs typeface="Calibri" panose="020F0502020204030204" pitchFamily="34" charset="0"/>
              </a:defRPr>
            </a:lvl1pPr>
          </a:lstStyle>
          <a:p>
            <a:r>
              <a:rPr lang="en-US" altLang="zh-CN" sz="1800" spc="300"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CONTENTS</a:t>
            </a:r>
            <a:endParaRPr lang="zh-CN" altLang="en-US" sz="1800" spc="300" dirty="0">
              <a:solidFill>
                <a:schemeClr val="accent5">
                  <a:lumMod val="7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51" name="文本框 50"/>
          <p:cNvSpPr txBox="1"/>
          <p:nvPr/>
        </p:nvSpPr>
        <p:spPr>
          <a:xfrm>
            <a:off x="2668209" y="1716000"/>
            <a:ext cx="7735028" cy="523220"/>
          </a:xfrm>
          <a:prstGeom prst="rect">
            <a:avLst/>
          </a:prstGeom>
          <a:noFill/>
        </p:spPr>
        <p:txBody>
          <a:bodyPr wrap="square" rtlCol="0">
            <a:spAutoFit/>
          </a:bodyPr>
          <a:lstStyle>
            <a:defPPr>
              <a:defRPr lang="zh-CN"/>
            </a:defPPr>
            <a:lvl1pPr>
              <a:defRPr sz="3600" spc="600">
                <a:gradFill>
                  <a:gsLst>
                    <a:gs pos="0">
                      <a:srgbClr val="2AA6E6"/>
                    </a:gs>
                    <a:gs pos="85000">
                      <a:srgbClr val="52B28D"/>
                    </a:gs>
                  </a:gsLst>
                  <a:lin ang="5400000" scaled="1"/>
                </a:gradFill>
                <a:effectLst>
                  <a:outerShdw blurRad="63500" dist="50800" sx="102000" sy="102000" algn="ctr" rotWithShape="0">
                    <a:srgbClr val="2AA6E6">
                      <a:alpha val="34000"/>
                    </a:srgb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zh-CN" altLang="en-US" sz="2800" b="1" dirty="0">
                <a:solidFill>
                  <a:schemeClr val="accent5">
                    <a:lumMod val="75000"/>
                  </a:schemeClr>
                </a:solidFill>
                <a:effectLst/>
                <a:latin typeface="微软雅黑" panose="020B0503020204020204" pitchFamily="34" charset="-122"/>
                <a:ea typeface="微软雅黑" panose="020B0503020204020204" pitchFamily="34" charset="-122"/>
              </a:rPr>
              <a:t>鲍曼不动杆菌感染现状</a:t>
            </a:r>
            <a:endParaRPr lang="zh-CN" altLang="en-US" sz="2800" b="1" dirty="0">
              <a:solidFill>
                <a:schemeClr val="accent5">
                  <a:lumMod val="75000"/>
                </a:schemeClr>
              </a:solidFill>
              <a:effectLst/>
              <a:latin typeface="微软雅黑" panose="020B0503020204020204" pitchFamily="34" charset="-122"/>
              <a:ea typeface="微软雅黑" panose="020B0503020204020204" pitchFamily="34" charset="-122"/>
            </a:endParaRPr>
          </a:p>
        </p:txBody>
      </p:sp>
      <p:sp>
        <p:nvSpPr>
          <p:cNvPr id="5" name="矩形 4"/>
          <p:cNvSpPr/>
          <p:nvPr/>
        </p:nvSpPr>
        <p:spPr>
          <a:xfrm>
            <a:off x="6509533" y="748647"/>
            <a:ext cx="1548000" cy="369332"/>
          </a:xfrm>
          <a:prstGeom prst="rect">
            <a:avLst/>
          </a:prstGeom>
          <a:gradFill>
            <a:gsLst>
              <a:gs pos="0">
                <a:schemeClr val="accent5">
                  <a:lumMod val="75000"/>
                </a:schemeClr>
              </a:gs>
              <a:gs pos="98000">
                <a:schemeClr val="accent6">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b="1" dirty="0">
              <a:gradFill>
                <a:gsLst>
                  <a:gs pos="0">
                    <a:schemeClr val="accent5">
                      <a:lumMod val="0"/>
                      <a:lumOff val="100000"/>
                    </a:schemeClr>
                  </a:gs>
                  <a:gs pos="35000">
                    <a:schemeClr val="accent5">
                      <a:lumMod val="0"/>
                      <a:lumOff val="100000"/>
                    </a:schemeClr>
                  </a:gs>
                  <a:gs pos="100000">
                    <a:schemeClr val="accent5">
                      <a:lumMod val="100000"/>
                    </a:schemeClr>
                  </a:gs>
                </a:gsLst>
                <a:lin ang="27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 name="文本框 1"/>
          <p:cNvSpPr txBox="1"/>
          <p:nvPr/>
        </p:nvSpPr>
        <p:spPr>
          <a:xfrm>
            <a:off x="2633822" y="2861025"/>
            <a:ext cx="8482826" cy="523220"/>
          </a:xfrm>
          <a:prstGeom prst="rect">
            <a:avLst/>
          </a:prstGeom>
          <a:noFill/>
        </p:spPr>
        <p:txBody>
          <a:bodyPr wrap="square" rtlCol="0">
            <a:spAutoFit/>
          </a:bodyPr>
          <a:lstStyle>
            <a:defPPr>
              <a:defRPr lang="zh-CN"/>
            </a:defPPr>
            <a:lvl1pPr>
              <a:defRPr sz="3600" spc="600">
                <a:gradFill>
                  <a:gsLst>
                    <a:gs pos="0">
                      <a:srgbClr val="2AA6E6"/>
                    </a:gs>
                    <a:gs pos="85000">
                      <a:srgbClr val="52B28D"/>
                    </a:gs>
                  </a:gsLst>
                  <a:lin ang="5400000" scaled="1"/>
                </a:gradFill>
                <a:effectLst>
                  <a:outerShdw blurRad="63500" dist="50800" sx="102000" sy="102000" algn="ctr" rotWithShape="0">
                    <a:srgbClr val="2AA6E6">
                      <a:alpha val="34000"/>
                    </a:srgb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zh-CN" altLang="en-US" sz="2800" b="1" dirty="0">
                <a:solidFill>
                  <a:schemeClr val="accent5">
                    <a:lumMod val="75000"/>
                  </a:schemeClr>
                </a:solidFill>
                <a:effectLst/>
                <a:latin typeface="微软雅黑" panose="020B0503020204020204" pitchFamily="34" charset="-122"/>
                <a:ea typeface="微软雅黑" panose="020B0503020204020204" pitchFamily="34" charset="-122"/>
              </a:rPr>
              <a:t>鲍曼不动杆菌感染未被满足的诊疗需求</a:t>
            </a:r>
            <a:endParaRPr lang="zh-CN" altLang="en-US" sz="2800" b="1" dirty="0">
              <a:solidFill>
                <a:schemeClr val="accent5">
                  <a:lumMod val="75000"/>
                </a:schemeClr>
              </a:solidFill>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2653487" y="3958103"/>
            <a:ext cx="8482826" cy="523220"/>
          </a:xfrm>
          <a:prstGeom prst="rect">
            <a:avLst/>
          </a:prstGeom>
          <a:noFill/>
        </p:spPr>
        <p:txBody>
          <a:bodyPr wrap="square" rtlCol="0">
            <a:spAutoFit/>
          </a:bodyPr>
          <a:lstStyle>
            <a:defPPr>
              <a:defRPr lang="zh-CN"/>
            </a:defPPr>
            <a:lvl1pPr>
              <a:defRPr sz="3600" spc="600">
                <a:gradFill>
                  <a:gsLst>
                    <a:gs pos="0">
                      <a:srgbClr val="2AA6E6"/>
                    </a:gs>
                    <a:gs pos="85000">
                      <a:srgbClr val="52B28D"/>
                    </a:gs>
                  </a:gsLst>
                  <a:lin ang="5400000" scaled="1"/>
                </a:gradFill>
                <a:effectLst>
                  <a:outerShdw blurRad="63500" dist="50800" sx="102000" sy="102000" algn="ctr" rotWithShape="0">
                    <a:srgbClr val="2AA6E6">
                      <a:alpha val="34000"/>
                    </a:srgb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zh-CN" altLang="en-US" sz="2800" b="1" dirty="0">
                <a:solidFill>
                  <a:schemeClr val="accent5">
                    <a:lumMod val="75000"/>
                  </a:schemeClr>
                </a:solidFill>
                <a:effectLst/>
                <a:latin typeface="微软雅黑" panose="020B0503020204020204" pitchFamily="34" charset="-122"/>
                <a:ea typeface="微软雅黑" panose="020B0503020204020204" pitchFamily="34" charset="-122"/>
              </a:rPr>
              <a:t>鲍曼不动杆菌感染的精准治疗方案</a:t>
            </a:r>
            <a:endParaRPr lang="zh-CN" altLang="en-US" sz="2800" b="1" dirty="0">
              <a:solidFill>
                <a:schemeClr val="accent5">
                  <a:lumMod val="75000"/>
                </a:schemeClr>
              </a:solidFill>
              <a:effectLst/>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567378" y="6615238"/>
            <a:ext cx="8445500" cy="83100"/>
          </a:xfrm>
        </p:spPr>
        <p:txBody>
          <a:bodyPr vert="horz" lIns="0" tIns="0" rIns="0" bIns="0" rtlCol="0" anchor="t" anchorCtr="0">
            <a:spAutoFit/>
          </a:bodyPr>
          <a:lstStyle/>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mn-lt"/>
              </a:rPr>
              <a:t>Shields RK, et al. Clin Infect Dis . 2023 May 1;76(Suppl 2):S179-S193</a:t>
            </a:r>
            <a:endParaRPr lang="zh-CN" altLang="en-US" sz="600" dirty="0">
              <a:latin typeface="微软雅黑" panose="020B0503020204020204" pitchFamily="34" charset="-122"/>
              <a:ea typeface="微软雅黑" panose="020B0503020204020204" pitchFamily="34" charset="-122"/>
              <a:cs typeface="+mn-ea"/>
              <a:sym typeface="+mn-lt"/>
            </a:endParaRPr>
          </a:p>
        </p:txBody>
      </p:sp>
      <p:sp>
        <p:nvSpPr>
          <p:cNvPr id="5" name="文本占位符 4"/>
          <p:cNvSpPr>
            <a:spLocks noGrp="1"/>
          </p:cNvSpPr>
          <p:nvPr>
            <p:ph type="body" sz="quarter" idx="4294967295"/>
          </p:nvPr>
        </p:nvSpPr>
        <p:spPr>
          <a:xfrm>
            <a:off x="603281" y="403113"/>
            <a:ext cx="11191875" cy="332399"/>
          </a:xfrm>
        </p:spPr>
        <p:txBody>
          <a:bodyPr vert="horz" wrap="square" lIns="0" tIns="0" rIns="0" bIns="0" rtlCol="0" anchor="t" anchorCtr="0">
            <a:spAutoFit/>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十余年来，无治疗方法被证明可显著降低</a:t>
            </a:r>
            <a:r>
              <a:rPr lang="en-US" altLang="zh-CN" sz="2400" b="1" dirty="0">
                <a:solidFill>
                  <a:schemeClr val="bg1"/>
                </a:solidFill>
                <a:latin typeface="微软雅黑" panose="020B0503020204020204" pitchFamily="34" charset="-122"/>
                <a:ea typeface="微软雅黑" panose="020B0503020204020204" pitchFamily="34" charset="-122"/>
                <a:sym typeface="+mn-lt"/>
              </a:rPr>
              <a:t>CRAB</a:t>
            </a:r>
            <a:r>
              <a:rPr lang="zh-CN" altLang="en-US" sz="2400" b="1" dirty="0">
                <a:solidFill>
                  <a:schemeClr val="bg1"/>
                </a:solidFill>
                <a:latin typeface="微软雅黑" panose="020B0503020204020204" pitchFamily="34" charset="-122"/>
                <a:ea typeface="微软雅黑" panose="020B0503020204020204" pitchFamily="34" charset="-122"/>
                <a:sym typeface="+mn-lt"/>
              </a:rPr>
              <a:t>感染患者的死亡率</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grpSp>
        <p:nvGrpSpPr>
          <p:cNvPr id="6" name="组合 5"/>
          <p:cNvGrpSpPr/>
          <p:nvPr/>
        </p:nvGrpSpPr>
        <p:grpSpPr>
          <a:xfrm>
            <a:off x="330199" y="1103199"/>
            <a:ext cx="11531600" cy="4942818"/>
            <a:chOff x="330199" y="236845"/>
            <a:chExt cx="11531600" cy="4942818"/>
          </a:xfrm>
        </p:grpSpPr>
        <p:grpSp>
          <p:nvGrpSpPr>
            <p:cNvPr id="9" name="组合 8"/>
            <p:cNvGrpSpPr/>
            <p:nvPr/>
          </p:nvGrpSpPr>
          <p:grpSpPr>
            <a:xfrm>
              <a:off x="330199" y="236845"/>
              <a:ext cx="11531600" cy="4942818"/>
              <a:chOff x="1076325" y="6586287"/>
              <a:chExt cx="3321778" cy="2662544"/>
            </a:xfrm>
          </p:grpSpPr>
          <p:grpSp>
            <p:nvGrpSpPr>
              <p:cNvPr id="28" name="组合 27"/>
              <p:cNvGrpSpPr/>
              <p:nvPr/>
            </p:nvGrpSpPr>
            <p:grpSpPr>
              <a:xfrm>
                <a:off x="1261816" y="7329470"/>
                <a:ext cx="2950798" cy="1919361"/>
                <a:chOff x="747000" y="3864310"/>
                <a:chExt cx="3120150" cy="1894243"/>
              </a:xfrm>
            </p:grpSpPr>
            <p:sp>
              <p:nvSpPr>
                <p:cNvPr id="32" name="矩形: 圆角 31"/>
                <p:cNvSpPr/>
                <p:nvPr/>
              </p:nvSpPr>
              <p:spPr>
                <a:xfrm>
                  <a:off x="855001" y="4030447"/>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4" name="矩形: 圆角 33"/>
                <p:cNvSpPr/>
                <p:nvPr/>
              </p:nvSpPr>
              <p:spPr>
                <a:xfrm>
                  <a:off x="747000" y="386431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29" name="矩形: 圆角 28"/>
              <p:cNvSpPr/>
              <p:nvPr/>
            </p:nvSpPr>
            <p:spPr>
              <a:xfrm>
                <a:off x="1076325" y="6586287"/>
                <a:ext cx="3321778" cy="2592688"/>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19" name="任意多边形: 形状 18"/>
            <p:cNvSpPr/>
            <p:nvPr/>
          </p:nvSpPr>
          <p:spPr>
            <a:xfrm rot="10800000" flipV="1">
              <a:off x="497378" y="4422473"/>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5" name="组合 34"/>
          <p:cNvGrpSpPr/>
          <p:nvPr/>
        </p:nvGrpSpPr>
        <p:grpSpPr>
          <a:xfrm>
            <a:off x="2607662" y="1103199"/>
            <a:ext cx="6976674" cy="345227"/>
            <a:chOff x="600108" y="1832822"/>
            <a:chExt cx="5824232" cy="345227"/>
          </a:xfrm>
        </p:grpSpPr>
        <p:sp>
          <p:nvSpPr>
            <p:cNvPr id="36" name="任意多边形: 形状 35"/>
            <p:cNvSpPr/>
            <p:nvPr/>
          </p:nvSpPr>
          <p:spPr>
            <a:xfrm flipV="1">
              <a:off x="600108" y="1832822"/>
              <a:ext cx="5824232"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文本框 37"/>
            <p:cNvSpPr txBox="1"/>
            <p:nvPr/>
          </p:nvSpPr>
          <p:spPr>
            <a:xfrm>
              <a:off x="1172229" y="1847585"/>
              <a:ext cx="4679991"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dirty="0">
                  <a:solidFill>
                    <a:prstClr val="white"/>
                  </a:solidFill>
                  <a:latin typeface="微软雅黑" panose="020B0503020204020204" pitchFamily="34" charset="-122"/>
                  <a:ea typeface="微软雅黑" panose="020B0503020204020204" pitchFamily="34" charset="-122"/>
                  <a:cs typeface="+mn-ea"/>
                  <a:sym typeface="+mn-lt"/>
                </a:rPr>
                <a:t>参与研究</a:t>
              </a:r>
              <a:r>
                <a:rPr lang="en-US" altLang="zh-CN" sz="1400" b="1" dirty="0">
                  <a:solidFill>
                    <a:prstClr val="white"/>
                  </a:solidFill>
                  <a:latin typeface="微软雅黑" panose="020B0503020204020204" pitchFamily="34" charset="-122"/>
                  <a:ea typeface="微软雅黑" panose="020B0503020204020204" pitchFamily="34" charset="-122"/>
                  <a:cs typeface="+mn-ea"/>
                  <a:sym typeface="+mn-lt"/>
                </a:rPr>
                <a:t>CRAB</a:t>
              </a:r>
              <a:r>
                <a:rPr lang="zh-CN" altLang="en-US" sz="1400" b="1" dirty="0">
                  <a:solidFill>
                    <a:prstClr val="white"/>
                  </a:solidFill>
                  <a:latin typeface="微软雅黑" panose="020B0503020204020204" pitchFamily="34" charset="-122"/>
                  <a:ea typeface="微软雅黑" panose="020B0503020204020204" pitchFamily="34" charset="-122"/>
                  <a:cs typeface="+mn-ea"/>
                  <a:sym typeface="+mn-lt"/>
                </a:rPr>
                <a:t>疗法的随机临床试验的患者</a:t>
              </a:r>
              <a:r>
                <a:rPr lang="en-US" altLang="zh-CN" sz="1400" b="1" dirty="0">
                  <a:solidFill>
                    <a:prstClr val="white"/>
                  </a:solidFill>
                  <a:latin typeface="微软雅黑" panose="020B0503020204020204" pitchFamily="34" charset="-122"/>
                  <a:ea typeface="微软雅黑" panose="020B0503020204020204" pitchFamily="34" charset="-122"/>
                  <a:cs typeface="+mn-ea"/>
                  <a:sym typeface="+mn-lt"/>
                </a:rPr>
                <a:t>28</a:t>
              </a:r>
              <a:r>
                <a:rPr lang="zh-CN" altLang="en-US" sz="1400" b="1" dirty="0">
                  <a:solidFill>
                    <a:prstClr val="white"/>
                  </a:solidFill>
                  <a:latin typeface="微软雅黑" panose="020B0503020204020204" pitchFamily="34" charset="-122"/>
                  <a:ea typeface="微软雅黑" panose="020B0503020204020204" pitchFamily="34" charset="-122"/>
                  <a:cs typeface="+mn-ea"/>
                  <a:sym typeface="+mn-lt"/>
                </a:rPr>
                <a:t>天死亡率大多超过</a:t>
              </a:r>
              <a:r>
                <a:rPr lang="en-US" altLang="zh-CN" sz="1400" b="1" dirty="0">
                  <a:solidFill>
                    <a:prstClr val="white"/>
                  </a:solidFill>
                  <a:latin typeface="微软雅黑" panose="020B0503020204020204" pitchFamily="34" charset="-122"/>
                  <a:ea typeface="微软雅黑" panose="020B0503020204020204" pitchFamily="34" charset="-122"/>
                  <a:cs typeface="+mn-ea"/>
                  <a:sym typeface="+mn-lt"/>
                </a:rPr>
                <a:t>40%</a:t>
              </a:r>
              <a:endParaRPr lang="en-US" altLang="zh-CN" sz="1400" b="1" dirty="0">
                <a:solidFill>
                  <a:prstClr val="white"/>
                </a:solidFill>
                <a:latin typeface="微软雅黑" panose="020B0503020204020204" pitchFamily="34" charset="-122"/>
                <a:ea typeface="微软雅黑" panose="020B0503020204020204" pitchFamily="34" charset="-122"/>
                <a:cs typeface="+mn-ea"/>
                <a:sym typeface="+mn-lt"/>
              </a:endParaRPr>
            </a:p>
          </p:txBody>
        </p:sp>
      </p:grpSp>
      <p:grpSp>
        <p:nvGrpSpPr>
          <p:cNvPr id="44" name="组合 43"/>
          <p:cNvGrpSpPr/>
          <p:nvPr/>
        </p:nvGrpSpPr>
        <p:grpSpPr>
          <a:xfrm>
            <a:off x="465690" y="1542202"/>
            <a:ext cx="11260619" cy="4296398"/>
            <a:chOff x="580396" y="1542202"/>
            <a:chExt cx="11260619" cy="4401013"/>
          </a:xfrm>
        </p:grpSpPr>
        <p:sp>
          <p:nvSpPr>
            <p:cNvPr id="45" name="矩形: 圆角 44"/>
            <p:cNvSpPr/>
            <p:nvPr/>
          </p:nvSpPr>
          <p:spPr>
            <a:xfrm>
              <a:off x="580396" y="2012591"/>
              <a:ext cx="2371575" cy="762887"/>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6" name="矩形: 圆角 45"/>
            <p:cNvSpPr/>
            <p:nvPr/>
          </p:nvSpPr>
          <p:spPr>
            <a:xfrm>
              <a:off x="3121885" y="1542202"/>
              <a:ext cx="2302589" cy="871870"/>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8" name="矩形: 圆角 47"/>
            <p:cNvSpPr/>
            <p:nvPr/>
          </p:nvSpPr>
          <p:spPr>
            <a:xfrm>
              <a:off x="5728289" y="1542203"/>
              <a:ext cx="2490054" cy="871870"/>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9" name="矩形: 圆角 48"/>
            <p:cNvSpPr/>
            <p:nvPr/>
          </p:nvSpPr>
          <p:spPr>
            <a:xfrm>
              <a:off x="580396" y="3568530"/>
              <a:ext cx="1872880" cy="531175"/>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1" name="矩形: 圆角 50"/>
            <p:cNvSpPr/>
            <p:nvPr/>
          </p:nvSpPr>
          <p:spPr>
            <a:xfrm>
              <a:off x="580396" y="4506143"/>
              <a:ext cx="2371575" cy="762887"/>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2" name="矩形: 圆角 51"/>
            <p:cNvSpPr/>
            <p:nvPr/>
          </p:nvSpPr>
          <p:spPr>
            <a:xfrm>
              <a:off x="3421003" y="4136779"/>
              <a:ext cx="2514952" cy="1089838"/>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3" name="矩形: 圆角 52"/>
            <p:cNvSpPr/>
            <p:nvPr/>
          </p:nvSpPr>
          <p:spPr>
            <a:xfrm>
              <a:off x="6096160" y="4136779"/>
              <a:ext cx="2945054" cy="871870"/>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5" name="矩形: 圆角 54"/>
            <p:cNvSpPr/>
            <p:nvPr/>
          </p:nvSpPr>
          <p:spPr>
            <a:xfrm>
              <a:off x="6096160" y="5170801"/>
              <a:ext cx="2945054" cy="762887"/>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8" name="矩形: 圆角 57"/>
            <p:cNvSpPr/>
            <p:nvPr/>
          </p:nvSpPr>
          <p:spPr>
            <a:xfrm>
              <a:off x="6467414" y="2600013"/>
              <a:ext cx="2371575" cy="871870"/>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9" name="矩形: 圆角 58"/>
            <p:cNvSpPr/>
            <p:nvPr/>
          </p:nvSpPr>
          <p:spPr>
            <a:xfrm>
              <a:off x="3942350" y="2600013"/>
              <a:ext cx="2371575" cy="871870"/>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0" name="矩形: 圆角 59"/>
            <p:cNvSpPr/>
            <p:nvPr/>
          </p:nvSpPr>
          <p:spPr>
            <a:xfrm>
              <a:off x="8889451" y="2217815"/>
              <a:ext cx="2951564" cy="1089839"/>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1" name="矩形: 圆角 60"/>
            <p:cNvSpPr/>
            <p:nvPr/>
          </p:nvSpPr>
          <p:spPr>
            <a:xfrm>
              <a:off x="9359040" y="4136778"/>
              <a:ext cx="2481975" cy="1198822"/>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50000"/>
                </a:schemeClr>
              </a:solidFill>
            </a:ln>
            <a:effectLst>
              <a:outerShdw blurRad="1016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rPr>
                <a:t> </a:t>
              </a:r>
              <a:endParaRPr lang="en-US" altLang="zh-CN" sz="16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2" name="文本框 61"/>
            <p:cNvSpPr txBox="1"/>
            <p:nvPr/>
          </p:nvSpPr>
          <p:spPr>
            <a:xfrm>
              <a:off x="580396" y="3568530"/>
              <a:ext cx="1872880" cy="5311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900" b="1" dirty="0">
                  <a:latin typeface="微软雅黑" panose="020B0503020204020204" pitchFamily="34" charset="-122"/>
                  <a:ea typeface="微软雅黑" panose="020B0503020204020204" pitchFamily="34" charset="-122"/>
                  <a:cs typeface="+mn-ea"/>
                  <a:sym typeface="+mn-lt"/>
                </a:rPr>
                <a:t>2013</a:t>
              </a:r>
              <a:r>
                <a:rPr lang="zh-CN" altLang="en-US" sz="900" b="1" dirty="0">
                  <a:latin typeface="微软雅黑" panose="020B0503020204020204" pitchFamily="34" charset="-122"/>
                  <a:ea typeface="微软雅黑" panose="020B0503020204020204" pitchFamily="34" charset="-122"/>
                  <a:cs typeface="+mn-ea"/>
                  <a:sym typeface="+mn-lt"/>
                </a:rPr>
                <a:t>年以前</a:t>
              </a:r>
              <a:r>
                <a:rPr lang="zh-CN" altLang="en-US" sz="900" dirty="0">
                  <a:latin typeface="微软雅黑" panose="020B0503020204020204" pitchFamily="34" charset="-122"/>
                  <a:ea typeface="微软雅黑" panose="020B0503020204020204" pitchFamily="34" charset="-122"/>
                  <a:cs typeface="+mn-ea"/>
                  <a:sym typeface="+mn-lt"/>
                </a:rPr>
                <a:t>：</a:t>
              </a:r>
              <a:endParaRPr lang="en-US" altLang="zh-CN" sz="900" dirty="0">
                <a:latin typeface="微软雅黑" panose="020B0503020204020204" pitchFamily="34" charset="-122"/>
                <a:ea typeface="微软雅黑" panose="020B0503020204020204" pitchFamily="34" charset="-122"/>
                <a:cs typeface="+mn-ea"/>
                <a:sym typeface="+mn-lt"/>
              </a:endParaRPr>
            </a:p>
            <a:p>
              <a:r>
                <a:rPr lang="zh-CN" altLang="en-US" sz="900" dirty="0">
                  <a:latin typeface="微软雅黑" panose="020B0503020204020204" pitchFamily="34" charset="-122"/>
                  <a:ea typeface="微软雅黑" panose="020B0503020204020204" pitchFamily="34" charset="-122"/>
                  <a:cs typeface="+mn-ea"/>
                  <a:sym typeface="+mn-lt"/>
                </a:rPr>
                <a:t>有不少体外增效联合的报道和疗效尚佳的观察性研究</a:t>
              </a:r>
              <a:endParaRPr lang="zh-CN" altLang="en-US" sz="900" dirty="0">
                <a:latin typeface="微软雅黑" panose="020B0503020204020204" pitchFamily="34" charset="-122"/>
                <a:ea typeface="微软雅黑" panose="020B0503020204020204" pitchFamily="34" charset="-122"/>
                <a:cs typeface="+mn-ea"/>
                <a:sym typeface="+mn-lt"/>
              </a:endParaRPr>
            </a:p>
          </p:txBody>
        </p:sp>
        <p:cxnSp>
          <p:nvCxnSpPr>
            <p:cNvPr id="63" name="直接箭头连接符 62"/>
            <p:cNvCxnSpPr/>
            <p:nvPr/>
          </p:nvCxnSpPr>
          <p:spPr>
            <a:xfrm>
              <a:off x="2475440" y="3834117"/>
              <a:ext cx="861081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4" name="矩形 63"/>
            <p:cNvSpPr/>
            <p:nvPr/>
          </p:nvSpPr>
          <p:spPr>
            <a:xfrm>
              <a:off x="2641672" y="3730833"/>
              <a:ext cx="687092" cy="2065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mn-ea"/>
                  <a:sym typeface="+mn-lt"/>
                </a:rPr>
                <a:t>2013</a:t>
              </a: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5" name="矩形 64"/>
            <p:cNvSpPr/>
            <p:nvPr/>
          </p:nvSpPr>
          <p:spPr>
            <a:xfrm>
              <a:off x="3744344" y="3730833"/>
              <a:ext cx="687092" cy="2065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mn-ea"/>
                  <a:sym typeface="+mn-lt"/>
                </a:rPr>
                <a:t>2014</a:t>
              </a: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7" name="矩形 66"/>
            <p:cNvSpPr/>
            <p:nvPr/>
          </p:nvSpPr>
          <p:spPr>
            <a:xfrm>
              <a:off x="5686367" y="3730833"/>
              <a:ext cx="687092" cy="2065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mn-ea"/>
                  <a:sym typeface="+mn-lt"/>
                </a:rPr>
                <a:t>2018</a:t>
              </a: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8" name="矩形 67"/>
            <p:cNvSpPr/>
            <p:nvPr/>
          </p:nvSpPr>
          <p:spPr>
            <a:xfrm>
              <a:off x="6767687" y="3730833"/>
              <a:ext cx="687092" cy="2065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400" dirty="0">
                  <a:latin typeface="微软雅黑" panose="020B0503020204020204" pitchFamily="34" charset="-122"/>
                  <a:ea typeface="微软雅黑" panose="020B0503020204020204" pitchFamily="34" charset="-122"/>
                  <a:cs typeface="+mn-ea"/>
                  <a:sym typeface="+mn-lt"/>
                </a:rPr>
                <a:t>2019</a:t>
              </a: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9" name="矩形 68"/>
            <p:cNvSpPr/>
            <p:nvPr/>
          </p:nvSpPr>
          <p:spPr>
            <a:xfrm>
              <a:off x="7812870" y="3730833"/>
              <a:ext cx="687092" cy="2065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a:latin typeface="微软雅黑" panose="020B0503020204020204" pitchFamily="34" charset="-122"/>
                  <a:ea typeface="微软雅黑" panose="020B0503020204020204" pitchFamily="34" charset="-122"/>
                  <a:cs typeface="+mn-ea"/>
                  <a:sym typeface="+mn-lt"/>
                </a:rPr>
                <a:t>2020</a:t>
              </a: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71" name="矩形 70"/>
            <p:cNvSpPr/>
            <p:nvPr/>
          </p:nvSpPr>
          <p:spPr>
            <a:xfrm>
              <a:off x="8915542" y="3730833"/>
              <a:ext cx="687092" cy="2065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a:latin typeface="微软雅黑" panose="020B0503020204020204" pitchFamily="34" charset="-122"/>
                  <a:ea typeface="微软雅黑" panose="020B0503020204020204" pitchFamily="34" charset="-122"/>
                  <a:cs typeface="+mn-ea"/>
                  <a:sym typeface="+mn-lt"/>
                </a:rPr>
                <a:t>2021</a:t>
              </a: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72" name="矩形 71"/>
            <p:cNvSpPr/>
            <p:nvPr/>
          </p:nvSpPr>
          <p:spPr>
            <a:xfrm>
              <a:off x="10008516" y="3730833"/>
              <a:ext cx="687092" cy="20656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a:latin typeface="微软雅黑" panose="020B0503020204020204" pitchFamily="34" charset="-122"/>
                  <a:ea typeface="微软雅黑" panose="020B0503020204020204" pitchFamily="34" charset="-122"/>
                  <a:cs typeface="+mn-ea"/>
                  <a:sym typeface="+mn-lt"/>
                </a:rPr>
                <a:t>2022</a:t>
              </a: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73" name="文本框 72"/>
            <p:cNvSpPr txBox="1"/>
            <p:nvPr/>
          </p:nvSpPr>
          <p:spPr>
            <a:xfrm>
              <a:off x="580396" y="2012591"/>
              <a:ext cx="2371575" cy="77241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800" b="1" dirty="0">
                  <a:latin typeface="微软雅黑" panose="020B0503020204020204" pitchFamily="34" charset="-122"/>
                  <a:ea typeface="微软雅黑" panose="020B0503020204020204" pitchFamily="34" charset="-122"/>
                  <a:cs typeface="+mn-ea"/>
                  <a:sym typeface="+mn-lt"/>
                </a:rPr>
                <a:t>Durante-</a:t>
              </a:r>
              <a:r>
                <a:rPr lang="en-US" altLang="zh-CN" sz="800" b="1" dirty="0" err="1">
                  <a:latin typeface="微软雅黑" panose="020B0503020204020204" pitchFamily="34" charset="-122"/>
                  <a:ea typeface="微软雅黑" panose="020B0503020204020204" pitchFamily="34" charset="-122"/>
                  <a:cs typeface="+mn-ea"/>
                  <a:sym typeface="+mn-lt"/>
                </a:rPr>
                <a:t>Mangoni</a:t>
              </a:r>
              <a:r>
                <a:rPr lang="en-US" altLang="zh-CN" sz="800" b="1" dirty="0">
                  <a:latin typeface="微软雅黑" panose="020B0503020204020204" pitchFamily="34" charset="-122"/>
                  <a:ea typeface="微软雅黑" panose="020B0503020204020204" pitchFamily="34" charset="-122"/>
                  <a:cs typeface="+mn-ea"/>
                  <a:sym typeface="+mn-lt"/>
                </a:rPr>
                <a:t>, </a:t>
              </a:r>
              <a:r>
                <a:rPr lang="zh-CN" altLang="en-US" sz="800" b="1" dirty="0">
                  <a:latin typeface="微软雅黑" panose="020B0503020204020204" pitchFamily="34" charset="-122"/>
                  <a:ea typeface="微软雅黑" panose="020B0503020204020204" pitchFamily="34" charset="-122"/>
                  <a:cs typeface="+mn-ea"/>
                  <a:sym typeface="+mn-lt"/>
                </a:rPr>
                <a:t>等 </a:t>
              </a:r>
              <a:r>
                <a:rPr lang="en-US" altLang="zh-CN" sz="800" b="1" dirty="0">
                  <a:latin typeface="微软雅黑" panose="020B0503020204020204" pitchFamily="34" charset="-122"/>
                  <a:ea typeface="微软雅黑" panose="020B0503020204020204" pitchFamily="34" charset="-122"/>
                  <a:cs typeface="+mn-ea"/>
                  <a:sym typeface="+mn-lt"/>
                </a:rPr>
                <a:t>(2013)</a:t>
              </a:r>
              <a:r>
                <a:rPr lang="zh-CN" altLang="en-US" sz="800" b="1" dirty="0">
                  <a:latin typeface="微软雅黑" panose="020B0503020204020204" pitchFamily="34" charset="-122"/>
                  <a:ea typeface="微软雅黑" panose="020B0503020204020204" pitchFamily="34" charset="-122"/>
                  <a:cs typeface="+mn-ea"/>
                  <a:sym typeface="+mn-lt"/>
                </a:rPr>
                <a:t> </a:t>
              </a:r>
              <a:r>
                <a:rPr lang="zh-CN" altLang="en-US" sz="800" dirty="0">
                  <a:latin typeface="微软雅黑" panose="020B0503020204020204" pitchFamily="34" charset="-122"/>
                  <a:ea typeface="微软雅黑" panose="020B0503020204020204" pitchFamily="34" charset="-122"/>
                  <a:cs typeface="+mn-ea"/>
                  <a:sym typeface="+mn-lt"/>
                </a:rPr>
                <a:t>：</a:t>
              </a:r>
              <a:endParaRPr lang="en-US" altLang="zh-CN" sz="8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多中心、随机、开放标签</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 </a:t>
              </a:r>
              <a:r>
                <a:rPr lang="en-US" altLang="zh-CN" sz="700" dirty="0">
                  <a:latin typeface="微软雅黑" panose="020B0503020204020204" pitchFamily="34" charset="-122"/>
                  <a:ea typeface="微软雅黑" panose="020B0503020204020204" pitchFamily="34" charset="-122"/>
                  <a:cs typeface="+mn-ea"/>
                  <a:sym typeface="+mn-lt"/>
                </a:rPr>
                <a:t>vs </a:t>
              </a: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利福平用于</a:t>
              </a:r>
              <a:r>
                <a:rPr lang="en-US" altLang="zh-CN" sz="700" dirty="0">
                  <a:latin typeface="微软雅黑" panose="020B0503020204020204" pitchFamily="34" charset="-122"/>
                  <a:ea typeface="微软雅黑" panose="020B0503020204020204" pitchFamily="34" charset="-122"/>
                  <a:cs typeface="+mn-ea"/>
                  <a:sym typeface="+mn-lt"/>
                </a:rPr>
                <a:t>XDR-AB</a:t>
              </a:r>
              <a:r>
                <a:rPr lang="zh-CN" altLang="en-US" sz="700" dirty="0">
                  <a:latin typeface="微软雅黑" panose="020B0503020204020204" pitchFamily="34" charset="-122"/>
                  <a:ea typeface="微软雅黑" panose="020B0503020204020204" pitchFamily="34" charset="-122"/>
                  <a:cs typeface="+mn-ea"/>
                  <a:sym typeface="+mn-lt"/>
                </a:rPr>
                <a:t>感染</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en-US" altLang="zh-CN" sz="700" dirty="0">
                  <a:latin typeface="微软雅黑" panose="020B0503020204020204" pitchFamily="34" charset="-122"/>
                  <a:ea typeface="微软雅黑" panose="020B0503020204020204" pitchFamily="34" charset="-122"/>
                  <a:cs typeface="+mn-ea"/>
                  <a:sym typeface="+mn-lt"/>
                </a:rPr>
                <a:t>30</a:t>
              </a:r>
              <a:r>
                <a:rPr lang="zh-CN" altLang="en-US" sz="700" dirty="0">
                  <a:latin typeface="微软雅黑" panose="020B0503020204020204" pitchFamily="34" charset="-122"/>
                  <a:ea typeface="微软雅黑" panose="020B0503020204020204" pitchFamily="34" charset="-122"/>
                  <a:cs typeface="+mn-ea"/>
                  <a:sym typeface="+mn-lt"/>
                </a:rPr>
                <a:t>天死亡率 </a:t>
              </a:r>
              <a:r>
                <a:rPr lang="en-US" altLang="zh-CN" sz="700" dirty="0">
                  <a:latin typeface="微软雅黑" panose="020B0503020204020204" pitchFamily="34" charset="-122"/>
                  <a:ea typeface="微软雅黑" panose="020B0503020204020204" pitchFamily="34" charset="-122"/>
                  <a:cs typeface="+mn-ea"/>
                  <a:sym typeface="+mn-lt"/>
                </a:rPr>
                <a:t>(p=0.95):</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a:t>
              </a:r>
              <a:r>
                <a:rPr lang="en-US" altLang="zh-CN" sz="700" b="1" dirty="0">
                  <a:latin typeface="微软雅黑" panose="020B0503020204020204" pitchFamily="34" charset="-122"/>
                  <a:ea typeface="微软雅黑" panose="020B0503020204020204" pitchFamily="34" charset="-122"/>
                  <a:cs typeface="+mn-ea"/>
                  <a:sym typeface="+mn-lt"/>
                </a:rPr>
                <a:t>43% (45/105)</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利福平：</a:t>
              </a:r>
              <a:r>
                <a:rPr lang="en-US" altLang="zh-CN" sz="700" b="1" dirty="0">
                  <a:latin typeface="微软雅黑" panose="020B0503020204020204" pitchFamily="34" charset="-122"/>
                  <a:ea typeface="微软雅黑" panose="020B0503020204020204" pitchFamily="34" charset="-122"/>
                  <a:cs typeface="+mn-ea"/>
                  <a:sym typeface="+mn-lt"/>
                </a:rPr>
                <a:t>43% (45/104)</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74" name="文本框 73"/>
            <p:cNvSpPr txBox="1"/>
            <p:nvPr/>
          </p:nvSpPr>
          <p:spPr>
            <a:xfrm>
              <a:off x="580396" y="4506143"/>
              <a:ext cx="2371575" cy="77241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800" b="1" dirty="0" err="1">
                  <a:latin typeface="微软雅黑" panose="020B0503020204020204" pitchFamily="34" charset="-122"/>
                  <a:ea typeface="微软雅黑" panose="020B0503020204020204" pitchFamily="34" charset="-122"/>
                  <a:cs typeface="+mn-ea"/>
                  <a:sym typeface="+mn-lt"/>
                </a:rPr>
                <a:t>Aydemir</a:t>
              </a:r>
              <a:r>
                <a:rPr lang="en-US" altLang="zh-CN" sz="800" b="1" dirty="0">
                  <a:latin typeface="微软雅黑" panose="020B0503020204020204" pitchFamily="34" charset="-122"/>
                  <a:ea typeface="微软雅黑" panose="020B0503020204020204" pitchFamily="34" charset="-122"/>
                  <a:cs typeface="+mn-ea"/>
                  <a:sym typeface="+mn-lt"/>
                </a:rPr>
                <a:t>, </a:t>
              </a:r>
              <a:r>
                <a:rPr lang="zh-CN" altLang="en-US" sz="800" b="1" dirty="0">
                  <a:latin typeface="微软雅黑" panose="020B0503020204020204" pitchFamily="34" charset="-122"/>
                  <a:ea typeface="微软雅黑" panose="020B0503020204020204" pitchFamily="34" charset="-122"/>
                  <a:cs typeface="+mn-ea"/>
                  <a:sym typeface="+mn-lt"/>
                </a:rPr>
                <a:t>等 </a:t>
              </a:r>
              <a:r>
                <a:rPr lang="en-US" altLang="zh-CN" sz="800" b="1" dirty="0">
                  <a:latin typeface="微软雅黑" panose="020B0503020204020204" pitchFamily="34" charset="-122"/>
                  <a:ea typeface="微软雅黑" panose="020B0503020204020204" pitchFamily="34" charset="-122"/>
                  <a:cs typeface="+mn-ea"/>
                  <a:sym typeface="+mn-lt"/>
                </a:rPr>
                <a:t>(2013)</a:t>
              </a:r>
              <a:r>
                <a:rPr lang="zh-CN" altLang="en-US" sz="800" b="1" dirty="0">
                  <a:latin typeface="微软雅黑" panose="020B0503020204020204" pitchFamily="34" charset="-122"/>
                  <a:ea typeface="微软雅黑" panose="020B0503020204020204" pitchFamily="34" charset="-122"/>
                  <a:cs typeface="+mn-ea"/>
                  <a:sym typeface="+mn-lt"/>
                </a:rPr>
                <a:t> </a:t>
              </a:r>
              <a:r>
                <a:rPr lang="zh-CN" altLang="en-US" sz="800" dirty="0">
                  <a:latin typeface="微软雅黑" panose="020B0503020204020204" pitchFamily="34" charset="-122"/>
                  <a:ea typeface="微软雅黑" panose="020B0503020204020204" pitchFamily="34" charset="-122"/>
                  <a:cs typeface="+mn-ea"/>
                  <a:sym typeface="+mn-lt"/>
                </a:rPr>
                <a:t>：</a:t>
              </a:r>
              <a:endParaRPr lang="en-US" altLang="zh-CN" sz="8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单中心、随机、开放标签</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 </a:t>
              </a:r>
              <a:r>
                <a:rPr lang="en-US" altLang="zh-CN" sz="700" dirty="0">
                  <a:latin typeface="微软雅黑" panose="020B0503020204020204" pitchFamily="34" charset="-122"/>
                  <a:ea typeface="微软雅黑" panose="020B0503020204020204" pitchFamily="34" charset="-122"/>
                  <a:cs typeface="+mn-ea"/>
                  <a:sym typeface="+mn-lt"/>
                </a:rPr>
                <a:t>vs </a:t>
              </a: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利福平用于</a:t>
              </a:r>
              <a:r>
                <a:rPr lang="en-US" altLang="zh-CN" sz="700" dirty="0">
                  <a:latin typeface="微软雅黑" panose="020B0503020204020204" pitchFamily="34" charset="-122"/>
                  <a:ea typeface="微软雅黑" panose="020B0503020204020204" pitchFamily="34" charset="-122"/>
                  <a:cs typeface="+mn-ea"/>
                  <a:sym typeface="+mn-lt"/>
                </a:rPr>
                <a:t>CRAB</a:t>
              </a:r>
              <a:r>
                <a:rPr lang="zh-CN" altLang="en-US" sz="700" dirty="0">
                  <a:latin typeface="微软雅黑" panose="020B0503020204020204" pitchFamily="34" charset="-122"/>
                  <a:ea typeface="微软雅黑" panose="020B0503020204020204" pitchFamily="34" charset="-122"/>
                  <a:cs typeface="+mn-ea"/>
                  <a:sym typeface="+mn-lt"/>
                </a:rPr>
                <a:t>感染</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住院期间死亡率 </a:t>
              </a:r>
              <a:r>
                <a:rPr lang="en-US" altLang="zh-CN" sz="700" dirty="0">
                  <a:latin typeface="微软雅黑" panose="020B0503020204020204" pitchFamily="34" charset="-122"/>
                  <a:ea typeface="微软雅黑" panose="020B0503020204020204" pitchFamily="34" charset="-122"/>
                  <a:cs typeface="+mn-ea"/>
                  <a:sym typeface="+mn-lt"/>
                </a:rPr>
                <a:t>(p=0.66):</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a:t>
              </a:r>
              <a:r>
                <a:rPr lang="en-US" altLang="zh-CN" sz="700" b="1" dirty="0">
                  <a:latin typeface="微软雅黑" panose="020B0503020204020204" pitchFamily="34" charset="-122"/>
                  <a:ea typeface="微软雅黑" panose="020B0503020204020204" pitchFamily="34" charset="-122"/>
                  <a:cs typeface="+mn-ea"/>
                  <a:sym typeface="+mn-lt"/>
                </a:rPr>
                <a:t>73% (16/22)</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利福平：</a:t>
              </a:r>
              <a:r>
                <a:rPr lang="en-US" altLang="zh-CN" sz="700" b="1" dirty="0">
                  <a:latin typeface="微软雅黑" panose="020B0503020204020204" pitchFamily="34" charset="-122"/>
                  <a:ea typeface="微软雅黑" panose="020B0503020204020204" pitchFamily="34" charset="-122"/>
                  <a:cs typeface="+mn-ea"/>
                  <a:sym typeface="+mn-lt"/>
                </a:rPr>
                <a:t>62% (13/21)</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75" name="文本框 74"/>
            <p:cNvSpPr txBox="1"/>
            <p:nvPr/>
          </p:nvSpPr>
          <p:spPr>
            <a:xfrm>
              <a:off x="3121885" y="1542202"/>
              <a:ext cx="2302589" cy="77241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800" b="1" dirty="0" err="1">
                  <a:latin typeface="微软雅黑" panose="020B0503020204020204" pitchFamily="34" charset="-122"/>
                  <a:ea typeface="微软雅黑" panose="020B0503020204020204" pitchFamily="34" charset="-122"/>
                  <a:cs typeface="+mn-ea"/>
                  <a:sym typeface="+mn-lt"/>
                </a:rPr>
                <a:t>Sirijatuphat</a:t>
              </a:r>
              <a:r>
                <a:rPr lang="en-US" altLang="zh-CN" sz="800" b="1" dirty="0">
                  <a:latin typeface="微软雅黑" panose="020B0503020204020204" pitchFamily="34" charset="-122"/>
                  <a:ea typeface="微软雅黑" panose="020B0503020204020204" pitchFamily="34" charset="-122"/>
                  <a:cs typeface="+mn-ea"/>
                  <a:sym typeface="+mn-lt"/>
                </a:rPr>
                <a:t>, </a:t>
              </a:r>
              <a:r>
                <a:rPr lang="zh-CN" altLang="en-US" sz="800" b="1" dirty="0">
                  <a:latin typeface="微软雅黑" panose="020B0503020204020204" pitchFamily="34" charset="-122"/>
                  <a:ea typeface="微软雅黑" panose="020B0503020204020204" pitchFamily="34" charset="-122"/>
                  <a:cs typeface="+mn-ea"/>
                  <a:sym typeface="+mn-lt"/>
                </a:rPr>
                <a:t>等 </a:t>
              </a:r>
              <a:r>
                <a:rPr lang="en-US" altLang="zh-CN" sz="800" b="1" dirty="0">
                  <a:latin typeface="微软雅黑" panose="020B0503020204020204" pitchFamily="34" charset="-122"/>
                  <a:ea typeface="微软雅黑" panose="020B0503020204020204" pitchFamily="34" charset="-122"/>
                  <a:cs typeface="+mn-ea"/>
                  <a:sym typeface="+mn-lt"/>
                </a:rPr>
                <a:t>(2014)</a:t>
              </a:r>
              <a:r>
                <a:rPr lang="zh-CN" altLang="en-US" sz="800" b="1" dirty="0">
                  <a:latin typeface="微软雅黑" panose="020B0503020204020204" pitchFamily="34" charset="-122"/>
                  <a:ea typeface="微软雅黑" panose="020B0503020204020204" pitchFamily="34" charset="-122"/>
                  <a:cs typeface="+mn-ea"/>
                  <a:sym typeface="+mn-lt"/>
                </a:rPr>
                <a:t> </a:t>
              </a:r>
              <a:r>
                <a:rPr lang="zh-CN" altLang="en-US" sz="800" dirty="0">
                  <a:latin typeface="微软雅黑" panose="020B0503020204020204" pitchFamily="34" charset="-122"/>
                  <a:ea typeface="微软雅黑" panose="020B0503020204020204" pitchFamily="34" charset="-122"/>
                  <a:cs typeface="+mn-ea"/>
                  <a:sym typeface="+mn-lt"/>
                </a:rPr>
                <a:t>：</a:t>
              </a:r>
              <a:endParaRPr lang="en-US" altLang="zh-CN" sz="8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多中心、随机、开放标签</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 </a:t>
              </a:r>
              <a:r>
                <a:rPr lang="en-US" altLang="zh-CN" sz="700" dirty="0">
                  <a:latin typeface="微软雅黑" panose="020B0503020204020204" pitchFamily="34" charset="-122"/>
                  <a:ea typeface="微软雅黑" panose="020B0503020204020204" pitchFamily="34" charset="-122"/>
                  <a:cs typeface="+mn-ea"/>
                  <a:sym typeface="+mn-lt"/>
                </a:rPr>
                <a:t>vs </a:t>
              </a: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磷霉素用于</a:t>
              </a:r>
              <a:r>
                <a:rPr lang="en-US" altLang="zh-CN" sz="700" dirty="0">
                  <a:latin typeface="微软雅黑" panose="020B0503020204020204" pitchFamily="34" charset="-122"/>
                  <a:ea typeface="微软雅黑" panose="020B0503020204020204" pitchFamily="34" charset="-122"/>
                  <a:cs typeface="+mn-ea"/>
                  <a:sym typeface="+mn-lt"/>
                </a:rPr>
                <a:t>CRAB</a:t>
              </a:r>
              <a:r>
                <a:rPr lang="zh-CN" altLang="en-US" sz="700" dirty="0">
                  <a:latin typeface="微软雅黑" panose="020B0503020204020204" pitchFamily="34" charset="-122"/>
                  <a:ea typeface="微软雅黑" panose="020B0503020204020204" pitchFamily="34" charset="-122"/>
                  <a:cs typeface="+mn-ea"/>
                  <a:sym typeface="+mn-lt"/>
                </a:rPr>
                <a:t>感染</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en-US" altLang="zh-CN" sz="700" dirty="0">
                  <a:latin typeface="微软雅黑" panose="020B0503020204020204" pitchFamily="34" charset="-122"/>
                  <a:ea typeface="微软雅黑" panose="020B0503020204020204" pitchFamily="34" charset="-122"/>
                  <a:cs typeface="+mn-ea"/>
                  <a:sym typeface="+mn-lt"/>
                </a:rPr>
                <a:t>28</a:t>
              </a:r>
              <a:r>
                <a:rPr lang="zh-CN" altLang="en-US" sz="700" dirty="0">
                  <a:latin typeface="微软雅黑" panose="020B0503020204020204" pitchFamily="34" charset="-122"/>
                  <a:ea typeface="微软雅黑" panose="020B0503020204020204" pitchFamily="34" charset="-122"/>
                  <a:cs typeface="+mn-ea"/>
                  <a:sym typeface="+mn-lt"/>
                </a:rPr>
                <a:t>天死亡率 </a:t>
              </a:r>
              <a:r>
                <a:rPr lang="en-US" altLang="zh-CN" sz="700" dirty="0">
                  <a:latin typeface="微软雅黑" panose="020B0503020204020204" pitchFamily="34" charset="-122"/>
                  <a:ea typeface="微软雅黑" panose="020B0503020204020204" pitchFamily="34" charset="-122"/>
                  <a:cs typeface="+mn-ea"/>
                  <a:sym typeface="+mn-lt"/>
                </a:rPr>
                <a:t>(p=0.51):</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a:t>
              </a:r>
              <a:r>
                <a:rPr lang="en-US" altLang="zh-CN" sz="700" b="1" dirty="0">
                  <a:latin typeface="微软雅黑" panose="020B0503020204020204" pitchFamily="34" charset="-122"/>
                  <a:ea typeface="微软雅黑" panose="020B0503020204020204" pitchFamily="34" charset="-122"/>
                  <a:cs typeface="+mn-ea"/>
                  <a:sym typeface="+mn-lt"/>
                </a:rPr>
                <a:t>54% (21/39)</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磷霉素：</a:t>
              </a:r>
              <a:r>
                <a:rPr lang="en-US" altLang="zh-CN" sz="700" b="1" dirty="0">
                  <a:latin typeface="微软雅黑" panose="020B0503020204020204" pitchFamily="34" charset="-122"/>
                  <a:ea typeface="微软雅黑" panose="020B0503020204020204" pitchFamily="34" charset="-122"/>
                  <a:cs typeface="+mn-ea"/>
                  <a:sym typeface="+mn-lt"/>
                </a:rPr>
                <a:t>44% (19/43)</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76" name="文本框 75"/>
            <p:cNvSpPr txBox="1"/>
            <p:nvPr/>
          </p:nvSpPr>
          <p:spPr>
            <a:xfrm>
              <a:off x="3421003" y="4136778"/>
              <a:ext cx="2514952" cy="11034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800" b="1" dirty="0">
                  <a:latin typeface="微软雅黑" panose="020B0503020204020204" pitchFamily="34" charset="-122"/>
                  <a:ea typeface="微软雅黑" panose="020B0503020204020204" pitchFamily="34" charset="-122"/>
                  <a:cs typeface="+mn-ea"/>
                  <a:sym typeface="+mn-lt"/>
                </a:rPr>
                <a:t>Paul, </a:t>
              </a:r>
              <a:r>
                <a:rPr lang="zh-CN" altLang="en-US" sz="800" b="1" dirty="0">
                  <a:latin typeface="微软雅黑" panose="020B0503020204020204" pitchFamily="34" charset="-122"/>
                  <a:ea typeface="微软雅黑" panose="020B0503020204020204" pitchFamily="34" charset="-122"/>
                  <a:cs typeface="+mn-ea"/>
                  <a:sym typeface="+mn-lt"/>
                </a:rPr>
                <a:t>等 </a:t>
              </a:r>
              <a:r>
                <a:rPr lang="en-US" altLang="zh-CN" sz="800" b="1" dirty="0">
                  <a:latin typeface="微软雅黑" panose="020B0503020204020204" pitchFamily="34" charset="-122"/>
                  <a:ea typeface="微软雅黑" panose="020B0503020204020204" pitchFamily="34" charset="-122"/>
                  <a:cs typeface="+mn-ea"/>
                  <a:sym typeface="+mn-lt"/>
                </a:rPr>
                <a:t>(AIDA</a:t>
              </a:r>
              <a:r>
                <a:rPr lang="zh-CN" altLang="en-US" sz="800" b="1" dirty="0">
                  <a:latin typeface="微软雅黑" panose="020B0503020204020204" pitchFamily="34" charset="-122"/>
                  <a:ea typeface="微软雅黑" panose="020B0503020204020204" pitchFamily="34" charset="-122"/>
                  <a:cs typeface="+mn-ea"/>
                  <a:sym typeface="+mn-lt"/>
                </a:rPr>
                <a:t>研究组，</a:t>
              </a:r>
              <a:r>
                <a:rPr lang="en-US" altLang="zh-CN" sz="800" b="1" dirty="0">
                  <a:latin typeface="微软雅黑" panose="020B0503020204020204" pitchFamily="34" charset="-122"/>
                  <a:ea typeface="微软雅黑" panose="020B0503020204020204" pitchFamily="34" charset="-122"/>
                  <a:cs typeface="+mn-ea"/>
                  <a:sym typeface="+mn-lt"/>
                </a:rPr>
                <a:t>2018)</a:t>
              </a:r>
              <a:r>
                <a:rPr lang="zh-CN" altLang="en-US" sz="800" b="1" dirty="0">
                  <a:latin typeface="微软雅黑" panose="020B0503020204020204" pitchFamily="34" charset="-122"/>
                  <a:ea typeface="微软雅黑" panose="020B0503020204020204" pitchFamily="34" charset="-122"/>
                  <a:cs typeface="+mn-ea"/>
                  <a:sym typeface="+mn-lt"/>
                </a:rPr>
                <a:t> </a:t>
              </a:r>
              <a:r>
                <a:rPr lang="zh-CN" altLang="en-US" sz="800" dirty="0">
                  <a:latin typeface="微软雅黑" panose="020B0503020204020204" pitchFamily="34" charset="-122"/>
                  <a:ea typeface="微软雅黑" panose="020B0503020204020204" pitchFamily="34" charset="-122"/>
                  <a:cs typeface="+mn-ea"/>
                  <a:sym typeface="+mn-lt"/>
                </a:rPr>
                <a:t>：</a:t>
              </a:r>
              <a:endParaRPr lang="en-US" altLang="zh-CN" sz="8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多中心、随机、开放标签，盲法结果评估</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 </a:t>
              </a:r>
              <a:r>
                <a:rPr lang="en-US" altLang="zh-CN" sz="700" dirty="0">
                  <a:latin typeface="微软雅黑" panose="020B0503020204020204" pitchFamily="34" charset="-122"/>
                  <a:ea typeface="微软雅黑" panose="020B0503020204020204" pitchFamily="34" charset="-122"/>
                  <a:cs typeface="+mn-ea"/>
                  <a:sym typeface="+mn-lt"/>
                </a:rPr>
                <a:t>vs </a:t>
              </a: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美罗培南用于</a:t>
              </a:r>
              <a:r>
                <a:rPr lang="en-US" altLang="zh-CN" sz="700" dirty="0">
                  <a:latin typeface="微软雅黑" panose="020B0503020204020204" pitchFamily="34" charset="-122"/>
                  <a:ea typeface="微软雅黑" panose="020B0503020204020204" pitchFamily="34" charset="-122"/>
                  <a:cs typeface="+mn-ea"/>
                  <a:sym typeface="+mn-lt"/>
                </a:rPr>
                <a:t>CR-G</a:t>
              </a:r>
              <a:r>
                <a:rPr lang="en-US" altLang="zh-CN" sz="700" baseline="300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菌感染</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总体人群的</a:t>
              </a:r>
              <a:r>
                <a:rPr lang="en-US" altLang="zh-CN" sz="700" dirty="0">
                  <a:latin typeface="微软雅黑" panose="020B0503020204020204" pitchFamily="34" charset="-122"/>
                  <a:ea typeface="微软雅黑" panose="020B0503020204020204" pitchFamily="34" charset="-122"/>
                  <a:cs typeface="+mn-ea"/>
                  <a:sym typeface="+mn-lt"/>
                </a:rPr>
                <a:t>28</a:t>
              </a:r>
              <a:r>
                <a:rPr lang="zh-CN" altLang="en-US" sz="700" dirty="0">
                  <a:latin typeface="微软雅黑" panose="020B0503020204020204" pitchFamily="34" charset="-122"/>
                  <a:ea typeface="微软雅黑" panose="020B0503020204020204" pitchFamily="34" charset="-122"/>
                  <a:cs typeface="+mn-ea"/>
                  <a:sym typeface="+mn-lt"/>
                </a:rPr>
                <a:t>天死亡率 </a:t>
              </a:r>
              <a:r>
                <a:rPr lang="en-US" altLang="zh-CN" sz="700" dirty="0">
                  <a:latin typeface="微软雅黑" panose="020B0503020204020204" pitchFamily="34" charset="-122"/>
                  <a:ea typeface="微软雅黑" panose="020B0503020204020204" pitchFamily="34" charset="-122"/>
                  <a:cs typeface="+mn-ea"/>
                  <a:sym typeface="+mn-lt"/>
                </a:rPr>
                <a:t>(p=0.781):</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a:t>
              </a:r>
              <a:r>
                <a:rPr lang="en-US" altLang="zh-CN" sz="700" b="1" dirty="0">
                  <a:latin typeface="微软雅黑" panose="020B0503020204020204" pitchFamily="34" charset="-122"/>
                  <a:ea typeface="微软雅黑" panose="020B0503020204020204" pitchFamily="34" charset="-122"/>
                  <a:cs typeface="+mn-ea"/>
                  <a:sym typeface="+mn-lt"/>
                </a:rPr>
                <a:t>43% (86/198)</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美罗培南：</a:t>
              </a:r>
              <a:r>
                <a:rPr lang="en-US" altLang="zh-CN" sz="700" b="1" dirty="0">
                  <a:latin typeface="微软雅黑" panose="020B0503020204020204" pitchFamily="34" charset="-122"/>
                  <a:ea typeface="微软雅黑" panose="020B0503020204020204" pitchFamily="34" charset="-122"/>
                  <a:cs typeface="+mn-ea"/>
                  <a:sym typeface="+mn-lt"/>
                </a:rPr>
                <a:t>45% (94/208)</a:t>
              </a:r>
              <a:endParaRPr lang="en-US" altLang="zh-CN" sz="700" b="1"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en-US" altLang="zh-CN" sz="700" dirty="0">
                  <a:latin typeface="微软雅黑" panose="020B0503020204020204" pitchFamily="34" charset="-122"/>
                  <a:ea typeface="微软雅黑" panose="020B0503020204020204" pitchFamily="34" charset="-122"/>
                  <a:cs typeface="+mn-ea"/>
                  <a:sym typeface="+mn-lt"/>
                </a:rPr>
                <a:t>CRAB</a:t>
              </a:r>
              <a:r>
                <a:rPr lang="zh-CN" altLang="en-US" sz="700" dirty="0">
                  <a:latin typeface="微软雅黑" panose="020B0503020204020204" pitchFamily="34" charset="-122"/>
                  <a:ea typeface="微软雅黑" panose="020B0503020204020204" pitchFamily="34" charset="-122"/>
                  <a:cs typeface="+mn-ea"/>
                  <a:sym typeface="+mn-lt"/>
                </a:rPr>
                <a:t>感染者的</a:t>
              </a:r>
              <a:r>
                <a:rPr lang="en-US" altLang="zh-CN" sz="700" dirty="0">
                  <a:latin typeface="微软雅黑" panose="020B0503020204020204" pitchFamily="34" charset="-122"/>
                  <a:ea typeface="微软雅黑" panose="020B0503020204020204" pitchFamily="34" charset="-122"/>
                  <a:cs typeface="+mn-ea"/>
                  <a:sym typeface="+mn-lt"/>
                </a:rPr>
                <a:t>28</a:t>
              </a:r>
              <a:r>
                <a:rPr lang="zh-CN" altLang="en-US" sz="700" dirty="0">
                  <a:latin typeface="微软雅黑" panose="020B0503020204020204" pitchFamily="34" charset="-122"/>
                  <a:ea typeface="微软雅黑" panose="020B0503020204020204" pitchFamily="34" charset="-122"/>
                  <a:cs typeface="+mn-ea"/>
                  <a:sym typeface="+mn-lt"/>
                </a:rPr>
                <a:t>天死亡率 </a:t>
              </a:r>
              <a:r>
                <a:rPr lang="en-US" altLang="zh-CN" sz="700" dirty="0">
                  <a:latin typeface="微软雅黑" panose="020B0503020204020204" pitchFamily="34" charset="-122"/>
                  <a:ea typeface="微软雅黑" panose="020B0503020204020204" pitchFamily="34" charset="-122"/>
                  <a:cs typeface="+mn-ea"/>
                  <a:sym typeface="+mn-lt"/>
                </a:rPr>
                <a:t>(p=0.404):</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a:t>
              </a:r>
              <a:r>
                <a:rPr lang="en-US" altLang="zh-CN" sz="700" b="1" dirty="0">
                  <a:latin typeface="微软雅黑" panose="020B0503020204020204" pitchFamily="34" charset="-122"/>
                  <a:ea typeface="微软雅黑" panose="020B0503020204020204" pitchFamily="34" charset="-122"/>
                  <a:cs typeface="+mn-ea"/>
                  <a:sym typeface="+mn-lt"/>
                </a:rPr>
                <a:t>46% (70/151)</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美罗培南：</a:t>
              </a:r>
              <a:r>
                <a:rPr lang="en-US" altLang="zh-CN" sz="700" b="1" dirty="0">
                  <a:latin typeface="微软雅黑" panose="020B0503020204020204" pitchFamily="34" charset="-122"/>
                  <a:ea typeface="微软雅黑" panose="020B0503020204020204" pitchFamily="34" charset="-122"/>
                  <a:cs typeface="+mn-ea"/>
                  <a:sym typeface="+mn-lt"/>
                </a:rPr>
                <a:t>52% (84/161)</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77" name="文本框 76"/>
            <p:cNvSpPr txBox="1"/>
            <p:nvPr/>
          </p:nvSpPr>
          <p:spPr>
            <a:xfrm>
              <a:off x="3942350" y="2600013"/>
              <a:ext cx="2371575" cy="8827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800" b="1" dirty="0">
                  <a:latin typeface="微软雅黑" panose="020B0503020204020204" pitchFamily="34" charset="-122"/>
                  <a:ea typeface="微软雅黑" panose="020B0503020204020204" pitchFamily="34" charset="-122"/>
                  <a:cs typeface="+mn-ea"/>
                  <a:sym typeface="+mn-lt"/>
                </a:rPr>
                <a:t>Khalili, </a:t>
              </a:r>
              <a:r>
                <a:rPr lang="zh-CN" altLang="en-US" sz="800" b="1" dirty="0">
                  <a:latin typeface="微软雅黑" panose="020B0503020204020204" pitchFamily="34" charset="-122"/>
                  <a:ea typeface="微软雅黑" panose="020B0503020204020204" pitchFamily="34" charset="-122"/>
                  <a:cs typeface="+mn-ea"/>
                  <a:sym typeface="+mn-lt"/>
                </a:rPr>
                <a:t>等 </a:t>
              </a:r>
              <a:r>
                <a:rPr lang="en-US" altLang="zh-CN" sz="800" b="1" dirty="0">
                  <a:latin typeface="微软雅黑" panose="020B0503020204020204" pitchFamily="34" charset="-122"/>
                  <a:ea typeface="微软雅黑" panose="020B0503020204020204" pitchFamily="34" charset="-122"/>
                  <a:cs typeface="+mn-ea"/>
                  <a:sym typeface="+mn-lt"/>
                </a:rPr>
                <a:t>(2018)</a:t>
              </a:r>
              <a:r>
                <a:rPr lang="zh-CN" altLang="en-US" sz="800" b="1" dirty="0">
                  <a:latin typeface="微软雅黑" panose="020B0503020204020204" pitchFamily="34" charset="-122"/>
                  <a:ea typeface="微软雅黑" panose="020B0503020204020204" pitchFamily="34" charset="-122"/>
                  <a:cs typeface="+mn-ea"/>
                  <a:sym typeface="+mn-lt"/>
                </a:rPr>
                <a:t> </a:t>
              </a:r>
              <a:r>
                <a:rPr lang="zh-CN" altLang="en-US" sz="800" dirty="0">
                  <a:latin typeface="微软雅黑" panose="020B0503020204020204" pitchFamily="34" charset="-122"/>
                  <a:ea typeface="微软雅黑" panose="020B0503020204020204" pitchFamily="34" charset="-122"/>
                  <a:cs typeface="+mn-ea"/>
                  <a:sym typeface="+mn-lt"/>
                </a:rPr>
                <a:t>：</a:t>
              </a:r>
              <a:endParaRPr lang="en-US" altLang="zh-CN" sz="8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单中心、随机、开放标签</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美罗培南 </a:t>
              </a:r>
              <a:r>
                <a:rPr lang="en-US" altLang="zh-CN" sz="700" dirty="0">
                  <a:latin typeface="微软雅黑" panose="020B0503020204020204" pitchFamily="34" charset="-122"/>
                  <a:ea typeface="微软雅黑" panose="020B0503020204020204" pitchFamily="34" charset="-122"/>
                  <a:cs typeface="+mn-ea"/>
                  <a:sym typeface="+mn-lt"/>
                </a:rPr>
                <a:t>vs </a:t>
              </a:r>
              <a:r>
                <a:rPr lang="zh-CN" altLang="en-US" sz="700" dirty="0">
                  <a:latin typeface="微软雅黑" panose="020B0503020204020204" pitchFamily="34" charset="-122"/>
                  <a:ea typeface="微软雅黑" panose="020B0503020204020204" pitchFamily="34" charset="-122"/>
                  <a:cs typeface="+mn-ea"/>
                  <a:sym typeface="+mn-lt"/>
                </a:rPr>
                <a:t>氨苄西林</a:t>
              </a:r>
              <a:r>
                <a:rPr lang="en-US" altLang="zh-CN" sz="7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舒巴坦</a:t>
              </a:r>
              <a:r>
                <a:rPr lang="en-US" altLang="zh-CN" sz="7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美罗培南用于</a:t>
              </a:r>
              <a:r>
                <a:rPr lang="en-US" altLang="zh-CN" sz="700" dirty="0">
                  <a:latin typeface="微软雅黑" panose="020B0503020204020204" pitchFamily="34" charset="-122"/>
                  <a:ea typeface="微软雅黑" panose="020B0503020204020204" pitchFamily="34" charset="-122"/>
                  <a:cs typeface="+mn-ea"/>
                  <a:sym typeface="+mn-lt"/>
                </a:rPr>
                <a:t>CRAB</a:t>
              </a:r>
              <a:r>
                <a:rPr lang="zh-CN" altLang="en-US" sz="700" dirty="0">
                  <a:latin typeface="微软雅黑" panose="020B0503020204020204" pitchFamily="34" charset="-122"/>
                  <a:ea typeface="微软雅黑" panose="020B0503020204020204" pitchFamily="34" charset="-122"/>
                  <a:cs typeface="+mn-ea"/>
                  <a:sym typeface="+mn-lt"/>
                </a:rPr>
                <a:t>感染</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en-US" altLang="zh-CN" sz="700" dirty="0">
                  <a:latin typeface="微软雅黑" panose="020B0503020204020204" pitchFamily="34" charset="-122"/>
                  <a:ea typeface="微软雅黑" panose="020B0503020204020204" pitchFamily="34" charset="-122"/>
                  <a:cs typeface="+mn-ea"/>
                  <a:sym typeface="+mn-lt"/>
                </a:rPr>
                <a:t>28</a:t>
              </a:r>
              <a:r>
                <a:rPr lang="zh-CN" altLang="en-US" sz="700" dirty="0">
                  <a:latin typeface="微软雅黑" panose="020B0503020204020204" pitchFamily="34" charset="-122"/>
                  <a:ea typeface="微软雅黑" panose="020B0503020204020204" pitchFamily="34" charset="-122"/>
                  <a:cs typeface="+mn-ea"/>
                  <a:sym typeface="+mn-lt"/>
                </a:rPr>
                <a:t>天死亡率 </a:t>
              </a:r>
              <a:r>
                <a:rPr lang="en-US" altLang="zh-CN" sz="700" dirty="0">
                  <a:latin typeface="微软雅黑" panose="020B0503020204020204" pitchFamily="34" charset="-122"/>
                  <a:ea typeface="微软雅黑" panose="020B0503020204020204" pitchFamily="34" charset="-122"/>
                  <a:cs typeface="+mn-ea"/>
                  <a:sym typeface="+mn-lt"/>
                </a:rPr>
                <a:t>(p=0.99):</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美罗培南：</a:t>
              </a:r>
              <a:r>
                <a:rPr lang="en-US" altLang="zh-CN" sz="700" b="1" dirty="0">
                  <a:latin typeface="微软雅黑" panose="020B0503020204020204" pitchFamily="34" charset="-122"/>
                  <a:ea typeface="微软雅黑" panose="020B0503020204020204" pitchFamily="34" charset="-122"/>
                  <a:cs typeface="+mn-ea"/>
                  <a:sym typeface="+mn-lt"/>
                </a:rPr>
                <a:t>42% (10/24)</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氨苄西林</a:t>
              </a:r>
              <a:r>
                <a:rPr lang="en-US" altLang="zh-CN" sz="700" b="1" dirty="0">
                  <a:latin typeface="微软雅黑" panose="020B0503020204020204" pitchFamily="34" charset="-122"/>
                  <a:ea typeface="微软雅黑" panose="020B0503020204020204" pitchFamily="34" charset="-122"/>
                  <a:cs typeface="+mn-ea"/>
                  <a:sym typeface="+mn-lt"/>
                </a:rPr>
                <a:t>-</a:t>
              </a:r>
              <a:r>
                <a:rPr lang="zh-CN" altLang="en-US" sz="700" b="1" dirty="0">
                  <a:latin typeface="微软雅黑" panose="020B0503020204020204" pitchFamily="34" charset="-122"/>
                  <a:ea typeface="微软雅黑" panose="020B0503020204020204" pitchFamily="34" charset="-122"/>
                  <a:cs typeface="+mn-ea"/>
                  <a:sym typeface="+mn-lt"/>
                </a:rPr>
                <a:t>舒巴坦</a:t>
              </a:r>
              <a:r>
                <a:rPr lang="en-US" altLang="zh-CN" sz="700" b="1" dirty="0">
                  <a:latin typeface="微软雅黑" panose="020B0503020204020204" pitchFamily="34" charset="-122"/>
                  <a:ea typeface="微软雅黑" panose="020B0503020204020204" pitchFamily="34" charset="-122"/>
                  <a:cs typeface="+mn-ea"/>
                  <a:sym typeface="+mn-lt"/>
                </a:rPr>
                <a:t>+</a:t>
              </a:r>
              <a:r>
                <a:rPr lang="zh-CN" altLang="en-US" sz="700" b="1" dirty="0">
                  <a:latin typeface="微软雅黑" panose="020B0503020204020204" pitchFamily="34" charset="-122"/>
                  <a:ea typeface="微软雅黑" panose="020B0503020204020204" pitchFamily="34" charset="-122"/>
                  <a:cs typeface="+mn-ea"/>
                  <a:sym typeface="+mn-lt"/>
                </a:rPr>
                <a:t>美罗培南：</a:t>
              </a:r>
              <a:r>
                <a:rPr lang="en-US" altLang="zh-CN" sz="700" b="1" dirty="0">
                  <a:latin typeface="微软雅黑" panose="020B0503020204020204" pitchFamily="34" charset="-122"/>
                  <a:ea typeface="微软雅黑" panose="020B0503020204020204" pitchFamily="34" charset="-122"/>
                  <a:cs typeface="+mn-ea"/>
                  <a:sym typeface="+mn-lt"/>
                </a:rPr>
                <a:t>33% (9/23)</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78" name="文本框 77"/>
            <p:cNvSpPr txBox="1"/>
            <p:nvPr/>
          </p:nvSpPr>
          <p:spPr>
            <a:xfrm>
              <a:off x="5728289" y="1542203"/>
              <a:ext cx="2490054" cy="8827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800" b="1" dirty="0" err="1">
                  <a:latin typeface="微软雅黑" panose="020B0503020204020204" pitchFamily="34" charset="-122"/>
                  <a:ea typeface="微软雅黑" panose="020B0503020204020204" pitchFamily="34" charset="-122"/>
                  <a:cs typeface="+mn-ea"/>
                  <a:sym typeface="+mn-lt"/>
                </a:rPr>
                <a:t>Mosaed</a:t>
              </a:r>
              <a:r>
                <a:rPr lang="en-US" altLang="zh-CN" sz="800" b="1" dirty="0">
                  <a:latin typeface="微软雅黑" panose="020B0503020204020204" pitchFamily="34" charset="-122"/>
                  <a:ea typeface="微软雅黑" panose="020B0503020204020204" pitchFamily="34" charset="-122"/>
                  <a:cs typeface="+mn-ea"/>
                  <a:sym typeface="+mn-lt"/>
                </a:rPr>
                <a:t>, </a:t>
              </a:r>
              <a:r>
                <a:rPr lang="zh-CN" altLang="en-US" sz="800" b="1" dirty="0">
                  <a:latin typeface="微软雅黑" panose="020B0503020204020204" pitchFamily="34" charset="-122"/>
                  <a:ea typeface="微软雅黑" panose="020B0503020204020204" pitchFamily="34" charset="-122"/>
                  <a:cs typeface="+mn-ea"/>
                  <a:sym typeface="+mn-lt"/>
                </a:rPr>
                <a:t>等 </a:t>
              </a:r>
              <a:r>
                <a:rPr lang="en-US" altLang="zh-CN" sz="800" b="1" dirty="0">
                  <a:latin typeface="微软雅黑" panose="020B0503020204020204" pitchFamily="34" charset="-122"/>
                  <a:ea typeface="微软雅黑" panose="020B0503020204020204" pitchFamily="34" charset="-122"/>
                  <a:cs typeface="+mn-ea"/>
                  <a:sym typeface="+mn-lt"/>
                </a:rPr>
                <a:t>(2018)</a:t>
              </a:r>
              <a:r>
                <a:rPr lang="zh-CN" altLang="en-US" sz="800" b="1" dirty="0">
                  <a:latin typeface="微软雅黑" panose="020B0503020204020204" pitchFamily="34" charset="-122"/>
                  <a:ea typeface="微软雅黑" panose="020B0503020204020204" pitchFamily="34" charset="-122"/>
                  <a:cs typeface="+mn-ea"/>
                  <a:sym typeface="+mn-lt"/>
                </a:rPr>
                <a:t> </a:t>
              </a:r>
              <a:r>
                <a:rPr lang="zh-CN" altLang="en-US" sz="800" dirty="0">
                  <a:latin typeface="微软雅黑" panose="020B0503020204020204" pitchFamily="34" charset="-122"/>
                  <a:ea typeface="微软雅黑" panose="020B0503020204020204" pitchFamily="34" charset="-122"/>
                  <a:cs typeface="+mn-ea"/>
                  <a:sym typeface="+mn-lt"/>
                </a:rPr>
                <a:t>：</a:t>
              </a:r>
              <a:endParaRPr lang="en-US" altLang="zh-CN" sz="8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单中心、随机、单盲研究</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左氧氟沙星 </a:t>
              </a:r>
              <a:r>
                <a:rPr lang="en-US" altLang="zh-CN" sz="700" dirty="0">
                  <a:latin typeface="微软雅黑" panose="020B0503020204020204" pitchFamily="34" charset="-122"/>
                  <a:ea typeface="微软雅黑" panose="020B0503020204020204" pitchFamily="34" charset="-122"/>
                  <a:cs typeface="+mn-ea"/>
                  <a:sym typeface="+mn-lt"/>
                </a:rPr>
                <a:t>vs </a:t>
              </a:r>
              <a:r>
                <a:rPr lang="zh-CN" altLang="en-US" sz="700" dirty="0">
                  <a:latin typeface="微软雅黑" panose="020B0503020204020204" pitchFamily="34" charset="-122"/>
                  <a:ea typeface="微软雅黑" panose="020B0503020204020204" pitchFamily="34" charset="-122"/>
                  <a:cs typeface="+mn-ea"/>
                  <a:sym typeface="+mn-lt"/>
                </a:rPr>
                <a:t>氨苄西林</a:t>
              </a:r>
              <a:r>
                <a:rPr lang="en-US" altLang="zh-CN" sz="7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舒巴坦</a:t>
              </a:r>
              <a:r>
                <a:rPr lang="en-US" altLang="zh-CN" sz="7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左氧氟沙星用于</a:t>
              </a:r>
              <a:r>
                <a:rPr lang="en-US" altLang="zh-CN" sz="700" dirty="0">
                  <a:latin typeface="微软雅黑" panose="020B0503020204020204" pitchFamily="34" charset="-122"/>
                  <a:ea typeface="微软雅黑" panose="020B0503020204020204" pitchFamily="34" charset="-122"/>
                  <a:cs typeface="+mn-ea"/>
                  <a:sym typeface="+mn-lt"/>
                </a:rPr>
                <a:t>MDR-AB</a:t>
              </a:r>
              <a:r>
                <a:rPr lang="zh-CN" altLang="en-US" sz="700" dirty="0">
                  <a:latin typeface="微软雅黑" panose="020B0503020204020204" pitchFamily="34" charset="-122"/>
                  <a:ea typeface="微软雅黑" panose="020B0503020204020204" pitchFamily="34" charset="-122"/>
                  <a:cs typeface="+mn-ea"/>
                  <a:sym typeface="+mn-lt"/>
                </a:rPr>
                <a:t>感染的</a:t>
              </a:r>
              <a:r>
                <a:rPr lang="en-US" altLang="zh-CN" sz="700" dirty="0">
                  <a:latin typeface="微软雅黑" panose="020B0503020204020204" pitchFamily="34" charset="-122"/>
                  <a:ea typeface="微软雅黑" panose="020B0503020204020204" pitchFamily="34" charset="-122"/>
                  <a:cs typeface="+mn-ea"/>
                  <a:sym typeface="+mn-lt"/>
                </a:rPr>
                <a:t>VAP</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en-US" altLang="zh-CN" sz="700" dirty="0">
                  <a:latin typeface="微软雅黑" panose="020B0503020204020204" pitchFamily="34" charset="-122"/>
                  <a:ea typeface="微软雅黑" panose="020B0503020204020204" pitchFamily="34" charset="-122"/>
                  <a:cs typeface="+mn-ea"/>
                  <a:sym typeface="+mn-lt"/>
                </a:rPr>
                <a:t>28</a:t>
              </a:r>
              <a:r>
                <a:rPr lang="zh-CN" altLang="en-US" sz="700" dirty="0">
                  <a:latin typeface="微软雅黑" panose="020B0503020204020204" pitchFamily="34" charset="-122"/>
                  <a:ea typeface="微软雅黑" panose="020B0503020204020204" pitchFamily="34" charset="-122"/>
                  <a:cs typeface="+mn-ea"/>
                  <a:sym typeface="+mn-lt"/>
                </a:rPr>
                <a:t>天死亡率 </a:t>
              </a:r>
              <a:r>
                <a:rPr lang="en-US" altLang="zh-CN" sz="700" dirty="0">
                  <a:latin typeface="微软雅黑" panose="020B0503020204020204" pitchFamily="34" charset="-122"/>
                  <a:ea typeface="微软雅黑" panose="020B0503020204020204" pitchFamily="34" charset="-122"/>
                  <a:cs typeface="+mn-ea"/>
                  <a:sym typeface="+mn-lt"/>
                </a:rPr>
                <a:t>(p=0.04):</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左氧氟沙星：</a:t>
              </a:r>
              <a:r>
                <a:rPr lang="en-US" altLang="zh-CN" sz="700" b="1" dirty="0">
                  <a:latin typeface="微软雅黑" panose="020B0503020204020204" pitchFamily="34" charset="-122"/>
                  <a:ea typeface="微软雅黑" panose="020B0503020204020204" pitchFamily="34" charset="-122"/>
                  <a:cs typeface="+mn-ea"/>
                  <a:sym typeface="+mn-lt"/>
                </a:rPr>
                <a:t>82% (9/11)</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氨苄西林</a:t>
              </a:r>
              <a:r>
                <a:rPr lang="en-US" altLang="zh-CN" sz="700" b="1" dirty="0">
                  <a:latin typeface="微软雅黑" panose="020B0503020204020204" pitchFamily="34" charset="-122"/>
                  <a:ea typeface="微软雅黑" panose="020B0503020204020204" pitchFamily="34" charset="-122"/>
                  <a:cs typeface="+mn-ea"/>
                  <a:sym typeface="+mn-lt"/>
                </a:rPr>
                <a:t>-</a:t>
              </a:r>
              <a:r>
                <a:rPr lang="zh-CN" altLang="en-US" sz="700" b="1" dirty="0">
                  <a:latin typeface="微软雅黑" panose="020B0503020204020204" pitchFamily="34" charset="-122"/>
                  <a:ea typeface="微软雅黑" panose="020B0503020204020204" pitchFamily="34" charset="-122"/>
                  <a:cs typeface="+mn-ea"/>
                  <a:sym typeface="+mn-lt"/>
                </a:rPr>
                <a:t>舒巴坦</a:t>
              </a:r>
              <a:r>
                <a:rPr lang="en-US" altLang="zh-CN" sz="700" b="1" dirty="0">
                  <a:latin typeface="微软雅黑" panose="020B0503020204020204" pitchFamily="34" charset="-122"/>
                  <a:ea typeface="微软雅黑" panose="020B0503020204020204" pitchFamily="34" charset="-122"/>
                  <a:cs typeface="+mn-ea"/>
                  <a:sym typeface="+mn-lt"/>
                </a:rPr>
                <a:t>+</a:t>
              </a:r>
              <a:r>
                <a:rPr lang="zh-CN" altLang="en-US" sz="700" b="1" dirty="0">
                  <a:latin typeface="微软雅黑" panose="020B0503020204020204" pitchFamily="34" charset="-122"/>
                  <a:ea typeface="微软雅黑" panose="020B0503020204020204" pitchFamily="34" charset="-122"/>
                  <a:cs typeface="+mn-ea"/>
                  <a:sym typeface="+mn-lt"/>
                </a:rPr>
                <a:t>左氧氟沙星：</a:t>
              </a:r>
              <a:r>
                <a:rPr lang="en-US" altLang="zh-CN" sz="700" b="1" dirty="0">
                  <a:latin typeface="微软雅黑" panose="020B0503020204020204" pitchFamily="34" charset="-122"/>
                  <a:ea typeface="微软雅黑" panose="020B0503020204020204" pitchFamily="34" charset="-122"/>
                  <a:cs typeface="+mn-ea"/>
                  <a:sym typeface="+mn-lt"/>
                </a:rPr>
                <a:t>42% (5/12)</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79" name="文本框 78"/>
            <p:cNvSpPr txBox="1"/>
            <p:nvPr/>
          </p:nvSpPr>
          <p:spPr>
            <a:xfrm>
              <a:off x="6087538" y="5170801"/>
              <a:ext cx="2929007" cy="77241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r>
                <a:rPr lang="en-US" altLang="zh-CN" sz="800" b="1" dirty="0">
                  <a:latin typeface="微软雅黑" panose="020B0503020204020204" pitchFamily="34" charset="-122"/>
                  <a:ea typeface="微软雅黑" panose="020B0503020204020204" pitchFamily="34" charset="-122"/>
                  <a:cs typeface="+mn-ea"/>
                  <a:sym typeface="+mn-lt"/>
                </a:rPr>
                <a:t>Park, </a:t>
              </a:r>
              <a:r>
                <a:rPr lang="zh-CN" altLang="en-US" sz="800" b="1" dirty="0">
                  <a:latin typeface="微软雅黑" panose="020B0503020204020204" pitchFamily="34" charset="-122"/>
                  <a:ea typeface="微软雅黑" panose="020B0503020204020204" pitchFamily="34" charset="-122"/>
                  <a:cs typeface="+mn-ea"/>
                  <a:sym typeface="+mn-lt"/>
                </a:rPr>
                <a:t>等 </a:t>
              </a:r>
              <a:r>
                <a:rPr lang="en-US" altLang="zh-CN" sz="800" b="1" dirty="0">
                  <a:latin typeface="微软雅黑" panose="020B0503020204020204" pitchFamily="34" charset="-122"/>
                  <a:ea typeface="微软雅黑" panose="020B0503020204020204" pitchFamily="34" charset="-122"/>
                  <a:cs typeface="+mn-ea"/>
                  <a:sym typeface="+mn-lt"/>
                </a:rPr>
                <a:t>(2019)</a:t>
              </a:r>
              <a:r>
                <a:rPr lang="zh-CN" altLang="en-US" sz="800" b="1" dirty="0">
                  <a:latin typeface="微软雅黑" panose="020B0503020204020204" pitchFamily="34" charset="-122"/>
                  <a:ea typeface="微软雅黑" panose="020B0503020204020204" pitchFamily="34" charset="-122"/>
                  <a:cs typeface="+mn-ea"/>
                  <a:sym typeface="+mn-lt"/>
                </a:rPr>
                <a:t> </a:t>
              </a:r>
              <a:r>
                <a:rPr lang="zh-CN" altLang="en-US" sz="800" dirty="0">
                  <a:latin typeface="微软雅黑" panose="020B0503020204020204" pitchFamily="34" charset="-122"/>
                  <a:ea typeface="微软雅黑" panose="020B0503020204020204" pitchFamily="34" charset="-122"/>
                  <a:cs typeface="+mn-ea"/>
                  <a:sym typeface="+mn-lt"/>
                </a:rPr>
                <a:t>：</a:t>
              </a:r>
              <a:endParaRPr lang="en-US" altLang="zh-CN" sz="8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单中心、随机、开放标签</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 </a:t>
              </a:r>
              <a:r>
                <a:rPr lang="en-US" altLang="zh-CN" sz="700" dirty="0">
                  <a:latin typeface="微软雅黑" panose="020B0503020204020204" pitchFamily="34" charset="-122"/>
                  <a:ea typeface="微软雅黑" panose="020B0503020204020204" pitchFamily="34" charset="-122"/>
                  <a:cs typeface="+mn-ea"/>
                  <a:sym typeface="+mn-lt"/>
                </a:rPr>
                <a:t>vs </a:t>
              </a: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利福平用于多粘菌素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耐药的</a:t>
              </a:r>
              <a:r>
                <a:rPr lang="en-US" altLang="zh-CN" sz="700" dirty="0">
                  <a:latin typeface="微软雅黑" panose="020B0503020204020204" pitchFamily="34" charset="-122"/>
                  <a:ea typeface="微软雅黑" panose="020B0503020204020204" pitchFamily="34" charset="-122"/>
                  <a:cs typeface="+mn-ea"/>
                  <a:sym typeface="+mn-lt"/>
                </a:rPr>
                <a:t>CRAB</a:t>
              </a:r>
              <a:r>
                <a:rPr lang="zh-CN" altLang="en-US" sz="700" dirty="0">
                  <a:latin typeface="微软雅黑" panose="020B0503020204020204" pitchFamily="34" charset="-122"/>
                  <a:ea typeface="微软雅黑" panose="020B0503020204020204" pitchFamily="34" charset="-122"/>
                  <a:cs typeface="+mn-ea"/>
                  <a:sym typeface="+mn-lt"/>
                </a:rPr>
                <a:t>感染</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en-US" altLang="zh-CN" sz="700" dirty="0">
                  <a:latin typeface="微软雅黑" panose="020B0503020204020204" pitchFamily="34" charset="-122"/>
                  <a:ea typeface="微软雅黑" panose="020B0503020204020204" pitchFamily="34" charset="-122"/>
                  <a:cs typeface="+mn-ea"/>
                  <a:sym typeface="+mn-lt"/>
                </a:rPr>
                <a:t>30</a:t>
              </a:r>
              <a:r>
                <a:rPr lang="zh-CN" altLang="en-US" sz="700" dirty="0">
                  <a:latin typeface="微软雅黑" panose="020B0503020204020204" pitchFamily="34" charset="-122"/>
                  <a:ea typeface="微软雅黑" panose="020B0503020204020204" pitchFamily="34" charset="-122"/>
                  <a:cs typeface="+mn-ea"/>
                  <a:sym typeface="+mn-lt"/>
                </a:rPr>
                <a:t>天死亡率 </a:t>
              </a:r>
              <a:r>
                <a:rPr lang="en-US" altLang="zh-CN" sz="700" dirty="0">
                  <a:latin typeface="微软雅黑" panose="020B0503020204020204" pitchFamily="34" charset="-122"/>
                  <a:ea typeface="微软雅黑" panose="020B0503020204020204" pitchFamily="34" charset="-122"/>
                  <a:cs typeface="+mn-ea"/>
                  <a:sym typeface="+mn-lt"/>
                </a:rPr>
                <a:t>(p=1.00):</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a:t>
              </a:r>
              <a:r>
                <a:rPr lang="en-US" altLang="zh-CN" sz="700" b="1" dirty="0">
                  <a:latin typeface="微软雅黑" panose="020B0503020204020204" pitchFamily="34" charset="-122"/>
                  <a:ea typeface="微软雅黑" panose="020B0503020204020204" pitchFamily="34" charset="-122"/>
                  <a:cs typeface="+mn-ea"/>
                  <a:sym typeface="+mn-lt"/>
                </a:rPr>
                <a:t>20% (1/5)</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利福平：</a:t>
              </a:r>
              <a:r>
                <a:rPr lang="en-US" altLang="zh-CN" sz="700" b="1" dirty="0">
                  <a:latin typeface="微软雅黑" panose="020B0503020204020204" pitchFamily="34" charset="-122"/>
                  <a:ea typeface="微软雅黑" panose="020B0503020204020204" pitchFamily="34" charset="-122"/>
                  <a:cs typeface="+mn-ea"/>
                  <a:sym typeface="+mn-lt"/>
                </a:rPr>
                <a:t>33% (1/3)</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80" name="文本框 79"/>
            <p:cNvSpPr txBox="1"/>
            <p:nvPr/>
          </p:nvSpPr>
          <p:spPr>
            <a:xfrm>
              <a:off x="6096160" y="4136778"/>
              <a:ext cx="2945054" cy="8827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800" b="1" dirty="0" err="1">
                  <a:latin typeface="微软雅黑" panose="020B0503020204020204" pitchFamily="34" charset="-122"/>
                  <a:ea typeface="微软雅黑" panose="020B0503020204020204" pitchFamily="34" charset="-122"/>
                  <a:cs typeface="+mn-ea"/>
                  <a:sym typeface="+mn-lt"/>
                </a:rPr>
                <a:t>Pourheidar</a:t>
              </a:r>
              <a:r>
                <a:rPr lang="en-US" altLang="zh-CN" sz="800" b="1" dirty="0">
                  <a:latin typeface="微软雅黑" panose="020B0503020204020204" pitchFamily="34" charset="-122"/>
                  <a:ea typeface="微软雅黑" panose="020B0503020204020204" pitchFamily="34" charset="-122"/>
                  <a:cs typeface="+mn-ea"/>
                  <a:sym typeface="+mn-lt"/>
                </a:rPr>
                <a:t>, </a:t>
              </a:r>
              <a:r>
                <a:rPr lang="zh-CN" altLang="en-US" sz="800" b="1" dirty="0">
                  <a:latin typeface="微软雅黑" panose="020B0503020204020204" pitchFamily="34" charset="-122"/>
                  <a:ea typeface="微软雅黑" panose="020B0503020204020204" pitchFamily="34" charset="-122"/>
                  <a:cs typeface="+mn-ea"/>
                  <a:sym typeface="+mn-lt"/>
                </a:rPr>
                <a:t>等 </a:t>
              </a:r>
              <a:r>
                <a:rPr lang="en-US" altLang="zh-CN" sz="800" b="1" dirty="0">
                  <a:latin typeface="微软雅黑" panose="020B0503020204020204" pitchFamily="34" charset="-122"/>
                  <a:ea typeface="微软雅黑" panose="020B0503020204020204" pitchFamily="34" charset="-122"/>
                  <a:cs typeface="+mn-ea"/>
                  <a:sym typeface="+mn-lt"/>
                </a:rPr>
                <a:t>(2019)</a:t>
              </a:r>
              <a:r>
                <a:rPr lang="zh-CN" altLang="en-US" sz="800" b="1" dirty="0">
                  <a:latin typeface="微软雅黑" panose="020B0503020204020204" pitchFamily="34" charset="-122"/>
                  <a:ea typeface="微软雅黑" panose="020B0503020204020204" pitchFamily="34" charset="-122"/>
                  <a:cs typeface="+mn-ea"/>
                  <a:sym typeface="+mn-lt"/>
                </a:rPr>
                <a:t> </a:t>
              </a:r>
              <a:r>
                <a:rPr lang="zh-CN" altLang="en-US" sz="800" dirty="0">
                  <a:latin typeface="微软雅黑" panose="020B0503020204020204" pitchFamily="34" charset="-122"/>
                  <a:ea typeface="微软雅黑" panose="020B0503020204020204" pitchFamily="34" charset="-122"/>
                  <a:cs typeface="+mn-ea"/>
                  <a:sym typeface="+mn-lt"/>
                </a:rPr>
                <a:t>：</a:t>
              </a:r>
              <a:endParaRPr lang="en-US" altLang="zh-CN" sz="8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单中心、随机、单盲研究</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 </a:t>
              </a:r>
              <a:r>
                <a:rPr lang="en-US" altLang="zh-CN" sz="700" dirty="0">
                  <a:latin typeface="微软雅黑" panose="020B0503020204020204" pitchFamily="34" charset="-122"/>
                  <a:ea typeface="微软雅黑" panose="020B0503020204020204" pitchFamily="34" charset="-122"/>
                  <a:cs typeface="+mn-ea"/>
                  <a:sym typeface="+mn-lt"/>
                </a:rPr>
                <a:t>vs </a:t>
              </a:r>
              <a:r>
                <a:rPr lang="zh-CN" altLang="en-US" sz="700" dirty="0">
                  <a:latin typeface="微软雅黑" panose="020B0503020204020204" pitchFamily="34" charset="-122"/>
                  <a:ea typeface="微软雅黑" panose="020B0503020204020204" pitchFamily="34" charset="-122"/>
                  <a:cs typeface="+mn-ea"/>
                  <a:sym typeface="+mn-lt"/>
                </a:rPr>
                <a:t>氨苄西林</a:t>
              </a:r>
              <a:r>
                <a:rPr lang="en-US" altLang="zh-CN" sz="7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舒巴坦用于</a:t>
              </a:r>
              <a:r>
                <a:rPr lang="en-US" altLang="zh-CN" sz="700" dirty="0">
                  <a:latin typeface="微软雅黑" panose="020B0503020204020204" pitchFamily="34" charset="-122"/>
                  <a:ea typeface="微软雅黑" panose="020B0503020204020204" pitchFamily="34" charset="-122"/>
                  <a:cs typeface="+mn-ea"/>
                  <a:sym typeface="+mn-lt"/>
                </a:rPr>
                <a:t>MDR-AB</a:t>
              </a:r>
              <a:r>
                <a:rPr lang="zh-CN" altLang="en-US" sz="700" dirty="0">
                  <a:latin typeface="微软雅黑" panose="020B0503020204020204" pitchFamily="34" charset="-122"/>
                  <a:ea typeface="微软雅黑" panose="020B0503020204020204" pitchFamily="34" charset="-122"/>
                  <a:cs typeface="+mn-ea"/>
                  <a:sym typeface="+mn-lt"/>
                </a:rPr>
                <a:t>感染的</a:t>
              </a:r>
              <a:r>
                <a:rPr lang="en-US" altLang="zh-CN" sz="700" dirty="0">
                  <a:latin typeface="微软雅黑" panose="020B0503020204020204" pitchFamily="34" charset="-122"/>
                  <a:ea typeface="微软雅黑" panose="020B0503020204020204" pitchFamily="34" charset="-122"/>
                  <a:cs typeface="+mn-ea"/>
                  <a:sym typeface="+mn-lt"/>
                </a:rPr>
                <a:t>VAP</a:t>
              </a:r>
              <a:r>
                <a:rPr lang="zh-CN" altLang="en-US" sz="700" dirty="0">
                  <a:latin typeface="微软雅黑" panose="020B0503020204020204" pitchFamily="34" charset="-122"/>
                  <a:ea typeface="微软雅黑" panose="020B0503020204020204" pitchFamily="34" charset="-122"/>
                  <a:cs typeface="+mn-ea"/>
                  <a:sym typeface="+mn-lt"/>
                </a:rPr>
                <a:t>（两组均同时接受多粘菌素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雾化治疗）</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en-US" altLang="zh-CN" sz="700" dirty="0">
                  <a:latin typeface="微软雅黑" panose="020B0503020204020204" pitchFamily="34" charset="-122"/>
                  <a:ea typeface="微软雅黑" panose="020B0503020204020204" pitchFamily="34" charset="-122"/>
                  <a:cs typeface="+mn-ea"/>
                  <a:sym typeface="+mn-lt"/>
                </a:rPr>
                <a:t>28</a:t>
              </a:r>
              <a:r>
                <a:rPr lang="zh-CN" altLang="en-US" sz="700" dirty="0">
                  <a:latin typeface="微软雅黑" panose="020B0503020204020204" pitchFamily="34" charset="-122"/>
                  <a:ea typeface="微软雅黑" panose="020B0503020204020204" pitchFamily="34" charset="-122"/>
                  <a:cs typeface="+mn-ea"/>
                  <a:sym typeface="+mn-lt"/>
                </a:rPr>
                <a:t>天死亡率 </a:t>
              </a:r>
              <a:r>
                <a:rPr lang="en-US" altLang="zh-CN" sz="700" dirty="0">
                  <a:latin typeface="微软雅黑" panose="020B0503020204020204" pitchFamily="34" charset="-122"/>
                  <a:ea typeface="微软雅黑" panose="020B0503020204020204" pitchFamily="34" charset="-122"/>
                  <a:cs typeface="+mn-ea"/>
                  <a:sym typeface="+mn-lt"/>
                </a:rPr>
                <a:t>(p=0.227):</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a:t>
              </a:r>
              <a:r>
                <a:rPr lang="en-US" altLang="zh-CN" sz="700" b="1" dirty="0">
                  <a:latin typeface="微软雅黑" panose="020B0503020204020204" pitchFamily="34" charset="-122"/>
                  <a:ea typeface="微软雅黑" panose="020B0503020204020204" pitchFamily="34" charset="-122"/>
                  <a:cs typeface="+mn-ea"/>
                  <a:sym typeface="+mn-lt"/>
                </a:rPr>
                <a:t>37.5% (6/16)</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氨苄西林</a:t>
              </a:r>
              <a:r>
                <a:rPr lang="en-US" altLang="zh-CN" sz="700" b="1" dirty="0">
                  <a:latin typeface="微软雅黑" panose="020B0503020204020204" pitchFamily="34" charset="-122"/>
                  <a:ea typeface="微软雅黑" panose="020B0503020204020204" pitchFamily="34" charset="-122"/>
                  <a:cs typeface="+mn-ea"/>
                  <a:sym typeface="+mn-lt"/>
                </a:rPr>
                <a:t>-</a:t>
              </a:r>
              <a:r>
                <a:rPr lang="zh-CN" altLang="en-US" sz="700" b="1" dirty="0">
                  <a:latin typeface="微软雅黑" panose="020B0503020204020204" pitchFamily="34" charset="-122"/>
                  <a:ea typeface="微软雅黑" panose="020B0503020204020204" pitchFamily="34" charset="-122"/>
                  <a:cs typeface="+mn-ea"/>
                  <a:sym typeface="+mn-lt"/>
                </a:rPr>
                <a:t>舒巴坦：</a:t>
              </a:r>
              <a:r>
                <a:rPr lang="en-US" altLang="zh-CN" sz="700" b="1" dirty="0">
                  <a:latin typeface="微软雅黑" panose="020B0503020204020204" pitchFamily="34" charset="-122"/>
                  <a:ea typeface="微软雅黑" panose="020B0503020204020204" pitchFamily="34" charset="-122"/>
                  <a:cs typeface="+mn-ea"/>
                  <a:sym typeface="+mn-lt"/>
                </a:rPr>
                <a:t>16.7% (2/12)</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81" name="文本框 80"/>
            <p:cNvSpPr txBox="1"/>
            <p:nvPr/>
          </p:nvSpPr>
          <p:spPr>
            <a:xfrm>
              <a:off x="8889451" y="2217815"/>
              <a:ext cx="2951564" cy="110344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800" b="1" dirty="0">
                  <a:latin typeface="微软雅黑" panose="020B0503020204020204" pitchFamily="34" charset="-122"/>
                  <a:ea typeface="微软雅黑" panose="020B0503020204020204" pitchFamily="34" charset="-122"/>
                  <a:cs typeface="+mn-ea"/>
                  <a:sym typeface="+mn-lt"/>
                </a:rPr>
                <a:t>Bassetti, </a:t>
              </a:r>
              <a:r>
                <a:rPr lang="zh-CN" altLang="en-US" sz="800" b="1" dirty="0">
                  <a:latin typeface="微软雅黑" panose="020B0503020204020204" pitchFamily="34" charset="-122"/>
                  <a:ea typeface="微软雅黑" panose="020B0503020204020204" pitchFamily="34" charset="-122"/>
                  <a:cs typeface="+mn-ea"/>
                  <a:sym typeface="+mn-lt"/>
                </a:rPr>
                <a:t>等 </a:t>
              </a:r>
              <a:r>
                <a:rPr lang="en-US" altLang="zh-CN" sz="800" b="1" dirty="0">
                  <a:latin typeface="微软雅黑" panose="020B0503020204020204" pitchFamily="34" charset="-122"/>
                  <a:ea typeface="微软雅黑" panose="020B0503020204020204" pitchFamily="34" charset="-122"/>
                  <a:cs typeface="+mn-ea"/>
                  <a:sym typeface="+mn-lt"/>
                </a:rPr>
                <a:t>(CREDIBLE-CR, 2021)</a:t>
              </a:r>
              <a:r>
                <a:rPr lang="zh-CN" altLang="en-US" sz="800" b="1" dirty="0">
                  <a:latin typeface="微软雅黑" panose="020B0503020204020204" pitchFamily="34" charset="-122"/>
                  <a:ea typeface="微软雅黑" panose="020B0503020204020204" pitchFamily="34" charset="-122"/>
                  <a:cs typeface="+mn-ea"/>
                  <a:sym typeface="+mn-lt"/>
                </a:rPr>
                <a:t> </a:t>
              </a:r>
              <a:r>
                <a:rPr lang="zh-CN" altLang="en-US" sz="800" dirty="0">
                  <a:latin typeface="微软雅黑" panose="020B0503020204020204" pitchFamily="34" charset="-122"/>
                  <a:ea typeface="微软雅黑" panose="020B0503020204020204" pitchFamily="34" charset="-122"/>
                  <a:cs typeface="+mn-ea"/>
                  <a:sym typeface="+mn-lt"/>
                </a:rPr>
                <a:t>：</a:t>
              </a:r>
              <a:endParaRPr lang="en-US" altLang="zh-CN" sz="8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多中心、随机、开放标签</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头孢地尔 </a:t>
              </a:r>
              <a:r>
                <a:rPr lang="en-US" altLang="zh-CN" sz="700" dirty="0">
                  <a:latin typeface="微软雅黑" panose="020B0503020204020204" pitchFamily="34" charset="-122"/>
                  <a:ea typeface="微软雅黑" panose="020B0503020204020204" pitchFamily="34" charset="-122"/>
                  <a:cs typeface="+mn-ea"/>
                  <a:sym typeface="+mn-lt"/>
                </a:rPr>
                <a:t>vs </a:t>
              </a:r>
              <a:r>
                <a:rPr lang="zh-CN" altLang="en-US" sz="700" dirty="0">
                  <a:latin typeface="微软雅黑" panose="020B0503020204020204" pitchFamily="34" charset="-122"/>
                  <a:ea typeface="微软雅黑" panose="020B0503020204020204" pitchFamily="34" charset="-122"/>
                  <a:cs typeface="+mn-ea"/>
                  <a:sym typeface="+mn-lt"/>
                </a:rPr>
                <a:t>替代方案用于</a:t>
              </a:r>
              <a:r>
                <a:rPr lang="en-US" altLang="zh-CN" sz="700" dirty="0">
                  <a:latin typeface="微软雅黑" panose="020B0503020204020204" pitchFamily="34" charset="-122"/>
                  <a:ea typeface="微软雅黑" panose="020B0503020204020204" pitchFamily="34" charset="-122"/>
                  <a:cs typeface="+mn-ea"/>
                  <a:sym typeface="+mn-lt"/>
                </a:rPr>
                <a:t>CR-G</a:t>
              </a:r>
              <a:r>
                <a:rPr lang="en-US" altLang="zh-CN" sz="700" baseline="300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菌感染</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总体人群研究结束时的死亡率 </a:t>
              </a:r>
              <a:r>
                <a:rPr lang="en-US" altLang="zh-CN" sz="700" dirty="0">
                  <a:latin typeface="微软雅黑" panose="020B0503020204020204" pitchFamily="34" charset="-122"/>
                  <a:ea typeface="微软雅黑" panose="020B0503020204020204" pitchFamily="34" charset="-122"/>
                  <a:cs typeface="+mn-ea"/>
                  <a:sym typeface="+mn-lt"/>
                </a:rPr>
                <a:t>(p=0.41):</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头孢地尔：</a:t>
              </a:r>
              <a:r>
                <a:rPr lang="en-US" altLang="zh-CN" sz="700" b="1" dirty="0">
                  <a:latin typeface="微软雅黑" panose="020B0503020204020204" pitchFamily="34" charset="-122"/>
                  <a:ea typeface="微软雅黑" panose="020B0503020204020204" pitchFamily="34" charset="-122"/>
                  <a:cs typeface="+mn-ea"/>
                  <a:sym typeface="+mn-lt"/>
                </a:rPr>
                <a:t>25% (25/101)</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最佳可用方案（主要是多粘菌素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为基础）：</a:t>
              </a:r>
              <a:r>
                <a:rPr lang="en-US" altLang="zh-CN" sz="700" b="1" dirty="0">
                  <a:latin typeface="微软雅黑" panose="020B0503020204020204" pitchFamily="34" charset="-122"/>
                  <a:ea typeface="微软雅黑" panose="020B0503020204020204" pitchFamily="34" charset="-122"/>
                  <a:cs typeface="+mn-ea"/>
                  <a:sym typeface="+mn-lt"/>
                </a:rPr>
                <a:t>18% (9/49)</a:t>
              </a:r>
              <a:endParaRPr lang="en-US" altLang="zh-CN" sz="700" b="1"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en-US" altLang="zh-CN" sz="700" dirty="0">
                  <a:latin typeface="微软雅黑" panose="020B0503020204020204" pitchFamily="34" charset="-122"/>
                  <a:ea typeface="微软雅黑" panose="020B0503020204020204" pitchFamily="34" charset="-122"/>
                  <a:cs typeface="+mn-ea"/>
                  <a:sym typeface="+mn-lt"/>
                </a:rPr>
                <a:t>CRAB</a:t>
              </a:r>
              <a:r>
                <a:rPr lang="zh-CN" altLang="en-US" sz="700" dirty="0">
                  <a:latin typeface="微软雅黑" panose="020B0503020204020204" pitchFamily="34" charset="-122"/>
                  <a:ea typeface="微软雅黑" panose="020B0503020204020204" pitchFamily="34" charset="-122"/>
                  <a:cs typeface="+mn-ea"/>
                  <a:sym typeface="+mn-lt"/>
                </a:rPr>
                <a:t>感染者研究结束时的死亡率 </a:t>
              </a:r>
              <a:r>
                <a:rPr lang="en-US" altLang="zh-CN" sz="700" dirty="0">
                  <a:latin typeface="微软雅黑" panose="020B0503020204020204" pitchFamily="34" charset="-122"/>
                  <a:ea typeface="微软雅黑" panose="020B0503020204020204" pitchFamily="34" charset="-122"/>
                  <a:cs typeface="+mn-ea"/>
                  <a:sym typeface="+mn-lt"/>
                </a:rPr>
                <a:t>(p=0.038):</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头孢地尔：</a:t>
              </a:r>
              <a:r>
                <a:rPr lang="en-US" altLang="zh-CN" sz="700" b="1" dirty="0">
                  <a:latin typeface="微软雅黑" panose="020B0503020204020204" pitchFamily="34" charset="-122"/>
                  <a:ea typeface="微软雅黑" panose="020B0503020204020204" pitchFamily="34" charset="-122"/>
                  <a:cs typeface="+mn-ea"/>
                  <a:sym typeface="+mn-lt"/>
                </a:rPr>
                <a:t>49% (19/39)</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最佳可用方案（主要是多粘菌素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为基础）：</a:t>
              </a:r>
              <a:r>
                <a:rPr lang="en-US" altLang="zh-CN" sz="700" b="1" dirty="0">
                  <a:latin typeface="微软雅黑" panose="020B0503020204020204" pitchFamily="34" charset="-122"/>
                  <a:ea typeface="微软雅黑" panose="020B0503020204020204" pitchFamily="34" charset="-122"/>
                  <a:cs typeface="+mn-ea"/>
                  <a:sym typeface="+mn-lt"/>
                </a:rPr>
                <a:t>18% (3/17)</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82" name="文本框 81"/>
            <p:cNvSpPr txBox="1"/>
            <p:nvPr/>
          </p:nvSpPr>
          <p:spPr>
            <a:xfrm>
              <a:off x="9359040" y="4136778"/>
              <a:ext cx="2481975" cy="1213793"/>
            </a:xfrm>
            <a:prstGeom prst="rect">
              <a:avLst/>
            </a:prstGeom>
            <a:noFill/>
            <a:ln w="6350">
              <a:noFill/>
            </a:ln>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800" b="1" dirty="0">
                  <a:latin typeface="微软雅黑" panose="020B0503020204020204" pitchFamily="34" charset="-122"/>
                  <a:ea typeface="微软雅黑" panose="020B0503020204020204" pitchFamily="34" charset="-122"/>
                  <a:cs typeface="+mn-ea"/>
                  <a:sym typeface="+mn-lt"/>
                </a:rPr>
                <a:t>Kaye, </a:t>
              </a:r>
              <a:r>
                <a:rPr lang="zh-CN" altLang="en-US" sz="800" b="1" dirty="0">
                  <a:latin typeface="微软雅黑" panose="020B0503020204020204" pitchFamily="34" charset="-122"/>
                  <a:ea typeface="微软雅黑" panose="020B0503020204020204" pitchFamily="34" charset="-122"/>
                  <a:cs typeface="+mn-ea"/>
                  <a:sym typeface="+mn-lt"/>
                </a:rPr>
                <a:t>等 </a:t>
              </a:r>
              <a:r>
                <a:rPr lang="en-US" altLang="zh-CN" sz="800" b="1" dirty="0">
                  <a:latin typeface="微软雅黑" panose="020B0503020204020204" pitchFamily="34" charset="-122"/>
                  <a:ea typeface="微软雅黑" panose="020B0503020204020204" pitchFamily="34" charset="-122"/>
                  <a:cs typeface="+mn-ea"/>
                  <a:sym typeface="+mn-lt"/>
                </a:rPr>
                <a:t>(OVERCOME</a:t>
              </a:r>
              <a:r>
                <a:rPr lang="zh-CN" altLang="en-US" sz="800" b="1" dirty="0">
                  <a:latin typeface="微软雅黑" panose="020B0503020204020204" pitchFamily="34" charset="-122"/>
                  <a:ea typeface="微软雅黑" panose="020B0503020204020204" pitchFamily="34" charset="-122"/>
                  <a:cs typeface="+mn-ea"/>
                  <a:sym typeface="+mn-lt"/>
                </a:rPr>
                <a:t>研究组</a:t>
              </a:r>
              <a:r>
                <a:rPr lang="en-US" altLang="zh-CN" sz="800" b="1" dirty="0">
                  <a:latin typeface="微软雅黑" panose="020B0503020204020204" pitchFamily="34" charset="-122"/>
                  <a:ea typeface="微软雅黑" panose="020B0503020204020204" pitchFamily="34" charset="-122"/>
                  <a:cs typeface="+mn-ea"/>
                  <a:sym typeface="+mn-lt"/>
                </a:rPr>
                <a:t>, 2022)</a:t>
              </a:r>
              <a:r>
                <a:rPr lang="zh-CN" altLang="en-US" sz="800" b="1" dirty="0">
                  <a:latin typeface="微软雅黑" panose="020B0503020204020204" pitchFamily="34" charset="-122"/>
                  <a:ea typeface="微软雅黑" panose="020B0503020204020204" pitchFamily="34" charset="-122"/>
                  <a:cs typeface="+mn-ea"/>
                  <a:sym typeface="+mn-lt"/>
                </a:rPr>
                <a:t> </a:t>
              </a:r>
              <a:r>
                <a:rPr lang="zh-CN" altLang="en-US" sz="800" dirty="0">
                  <a:latin typeface="微软雅黑" panose="020B0503020204020204" pitchFamily="34" charset="-122"/>
                  <a:ea typeface="微软雅黑" panose="020B0503020204020204" pitchFamily="34" charset="-122"/>
                  <a:cs typeface="+mn-ea"/>
                  <a:sym typeface="+mn-lt"/>
                </a:rPr>
                <a:t>：</a:t>
              </a:r>
              <a:endParaRPr lang="en-US" altLang="zh-CN" sz="8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多中心、随机、双盲研究</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安慰剂 </a:t>
              </a:r>
              <a:r>
                <a:rPr lang="en-US" altLang="zh-CN" sz="700" dirty="0">
                  <a:latin typeface="微软雅黑" panose="020B0503020204020204" pitchFamily="34" charset="-122"/>
                  <a:ea typeface="微软雅黑" panose="020B0503020204020204" pitchFamily="34" charset="-122"/>
                  <a:cs typeface="+mn-ea"/>
                  <a:sym typeface="+mn-lt"/>
                </a:rPr>
                <a:t>vs </a:t>
              </a: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美罗培南用于</a:t>
              </a:r>
              <a:r>
                <a:rPr lang="en-US" altLang="zh-CN" sz="700" dirty="0">
                  <a:latin typeface="微软雅黑" panose="020B0503020204020204" pitchFamily="34" charset="-122"/>
                  <a:ea typeface="微软雅黑" panose="020B0503020204020204" pitchFamily="34" charset="-122"/>
                  <a:cs typeface="+mn-ea"/>
                  <a:sym typeface="+mn-lt"/>
                </a:rPr>
                <a:t>XDR-G</a:t>
              </a:r>
              <a:r>
                <a:rPr lang="en-US" altLang="zh-CN" sz="700" baseline="300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菌感染</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总体人群</a:t>
              </a:r>
              <a:r>
                <a:rPr lang="en-US" altLang="zh-CN" sz="700" dirty="0">
                  <a:latin typeface="微软雅黑" panose="020B0503020204020204" pitchFamily="34" charset="-122"/>
                  <a:ea typeface="微软雅黑" panose="020B0503020204020204" pitchFamily="34" charset="-122"/>
                  <a:cs typeface="+mn-ea"/>
                  <a:sym typeface="+mn-lt"/>
                </a:rPr>
                <a:t>28</a:t>
              </a:r>
              <a:r>
                <a:rPr lang="zh-CN" altLang="en-US" sz="700" dirty="0">
                  <a:latin typeface="微软雅黑" panose="020B0503020204020204" pitchFamily="34" charset="-122"/>
                  <a:ea typeface="微软雅黑" panose="020B0503020204020204" pitchFamily="34" charset="-122"/>
                  <a:cs typeface="+mn-ea"/>
                  <a:sym typeface="+mn-lt"/>
                </a:rPr>
                <a:t>天死亡率 </a:t>
              </a:r>
              <a:r>
                <a:rPr lang="en-US" altLang="zh-CN" sz="700" dirty="0">
                  <a:latin typeface="微软雅黑" panose="020B0503020204020204" pitchFamily="34" charset="-122"/>
                  <a:ea typeface="微软雅黑" panose="020B0503020204020204" pitchFamily="34" charset="-122"/>
                  <a:cs typeface="+mn-ea"/>
                  <a:sym typeface="+mn-lt"/>
                </a:rPr>
                <a:t>(p=0.21):</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安慰剂：</a:t>
              </a:r>
              <a:r>
                <a:rPr lang="en-US" altLang="zh-CN" sz="700" b="1" dirty="0">
                  <a:latin typeface="微软雅黑" panose="020B0503020204020204" pitchFamily="34" charset="-122"/>
                  <a:ea typeface="微软雅黑" panose="020B0503020204020204" pitchFamily="34" charset="-122"/>
                  <a:cs typeface="+mn-ea"/>
                  <a:sym typeface="+mn-lt"/>
                </a:rPr>
                <a:t>43% (92/214)</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美罗培南：</a:t>
              </a:r>
              <a:r>
                <a:rPr lang="en-US" altLang="zh-CN" sz="700" b="1" dirty="0">
                  <a:latin typeface="微软雅黑" panose="020B0503020204020204" pitchFamily="34" charset="-122"/>
                  <a:ea typeface="微软雅黑" panose="020B0503020204020204" pitchFamily="34" charset="-122"/>
                  <a:cs typeface="+mn-ea"/>
                  <a:sym typeface="+mn-lt"/>
                </a:rPr>
                <a:t>37% (78/211)</a:t>
              </a:r>
              <a:endParaRPr lang="en-US" altLang="zh-CN" sz="700" b="1"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en-US" altLang="zh-CN" sz="700" dirty="0">
                  <a:latin typeface="微软雅黑" panose="020B0503020204020204" pitchFamily="34" charset="-122"/>
                  <a:ea typeface="微软雅黑" panose="020B0503020204020204" pitchFamily="34" charset="-122"/>
                  <a:cs typeface="+mn-ea"/>
                  <a:sym typeface="+mn-lt"/>
                </a:rPr>
                <a:t>CRAB</a:t>
              </a:r>
              <a:r>
                <a:rPr lang="zh-CN" altLang="en-US" sz="700" dirty="0">
                  <a:latin typeface="微软雅黑" panose="020B0503020204020204" pitchFamily="34" charset="-122"/>
                  <a:ea typeface="微软雅黑" panose="020B0503020204020204" pitchFamily="34" charset="-122"/>
                  <a:cs typeface="+mn-ea"/>
                  <a:sym typeface="+mn-lt"/>
                </a:rPr>
                <a:t>感染者</a:t>
              </a:r>
              <a:r>
                <a:rPr lang="en-US" altLang="zh-CN" sz="700" dirty="0">
                  <a:latin typeface="微软雅黑" panose="020B0503020204020204" pitchFamily="34" charset="-122"/>
                  <a:ea typeface="微软雅黑" panose="020B0503020204020204" pitchFamily="34" charset="-122"/>
                  <a:cs typeface="+mn-ea"/>
                  <a:sym typeface="+mn-lt"/>
                </a:rPr>
                <a:t>28</a:t>
              </a:r>
              <a:r>
                <a:rPr lang="zh-CN" altLang="en-US" sz="700" dirty="0">
                  <a:latin typeface="微软雅黑" panose="020B0503020204020204" pitchFamily="34" charset="-122"/>
                  <a:ea typeface="微软雅黑" panose="020B0503020204020204" pitchFamily="34" charset="-122"/>
                  <a:cs typeface="+mn-ea"/>
                  <a:sym typeface="+mn-lt"/>
                </a:rPr>
                <a:t>天死亡率 </a:t>
              </a:r>
              <a:r>
                <a:rPr lang="en-US" altLang="zh-CN" sz="700" dirty="0">
                  <a:latin typeface="微软雅黑" panose="020B0503020204020204" pitchFamily="34" charset="-122"/>
                  <a:ea typeface="微软雅黑" panose="020B0503020204020204" pitchFamily="34" charset="-122"/>
                  <a:cs typeface="+mn-ea"/>
                  <a:sym typeface="+mn-lt"/>
                </a:rPr>
                <a:t>(p=0.50):</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安慰剂：</a:t>
              </a:r>
              <a:r>
                <a:rPr lang="en-US" altLang="zh-CN" sz="700" b="1" dirty="0">
                  <a:latin typeface="微软雅黑" panose="020B0503020204020204" pitchFamily="34" charset="-122"/>
                  <a:ea typeface="微软雅黑" panose="020B0503020204020204" pitchFamily="34" charset="-122"/>
                  <a:cs typeface="+mn-ea"/>
                  <a:sym typeface="+mn-lt"/>
                </a:rPr>
                <a:t>46% (76/165)</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美罗培南：</a:t>
              </a:r>
              <a:r>
                <a:rPr lang="en-US" altLang="zh-CN" sz="700" b="1" dirty="0">
                  <a:latin typeface="微软雅黑" panose="020B0503020204020204" pitchFamily="34" charset="-122"/>
                  <a:ea typeface="微软雅黑" panose="020B0503020204020204" pitchFamily="34" charset="-122"/>
                  <a:cs typeface="+mn-ea"/>
                  <a:sym typeface="+mn-lt"/>
                </a:rPr>
                <a:t>42% (69/163)</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83" name="文本框 82"/>
            <p:cNvSpPr txBox="1"/>
            <p:nvPr/>
          </p:nvSpPr>
          <p:spPr>
            <a:xfrm>
              <a:off x="6467414" y="2600013"/>
              <a:ext cx="2371575" cy="88275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800" b="1" dirty="0">
                  <a:latin typeface="微软雅黑" panose="020B0503020204020204" pitchFamily="34" charset="-122"/>
                  <a:ea typeface="微软雅黑" panose="020B0503020204020204" pitchFamily="34" charset="-122"/>
                  <a:cs typeface="+mn-ea"/>
                  <a:sym typeface="+mn-lt"/>
                </a:rPr>
                <a:t>Makris, </a:t>
              </a:r>
              <a:r>
                <a:rPr lang="zh-CN" altLang="en-US" sz="800" b="1" dirty="0">
                  <a:latin typeface="微软雅黑" panose="020B0503020204020204" pitchFamily="34" charset="-122"/>
                  <a:ea typeface="微软雅黑" panose="020B0503020204020204" pitchFamily="34" charset="-122"/>
                  <a:cs typeface="+mn-ea"/>
                  <a:sym typeface="+mn-lt"/>
                </a:rPr>
                <a:t>等 </a:t>
              </a:r>
              <a:r>
                <a:rPr lang="en-US" altLang="zh-CN" sz="800" b="1" dirty="0">
                  <a:latin typeface="微软雅黑" panose="020B0503020204020204" pitchFamily="34" charset="-122"/>
                  <a:ea typeface="微软雅黑" panose="020B0503020204020204" pitchFamily="34" charset="-122"/>
                  <a:cs typeface="+mn-ea"/>
                  <a:sym typeface="+mn-lt"/>
                </a:rPr>
                <a:t>(2018)</a:t>
              </a:r>
              <a:r>
                <a:rPr lang="zh-CN" altLang="en-US" sz="800" b="1" dirty="0">
                  <a:latin typeface="微软雅黑" panose="020B0503020204020204" pitchFamily="34" charset="-122"/>
                  <a:ea typeface="微软雅黑" panose="020B0503020204020204" pitchFamily="34" charset="-122"/>
                  <a:cs typeface="+mn-ea"/>
                  <a:sym typeface="+mn-lt"/>
                </a:rPr>
                <a:t> </a:t>
              </a:r>
              <a:r>
                <a:rPr lang="zh-CN" altLang="en-US" sz="800" dirty="0">
                  <a:latin typeface="微软雅黑" panose="020B0503020204020204" pitchFamily="34" charset="-122"/>
                  <a:ea typeface="微软雅黑" panose="020B0503020204020204" pitchFamily="34" charset="-122"/>
                  <a:cs typeface="+mn-ea"/>
                  <a:sym typeface="+mn-lt"/>
                </a:rPr>
                <a:t>：</a:t>
              </a:r>
              <a:endParaRPr lang="en-US" altLang="zh-CN" sz="8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单中心、随机、开放标签</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 </a:t>
              </a:r>
              <a:r>
                <a:rPr lang="en-US" altLang="zh-CN" sz="700" dirty="0">
                  <a:latin typeface="微软雅黑" panose="020B0503020204020204" pitchFamily="34" charset="-122"/>
                  <a:ea typeface="微软雅黑" panose="020B0503020204020204" pitchFamily="34" charset="-122"/>
                  <a:cs typeface="+mn-ea"/>
                  <a:sym typeface="+mn-lt"/>
                </a:rPr>
                <a:t>vs </a:t>
              </a:r>
              <a:r>
                <a:rPr lang="zh-CN" altLang="en-US" sz="700" dirty="0">
                  <a:latin typeface="微软雅黑" panose="020B0503020204020204" pitchFamily="34" charset="-122"/>
                  <a:ea typeface="微软雅黑" panose="020B0503020204020204" pitchFamily="34" charset="-122"/>
                  <a:cs typeface="+mn-ea"/>
                  <a:sym typeface="+mn-lt"/>
                </a:rPr>
                <a:t>多粘菌素</a:t>
              </a:r>
              <a:r>
                <a:rPr lang="en-US" altLang="zh-CN" sz="700" dirty="0">
                  <a:latin typeface="微软雅黑" panose="020B0503020204020204" pitchFamily="34" charset="-122"/>
                  <a:ea typeface="微软雅黑" panose="020B0503020204020204" pitchFamily="34" charset="-122"/>
                  <a:cs typeface="+mn-ea"/>
                  <a:sym typeface="+mn-lt"/>
                </a:rPr>
                <a:t>E+</a:t>
              </a:r>
              <a:r>
                <a:rPr lang="zh-CN" altLang="en-US" sz="700" dirty="0">
                  <a:latin typeface="微软雅黑" panose="020B0503020204020204" pitchFamily="34" charset="-122"/>
                  <a:ea typeface="微软雅黑" panose="020B0503020204020204" pitchFamily="34" charset="-122"/>
                  <a:cs typeface="+mn-ea"/>
                  <a:sym typeface="+mn-lt"/>
                </a:rPr>
                <a:t>高剂量氨苄西林</a:t>
              </a:r>
              <a:r>
                <a:rPr lang="en-US" altLang="zh-CN" sz="7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舒巴坦用于</a:t>
              </a:r>
              <a:r>
                <a:rPr lang="en-US" altLang="zh-CN" sz="700" dirty="0">
                  <a:latin typeface="微软雅黑" panose="020B0503020204020204" pitchFamily="34" charset="-122"/>
                  <a:ea typeface="微软雅黑" panose="020B0503020204020204" pitchFamily="34" charset="-122"/>
                  <a:cs typeface="+mn-ea"/>
                  <a:sym typeface="+mn-lt"/>
                </a:rPr>
                <a:t>CRAB</a:t>
              </a:r>
              <a:r>
                <a:rPr lang="zh-CN" altLang="en-US" sz="700" dirty="0">
                  <a:latin typeface="微软雅黑" panose="020B0503020204020204" pitchFamily="34" charset="-122"/>
                  <a:ea typeface="微软雅黑" panose="020B0503020204020204" pitchFamily="34" charset="-122"/>
                  <a:cs typeface="+mn-ea"/>
                  <a:sym typeface="+mn-lt"/>
                </a:rPr>
                <a:t>感染</a:t>
              </a:r>
              <a:endParaRPr lang="en-US" altLang="zh-CN" sz="700" dirty="0">
                <a:latin typeface="微软雅黑" panose="020B0503020204020204" pitchFamily="34" charset="-122"/>
                <a:ea typeface="微软雅黑" panose="020B0503020204020204" pitchFamily="34" charset="-122"/>
                <a:cs typeface="+mn-ea"/>
                <a:sym typeface="+mn-lt"/>
              </a:endParaRPr>
            </a:p>
            <a:p>
              <a:pPr marL="171450" indent="-171450">
                <a:buFont typeface="Arial" panose="02080604020202020204" pitchFamily="34" charset="0"/>
                <a:buChar char="•"/>
              </a:pPr>
              <a:r>
                <a:rPr lang="en-US" altLang="zh-CN" sz="700" dirty="0">
                  <a:latin typeface="微软雅黑" panose="020B0503020204020204" pitchFamily="34" charset="-122"/>
                  <a:ea typeface="微软雅黑" panose="020B0503020204020204" pitchFamily="34" charset="-122"/>
                  <a:cs typeface="+mn-ea"/>
                  <a:sym typeface="+mn-lt"/>
                </a:rPr>
                <a:t>30</a:t>
              </a:r>
              <a:r>
                <a:rPr lang="zh-CN" altLang="en-US" sz="700" dirty="0">
                  <a:latin typeface="微软雅黑" panose="020B0503020204020204" pitchFamily="34" charset="-122"/>
                  <a:ea typeface="微软雅黑" panose="020B0503020204020204" pitchFamily="34" charset="-122"/>
                  <a:cs typeface="+mn-ea"/>
                  <a:sym typeface="+mn-lt"/>
                </a:rPr>
                <a:t>天死亡率 </a:t>
              </a:r>
              <a:r>
                <a:rPr lang="en-US" altLang="zh-CN" sz="700" dirty="0">
                  <a:latin typeface="微软雅黑" panose="020B0503020204020204" pitchFamily="34" charset="-122"/>
                  <a:ea typeface="微软雅黑" panose="020B0503020204020204" pitchFamily="34" charset="-122"/>
                  <a:cs typeface="+mn-ea"/>
                  <a:sym typeface="+mn-lt"/>
                </a:rPr>
                <a:t>(p=0.52):</a:t>
              </a:r>
              <a:endParaRPr lang="en-US" altLang="zh-CN" sz="700"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a:t>
              </a:r>
              <a:r>
                <a:rPr lang="en-US" altLang="zh-CN" sz="700" b="1" dirty="0">
                  <a:latin typeface="微软雅黑" panose="020B0503020204020204" pitchFamily="34" charset="-122"/>
                  <a:ea typeface="微软雅黑" panose="020B0503020204020204" pitchFamily="34" charset="-122"/>
                  <a:cs typeface="+mn-ea"/>
                  <a:sym typeface="+mn-lt"/>
                </a:rPr>
                <a:t>63.2% (12/19)</a:t>
              </a:r>
              <a:endParaRPr lang="en-US" altLang="zh-CN" sz="700" b="1" dirty="0">
                <a:latin typeface="微软雅黑" panose="020B0503020204020204" pitchFamily="34" charset="-122"/>
                <a:ea typeface="微软雅黑" panose="020B0503020204020204" pitchFamily="34" charset="-122"/>
                <a:cs typeface="+mn-ea"/>
                <a:sym typeface="+mn-lt"/>
              </a:endParaRPr>
            </a:p>
            <a:p>
              <a:pPr marL="252095" lvl="1" indent="-171450">
                <a:buFont typeface="Arial" panose="02080604020202020204" pitchFamily="34" charset="0"/>
                <a:buChar char="•"/>
              </a:pPr>
              <a:r>
                <a:rPr lang="zh-CN" altLang="en-US" sz="700" b="1" dirty="0">
                  <a:latin typeface="微软雅黑" panose="020B0503020204020204" pitchFamily="34" charset="-122"/>
                  <a:ea typeface="微软雅黑" panose="020B0503020204020204" pitchFamily="34" charset="-122"/>
                  <a:cs typeface="+mn-ea"/>
                  <a:sym typeface="+mn-lt"/>
                </a:rPr>
                <a:t>多粘菌素</a:t>
              </a:r>
              <a:r>
                <a:rPr lang="en-US" altLang="zh-CN" sz="700" b="1" dirty="0">
                  <a:latin typeface="微软雅黑" panose="020B0503020204020204" pitchFamily="34" charset="-122"/>
                  <a:ea typeface="微软雅黑" panose="020B0503020204020204" pitchFamily="34" charset="-122"/>
                  <a:cs typeface="+mn-ea"/>
                  <a:sym typeface="+mn-lt"/>
                </a:rPr>
                <a:t>E+</a:t>
              </a:r>
              <a:r>
                <a:rPr lang="zh-CN" altLang="en-US" sz="700" b="1" dirty="0">
                  <a:latin typeface="微软雅黑" panose="020B0503020204020204" pitchFamily="34" charset="-122"/>
                  <a:ea typeface="微软雅黑" panose="020B0503020204020204" pitchFamily="34" charset="-122"/>
                  <a:cs typeface="+mn-ea"/>
                  <a:sym typeface="+mn-lt"/>
                </a:rPr>
                <a:t>氨苄西林</a:t>
              </a:r>
              <a:r>
                <a:rPr lang="en-US" altLang="zh-CN" sz="700" b="1" dirty="0">
                  <a:latin typeface="微软雅黑" panose="020B0503020204020204" pitchFamily="34" charset="-122"/>
                  <a:ea typeface="微软雅黑" panose="020B0503020204020204" pitchFamily="34" charset="-122"/>
                  <a:cs typeface="+mn-ea"/>
                  <a:sym typeface="+mn-lt"/>
                </a:rPr>
                <a:t>-</a:t>
              </a:r>
              <a:r>
                <a:rPr lang="zh-CN" altLang="en-US" sz="700" b="1" dirty="0">
                  <a:latin typeface="微软雅黑" panose="020B0503020204020204" pitchFamily="34" charset="-122"/>
                  <a:ea typeface="微软雅黑" panose="020B0503020204020204" pitchFamily="34" charset="-122"/>
                  <a:cs typeface="+mn-ea"/>
                  <a:sym typeface="+mn-lt"/>
                </a:rPr>
                <a:t>舒巴坦：</a:t>
              </a:r>
              <a:r>
                <a:rPr lang="en-US" altLang="zh-CN" sz="700" b="1" dirty="0">
                  <a:latin typeface="微软雅黑" panose="020B0503020204020204" pitchFamily="34" charset="-122"/>
                  <a:ea typeface="微软雅黑" panose="020B0503020204020204" pitchFamily="34" charset="-122"/>
                  <a:cs typeface="+mn-ea"/>
                  <a:sym typeface="+mn-lt"/>
                </a:rPr>
                <a:t>50% (10/20)</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84" name="矩形 83"/>
            <p:cNvSpPr/>
            <p:nvPr/>
          </p:nvSpPr>
          <p:spPr>
            <a:xfrm>
              <a:off x="4904834" y="3730833"/>
              <a:ext cx="304035" cy="206569"/>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lIns="0" tIns="0" rIns="0" bIns="0" rtlCol="0" anchor="ctr"/>
            <a:lstStyle/>
            <a:p>
              <a:pPr algn="ctr"/>
              <a:r>
                <a:rPr lang="en-US" altLang="zh-CN" sz="1400" dirty="0">
                  <a:solidFill>
                    <a:schemeClr val="accent1"/>
                  </a:solidFill>
                  <a:latin typeface="微软雅黑" panose="020B0503020204020204" pitchFamily="34" charset="-122"/>
                  <a:ea typeface="微软雅黑" panose="020B0503020204020204" pitchFamily="34" charset="-122"/>
                  <a:cs typeface="+mn-ea"/>
                  <a:sym typeface="+mn-lt"/>
                </a:rPr>
                <a:t>//</a:t>
              </a:r>
              <a:endParaRPr lang="zh-CN" altLang="en-US" sz="1400" dirty="0">
                <a:solidFill>
                  <a:schemeClr val="accent1"/>
                </a:solidFill>
                <a:latin typeface="微软雅黑" panose="020B0503020204020204" pitchFamily="34" charset="-122"/>
                <a:ea typeface="微软雅黑" panose="020B0503020204020204" pitchFamily="34" charset="-122"/>
                <a:cs typeface="+mn-ea"/>
                <a:sym typeface="+mn-lt"/>
              </a:endParaRPr>
            </a:p>
          </p:txBody>
        </p:sp>
        <p:cxnSp>
          <p:nvCxnSpPr>
            <p:cNvPr id="85" name="直接箭头连接符 84"/>
            <p:cNvCxnSpPr/>
            <p:nvPr/>
          </p:nvCxnSpPr>
          <p:spPr>
            <a:xfrm flipV="1">
              <a:off x="2815374" y="2824108"/>
              <a:ext cx="0" cy="9067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直接箭头连接符 85"/>
            <p:cNvCxnSpPr/>
            <p:nvPr/>
          </p:nvCxnSpPr>
          <p:spPr>
            <a:xfrm>
              <a:off x="2815374" y="3937402"/>
              <a:ext cx="0" cy="5687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直接箭头连接符 86"/>
            <p:cNvCxnSpPr/>
            <p:nvPr/>
          </p:nvCxnSpPr>
          <p:spPr>
            <a:xfrm flipV="1">
              <a:off x="3848904" y="2414072"/>
              <a:ext cx="0" cy="13078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直接箭头连接符 87"/>
            <p:cNvCxnSpPr/>
            <p:nvPr/>
          </p:nvCxnSpPr>
          <p:spPr>
            <a:xfrm>
              <a:off x="5786348" y="3937402"/>
              <a:ext cx="0" cy="207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直接箭头连接符 88"/>
            <p:cNvCxnSpPr/>
            <p:nvPr/>
          </p:nvCxnSpPr>
          <p:spPr>
            <a:xfrm>
              <a:off x="7101748" y="3937402"/>
              <a:ext cx="0" cy="207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0" name="直接箭头连接符 89"/>
            <p:cNvCxnSpPr>
              <a:stCxn id="72" idx="2"/>
            </p:cNvCxnSpPr>
            <p:nvPr/>
          </p:nvCxnSpPr>
          <p:spPr>
            <a:xfrm>
              <a:off x="10352062" y="3937402"/>
              <a:ext cx="0" cy="2071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1" name="直接箭头连接符 90"/>
            <p:cNvCxnSpPr>
              <a:stCxn id="67" idx="0"/>
            </p:cNvCxnSpPr>
            <p:nvPr/>
          </p:nvCxnSpPr>
          <p:spPr>
            <a:xfrm flipH="1" flipV="1">
              <a:off x="6029912" y="3523867"/>
              <a:ext cx="1" cy="20696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直接箭头连接符 91"/>
            <p:cNvCxnSpPr>
              <a:endCxn id="78" idx="2"/>
            </p:cNvCxnSpPr>
            <p:nvPr/>
          </p:nvCxnSpPr>
          <p:spPr>
            <a:xfrm flipV="1">
              <a:off x="6973316" y="2424961"/>
              <a:ext cx="0" cy="171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连接符: 肘形 92"/>
            <p:cNvCxnSpPr>
              <a:stCxn id="71" idx="0"/>
              <a:endCxn id="81" idx="2"/>
            </p:cNvCxnSpPr>
            <p:nvPr/>
          </p:nvCxnSpPr>
          <p:spPr>
            <a:xfrm rot="5400000" flipH="1" flipV="1">
              <a:off x="9607375" y="2972976"/>
              <a:ext cx="409571" cy="110614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4" name="直接箭头连接符 93"/>
            <p:cNvCxnSpPr/>
            <p:nvPr/>
          </p:nvCxnSpPr>
          <p:spPr>
            <a:xfrm>
              <a:off x="7101748" y="5008649"/>
              <a:ext cx="0" cy="1380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5" name="直接箭头连接符 94"/>
            <p:cNvCxnSpPr>
              <a:stCxn id="77" idx="3"/>
              <a:endCxn id="83" idx="1"/>
            </p:cNvCxnSpPr>
            <p:nvPr/>
          </p:nvCxnSpPr>
          <p:spPr>
            <a:xfrm>
              <a:off x="6313925" y="3041392"/>
              <a:ext cx="15348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96" name="文本框 95"/>
          <p:cNvSpPr txBox="1"/>
          <p:nvPr/>
        </p:nvSpPr>
        <p:spPr>
          <a:xfrm>
            <a:off x="330200" y="6097201"/>
            <a:ext cx="10996295" cy="138430"/>
          </a:xfrm>
          <a:prstGeom prst="rect">
            <a:avLst/>
          </a:prstGeom>
          <a:noFill/>
        </p:spPr>
        <p:txBody>
          <a:bodyPr wrap="none" lIns="0" tIns="0" rIns="0" bIns="0" rtlCol="0">
            <a:spAutoFit/>
          </a:bodyPr>
          <a:lstStyle>
            <a:defPPr>
              <a:defRPr lang="en-US"/>
            </a:defPPr>
            <a:lvl1pPr>
              <a:defRPr sz="900"/>
            </a:lvl1pPr>
          </a:lstStyle>
          <a:p>
            <a:r>
              <a:rPr lang="en-US" altLang="zh-CN" dirty="0">
                <a:latin typeface="微软雅黑" panose="020B0503020204020204" pitchFamily="34" charset="-122"/>
                <a:ea typeface="微软雅黑" panose="020B0503020204020204" pitchFamily="34" charset="-122"/>
                <a:cs typeface="+mn-ea"/>
                <a:sym typeface="+mn-lt"/>
              </a:rPr>
              <a:t>CRAB</a:t>
            </a:r>
            <a:r>
              <a:rPr lang="zh-CN" altLang="en-US" dirty="0">
                <a:latin typeface="微软雅黑" panose="020B0503020204020204" pitchFamily="34" charset="-122"/>
                <a:ea typeface="微软雅黑" panose="020B0503020204020204" pitchFamily="34" charset="-122"/>
                <a:cs typeface="+mn-ea"/>
                <a:sym typeface="+mn-lt"/>
              </a:rPr>
              <a:t>：碳青霉烯类耐药的鲍曼不动杆菌； </a:t>
            </a:r>
            <a:r>
              <a:rPr lang="en-US" altLang="zh-CN" dirty="0">
                <a:latin typeface="微软雅黑" panose="020B0503020204020204" pitchFamily="34" charset="-122"/>
                <a:ea typeface="微软雅黑" panose="020B0503020204020204" pitchFamily="34" charset="-122"/>
                <a:cs typeface="+mn-ea"/>
                <a:sym typeface="+mn-lt"/>
              </a:rPr>
              <a:t>CR-G-</a:t>
            </a:r>
            <a:r>
              <a:rPr lang="zh-CN" altLang="en-US" dirty="0">
                <a:latin typeface="微软雅黑" panose="020B0503020204020204" pitchFamily="34" charset="-122"/>
                <a:ea typeface="微软雅黑" panose="020B0503020204020204" pitchFamily="34" charset="-122"/>
                <a:cs typeface="+mn-ea"/>
                <a:sym typeface="+mn-lt"/>
              </a:rPr>
              <a:t>：碳青霉烯类耐药的革兰氏阴性菌；</a:t>
            </a:r>
            <a:r>
              <a:rPr lang="en-US" altLang="zh-CN" dirty="0">
                <a:latin typeface="微软雅黑" panose="020B0503020204020204" pitchFamily="34" charset="-122"/>
                <a:ea typeface="微软雅黑" panose="020B0503020204020204" pitchFamily="34" charset="-122"/>
                <a:cs typeface="+mn-ea"/>
                <a:sym typeface="+mn-lt"/>
              </a:rPr>
              <a:t>MDR-AB</a:t>
            </a:r>
            <a:r>
              <a:rPr lang="zh-CN" altLang="en-US" dirty="0">
                <a:latin typeface="微软雅黑" panose="020B0503020204020204" pitchFamily="34" charset="-122"/>
                <a:ea typeface="微软雅黑" panose="020B0503020204020204" pitchFamily="34" charset="-122"/>
                <a:cs typeface="+mn-ea"/>
                <a:sym typeface="+mn-lt"/>
              </a:rPr>
              <a:t>：多重耐药的鲍曼不动杆菌； </a:t>
            </a:r>
            <a:r>
              <a:rPr lang="en-US" altLang="zh-CN" dirty="0">
                <a:latin typeface="微软雅黑" panose="020B0503020204020204" pitchFamily="34" charset="-122"/>
                <a:ea typeface="微软雅黑" panose="020B0503020204020204" pitchFamily="34" charset="-122"/>
                <a:cs typeface="+mn-ea"/>
                <a:sym typeface="+mn-lt"/>
              </a:rPr>
              <a:t>XDR-G-</a:t>
            </a:r>
            <a:r>
              <a:rPr lang="zh-CN" altLang="en-US" dirty="0">
                <a:latin typeface="微软雅黑" panose="020B0503020204020204" pitchFamily="34" charset="-122"/>
                <a:ea typeface="微软雅黑" panose="020B0503020204020204" pitchFamily="34" charset="-122"/>
                <a:cs typeface="+mn-ea"/>
                <a:sym typeface="+mn-lt"/>
              </a:rPr>
              <a:t>：广泛耐药的革兰氏阴性菌； </a:t>
            </a:r>
            <a:r>
              <a:rPr lang="en-US" altLang="zh-CN" dirty="0">
                <a:latin typeface="微软雅黑" panose="020B0503020204020204" pitchFamily="34" charset="-122"/>
                <a:ea typeface="微软雅黑" panose="020B0503020204020204" pitchFamily="34" charset="-122"/>
                <a:cs typeface="+mn-ea"/>
                <a:sym typeface="+mn-lt"/>
              </a:rPr>
              <a:t>VAP</a:t>
            </a:r>
            <a:r>
              <a:rPr lang="zh-CN" altLang="en-US" dirty="0">
                <a:latin typeface="微软雅黑" panose="020B0503020204020204" pitchFamily="34" charset="-122"/>
                <a:ea typeface="微软雅黑" panose="020B0503020204020204" pitchFamily="34" charset="-122"/>
                <a:cs typeface="+mn-ea"/>
                <a:sym typeface="+mn-lt"/>
              </a:rPr>
              <a:t>：呼吸机相关性肺炎；头孢地尔尚未在国内上市</a:t>
            </a:r>
            <a:endParaRPr lang="zh-CN" altLang="en-US" dirty="0">
              <a:latin typeface="微软雅黑" panose="020B0503020204020204" pitchFamily="34" charset="-122"/>
              <a:ea typeface="微软雅黑" panose="020B0503020204020204" pitchFamily="34" charset="-122"/>
              <a:cs typeface="+mn-ea"/>
              <a:sym typeface="+mn-lt"/>
            </a:endParaRPr>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0732" y="709634"/>
            <a:ext cx="3720890" cy="3154710"/>
          </a:xfrm>
          <a:prstGeom prst="rect">
            <a:avLst/>
          </a:prstGeom>
          <a:noFill/>
        </p:spPr>
        <p:txBody>
          <a:bodyPr wrap="none">
            <a:spAutoFit/>
          </a:bodyPr>
          <a:lstStyle>
            <a:defPPr>
              <a:defRPr lang="zh-CN"/>
            </a:defPPr>
            <a:lvl1pPr>
              <a:defRPr sz="3600" spc="300">
                <a:gradFill>
                  <a:gsLst>
                    <a:gs pos="32000">
                      <a:srgbClr val="2AA6E6"/>
                    </a:gs>
                    <a:gs pos="97000">
                      <a:srgbClr val="52B28D"/>
                    </a:gs>
                  </a:gsLst>
                  <a:lin ang="5400000" scaled="1"/>
                </a:gradFill>
                <a:effectLst>
                  <a:outerShdw blurRad="63500" dist="50800" sx="102000" sy="102000" algn="ctr" rotWithShape="0">
                    <a:srgbClr val="2AA6E6">
                      <a:alpha val="40000"/>
                    </a:srgb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sz="19900" dirty="0">
                <a:solidFill>
                  <a:schemeClr val="accent5">
                    <a:lumMod val="60000"/>
                    <a:lumOff val="40000"/>
                    <a:alpha val="13000"/>
                  </a:schemeClr>
                </a:solidFill>
                <a:effectLst>
                  <a:outerShdw blurRad="63500" dist="50800" sx="102000" sy="102000" algn="ctr" rotWithShape="0">
                    <a:schemeClr val="accent5">
                      <a:lumMod val="75000"/>
                      <a:alpha val="40000"/>
                    </a:schemeClr>
                  </a:outerShdw>
                </a:effectLst>
              </a:rPr>
              <a:t>03</a:t>
            </a:r>
            <a:endParaRPr lang="zh-CN" altLang="en-US" sz="19900" dirty="0">
              <a:solidFill>
                <a:schemeClr val="accent5">
                  <a:lumMod val="60000"/>
                  <a:lumOff val="40000"/>
                  <a:alpha val="13000"/>
                </a:schemeClr>
              </a:solidFill>
              <a:effectLst>
                <a:outerShdw blurRad="63500" dist="50800" sx="102000" sy="102000" algn="ctr" rotWithShape="0">
                  <a:schemeClr val="accent5">
                    <a:lumMod val="75000"/>
                    <a:alpha val="40000"/>
                  </a:schemeClr>
                </a:outerShdw>
              </a:effectLst>
            </a:endParaRPr>
          </a:p>
        </p:txBody>
      </p:sp>
      <p:sp>
        <p:nvSpPr>
          <p:cNvPr id="3" name="文本框 2"/>
          <p:cNvSpPr txBox="1"/>
          <p:nvPr/>
        </p:nvSpPr>
        <p:spPr>
          <a:xfrm>
            <a:off x="216535" y="3321050"/>
            <a:ext cx="9222105" cy="706755"/>
          </a:xfrm>
          <a:prstGeom prst="rect">
            <a:avLst/>
          </a:prstGeom>
          <a:noFill/>
        </p:spPr>
        <p:txBody>
          <a:bodyPr wrap="square" rtlCol="0">
            <a:spAutoFit/>
          </a:bodyPr>
          <a:lstStyle>
            <a:defPPr>
              <a:defRPr lang="zh-CN"/>
            </a:defPPr>
            <a:lvl1pPr>
              <a:defRPr sz="3600" spc="600">
                <a:gradFill>
                  <a:gsLst>
                    <a:gs pos="0">
                      <a:srgbClr val="2AA6E6"/>
                    </a:gs>
                    <a:gs pos="85000">
                      <a:srgbClr val="52B28D"/>
                    </a:gs>
                  </a:gsLst>
                  <a:lin ang="5400000" scaled="1"/>
                </a:gradFill>
                <a:effectLst>
                  <a:outerShdw blurRad="63500" dist="50800" sx="102000" sy="102000" algn="ctr" rotWithShape="0">
                    <a:srgbClr val="2AA6E6">
                      <a:alpha val="34000"/>
                    </a:srgbClr>
                  </a:outerShdw>
                </a:effectLst>
                <a:latin typeface="思源黑体 CN Bold" panose="020B0800000000000000" pitchFamily="34" charset="-122"/>
                <a:ea typeface="思源黑体 CN Bold" panose="020B0800000000000000" pitchFamily="34" charset="-122"/>
              </a:defRPr>
            </a:lvl1pPr>
          </a:lstStyle>
          <a:p>
            <a:r>
              <a:rPr lang="zh-CN" altLang="en-US" sz="4000" b="1" dirty="0">
                <a:solidFill>
                  <a:schemeClr val="accent5">
                    <a:lumMod val="75000"/>
                  </a:schemeClr>
                </a:solidFill>
                <a:effectLst/>
                <a:latin typeface="微软雅黑" panose="020B0503020204020204" pitchFamily="34" charset="-122"/>
                <a:ea typeface="微软雅黑" panose="020B0503020204020204" pitchFamily="34" charset="-122"/>
              </a:rPr>
              <a:t>鲍曼不动杆菌感染的精准治疗方案</a:t>
            </a:r>
            <a:endParaRPr lang="zh-CN" altLang="en-US" sz="4000" b="1" dirty="0">
              <a:solidFill>
                <a:schemeClr val="accent5">
                  <a:lumMod val="75000"/>
                </a:schemeClr>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6175527" y="933810"/>
            <a:ext cx="5854441" cy="1061381"/>
          </a:xfrm>
          <a:prstGeom prst="rect">
            <a:avLst/>
          </a:prstGeom>
          <a:solidFill>
            <a:srgbClr val="9DC3E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 name="object 11"/>
          <p:cNvSpPr txBox="1"/>
          <p:nvPr/>
        </p:nvSpPr>
        <p:spPr>
          <a:xfrm>
            <a:off x="603278" y="6568508"/>
            <a:ext cx="6026121" cy="271869"/>
          </a:xfrm>
          <a:prstGeom prst="rect">
            <a:avLst/>
          </a:prstGeom>
        </p:spPr>
        <p:txBody>
          <a:bodyPr vert="horz" wrap="square" lIns="0" tIns="12700" rIns="0" bIns="0" rtlCol="0">
            <a:spAutoFit/>
          </a:bodyPr>
          <a:lstStyle/>
          <a:p>
            <a:pPr marL="12700">
              <a:lnSpc>
                <a:spcPct val="100000"/>
              </a:lnSpc>
              <a:spcBef>
                <a:spcPts val="100"/>
              </a:spcBef>
              <a:tabLst>
                <a:tab pos="240665" algn="l"/>
              </a:tabLst>
            </a:pPr>
            <a:r>
              <a:rPr sz="800" i="1" spc="-25" dirty="0">
                <a:latin typeface="微软雅黑" panose="020B0503020204020204" pitchFamily="34" charset="-122"/>
                <a:ea typeface="微软雅黑" panose="020B0503020204020204" pitchFamily="34" charset="-122"/>
                <a:cs typeface="Arial"/>
              </a:rPr>
              <a:t>1.</a:t>
            </a:r>
            <a:r>
              <a:rPr sz="800" i="1" dirty="0">
                <a:latin typeface="微软雅黑" panose="020B0503020204020204" pitchFamily="34" charset="-122"/>
                <a:ea typeface="微软雅黑" panose="020B0503020204020204" pitchFamily="34" charset="-122"/>
                <a:cs typeface="Arial"/>
              </a:rPr>
              <a:t>	</a:t>
            </a:r>
            <a:r>
              <a:rPr sz="800" i="1" spc="-10" dirty="0">
                <a:latin typeface="微软雅黑" panose="020B0503020204020204" pitchFamily="34" charset="-122"/>
                <a:ea typeface="微软雅黑" panose="020B0503020204020204" pitchFamily="34" charset="-122"/>
                <a:cs typeface="Arial"/>
              </a:rPr>
              <a:t>El-</a:t>
            </a:r>
            <a:r>
              <a:rPr sz="800" i="1" dirty="0">
                <a:latin typeface="微软雅黑" panose="020B0503020204020204" pitchFamily="34" charset="-122"/>
                <a:ea typeface="微软雅黑" panose="020B0503020204020204" pitchFamily="34" charset="-122"/>
                <a:cs typeface="Arial"/>
              </a:rPr>
              <a:t>Ghali</a:t>
            </a:r>
            <a:r>
              <a:rPr sz="800" i="1" spc="235" dirty="0">
                <a:latin typeface="微软雅黑" panose="020B0503020204020204" pitchFamily="34" charset="-122"/>
                <a:ea typeface="微软雅黑" panose="020B0503020204020204" pitchFamily="34" charset="-122"/>
                <a:cs typeface="Arial"/>
              </a:rPr>
              <a:t> </a:t>
            </a:r>
            <a:r>
              <a:rPr sz="800" i="1" dirty="0">
                <a:latin typeface="微软雅黑" panose="020B0503020204020204" pitchFamily="34" charset="-122"/>
                <a:ea typeface="微软雅黑" panose="020B0503020204020204" pitchFamily="34" charset="-122"/>
                <a:cs typeface="Arial"/>
              </a:rPr>
              <a:t>A, et</a:t>
            </a:r>
            <a:r>
              <a:rPr sz="800" i="1" spc="15" dirty="0">
                <a:latin typeface="微软雅黑" panose="020B0503020204020204" pitchFamily="34" charset="-122"/>
                <a:ea typeface="微软雅黑" panose="020B0503020204020204" pitchFamily="34" charset="-122"/>
                <a:cs typeface="Arial"/>
              </a:rPr>
              <a:t> </a:t>
            </a:r>
            <a:r>
              <a:rPr sz="800" i="1" dirty="0">
                <a:latin typeface="微软雅黑" panose="020B0503020204020204" pitchFamily="34" charset="-122"/>
                <a:ea typeface="微软雅黑" panose="020B0503020204020204" pitchFamily="34" charset="-122"/>
                <a:cs typeface="Arial"/>
              </a:rPr>
              <a:t>al.</a:t>
            </a:r>
            <a:r>
              <a:rPr sz="800" i="1" spc="15" dirty="0">
                <a:latin typeface="微软雅黑" panose="020B0503020204020204" pitchFamily="34" charset="-122"/>
                <a:ea typeface="微软雅黑" panose="020B0503020204020204" pitchFamily="34" charset="-122"/>
                <a:cs typeface="Arial"/>
              </a:rPr>
              <a:t> </a:t>
            </a:r>
            <a:r>
              <a:rPr sz="800" i="1" spc="-10" dirty="0">
                <a:latin typeface="微软雅黑" panose="020B0503020204020204" pitchFamily="34" charset="-122"/>
                <a:ea typeface="微软雅黑" panose="020B0503020204020204" pitchFamily="34" charset="-122"/>
                <a:cs typeface="Arial"/>
              </a:rPr>
              <a:t>Pharmacotherapy</a:t>
            </a:r>
            <a:r>
              <a:rPr sz="800" i="1" spc="40" dirty="0">
                <a:latin typeface="微软雅黑" panose="020B0503020204020204" pitchFamily="34" charset="-122"/>
                <a:ea typeface="微软雅黑" panose="020B0503020204020204" pitchFamily="34" charset="-122"/>
                <a:cs typeface="Arial"/>
              </a:rPr>
              <a:t> </a:t>
            </a:r>
            <a:r>
              <a:rPr sz="800" i="1" dirty="0">
                <a:latin typeface="微软雅黑" panose="020B0503020204020204" pitchFamily="34" charset="-122"/>
                <a:ea typeface="微软雅黑" panose="020B0503020204020204" pitchFamily="34" charset="-122"/>
                <a:cs typeface="Arial"/>
              </a:rPr>
              <a:t>. 2023</a:t>
            </a:r>
            <a:r>
              <a:rPr sz="800" i="1" spc="30" dirty="0">
                <a:latin typeface="微软雅黑" panose="020B0503020204020204" pitchFamily="34" charset="-122"/>
                <a:ea typeface="微软雅黑" panose="020B0503020204020204" pitchFamily="34" charset="-122"/>
                <a:cs typeface="Arial"/>
              </a:rPr>
              <a:t> </a:t>
            </a:r>
            <a:r>
              <a:rPr sz="800" i="1" spc="-10" dirty="0">
                <a:latin typeface="微软雅黑" panose="020B0503020204020204" pitchFamily="34" charset="-122"/>
                <a:ea typeface="微软雅黑" panose="020B0503020204020204" pitchFamily="34" charset="-122"/>
                <a:cs typeface="Arial"/>
              </a:rPr>
              <a:t>Jun;43(6):502-</a:t>
            </a:r>
            <a:r>
              <a:rPr sz="800" i="1" spc="-25" dirty="0">
                <a:latin typeface="微软雅黑" panose="020B0503020204020204" pitchFamily="34" charset="-122"/>
                <a:ea typeface="微软雅黑" panose="020B0503020204020204" pitchFamily="34" charset="-122"/>
                <a:cs typeface="Arial"/>
              </a:rPr>
              <a:t>513</a:t>
            </a:r>
            <a:endParaRPr lang="en-US" sz="800" i="1" spc="-25" dirty="0">
              <a:latin typeface="微软雅黑" panose="020B0503020204020204" pitchFamily="34" charset="-122"/>
              <a:ea typeface="微软雅黑" panose="020B0503020204020204" pitchFamily="34" charset="-122"/>
              <a:cs typeface="Arial"/>
            </a:endParaRPr>
          </a:p>
          <a:p>
            <a:pPr marL="12700">
              <a:spcBef>
                <a:spcPts val="100"/>
              </a:spcBef>
              <a:tabLst>
                <a:tab pos="240665" algn="l"/>
              </a:tabLst>
            </a:pPr>
            <a:r>
              <a:rPr lang="en-US" altLang="zh-CN" sz="800" dirty="0">
                <a:latin typeface="微软雅黑" panose="020B0503020204020204" pitchFamily="34" charset="-122"/>
                <a:ea typeface="微软雅黑" panose="020B0503020204020204" pitchFamily="34" charset="-122"/>
                <a:cs typeface="+mn-ea"/>
                <a:sym typeface="+mn-lt"/>
              </a:rPr>
              <a:t>https://www.nmpa.gov.cn/directory/web/nmpa/zhuanti/cxylqx/cxypxx/20240520091748157.html</a:t>
            </a:r>
            <a:endParaRPr lang="zh-CN" altLang="en-US" sz="800" dirty="0">
              <a:latin typeface="微软雅黑" panose="020B0503020204020204" pitchFamily="34" charset="-122"/>
              <a:ea typeface="微软雅黑" panose="020B0503020204020204" pitchFamily="34" charset="-122"/>
              <a:cs typeface="+mn-ea"/>
              <a:sym typeface="+mn-lt"/>
            </a:endParaRPr>
          </a:p>
        </p:txBody>
      </p:sp>
      <p:sp>
        <p:nvSpPr>
          <p:cNvPr id="48" name="矩形 47"/>
          <p:cNvSpPr/>
          <p:nvPr/>
        </p:nvSpPr>
        <p:spPr>
          <a:xfrm>
            <a:off x="154582" y="905501"/>
            <a:ext cx="5854441" cy="1061381"/>
          </a:xfrm>
          <a:prstGeom prst="rect">
            <a:avLst/>
          </a:prstGeom>
          <a:solidFill>
            <a:srgbClr val="9DC3E6"/>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3" name="object 13"/>
          <p:cNvSpPr txBox="1">
            <a:spLocks noGrp="1"/>
          </p:cNvSpPr>
          <p:nvPr>
            <p:ph type="title" idx="4294967295"/>
          </p:nvPr>
        </p:nvSpPr>
        <p:spPr>
          <a:xfrm>
            <a:off x="603279" y="432017"/>
            <a:ext cx="11393661" cy="276999"/>
          </a:xfrm>
          <a:prstGeom prst="rect">
            <a:avLst/>
          </a:prstGeom>
        </p:spPr>
        <p:txBody>
          <a:bodyPr vert="horz" wrap="square" lIns="0" tIns="0" rIns="0" bIns="0" rtlCol="0" anchor="t" anchorCtr="0">
            <a:spAutoFit/>
          </a:bodyPr>
          <a:lstStyle/>
          <a:p>
            <a:pPr>
              <a:spcBef>
                <a:spcPts val="1000"/>
              </a:spcBef>
              <a:buFont typeface="Arial" panose="02080604020202020204" pitchFamily="34" charset="0"/>
            </a:pPr>
            <a:r>
              <a:rPr sz="2000" b="1" dirty="0" err="1">
                <a:solidFill>
                  <a:schemeClr val="bg1"/>
                </a:solidFill>
                <a:latin typeface="微软雅黑" panose="020B0503020204020204" pitchFamily="34" charset="-122"/>
                <a:ea typeface="微软雅黑" panose="020B0503020204020204" pitchFamily="34" charset="-122"/>
                <a:cs typeface="+mn-cs"/>
              </a:rPr>
              <a:t>度洛巴坦（Durlobactam）是专门针对CRAB产酶的机制而开发</a:t>
            </a:r>
            <a:endParaRPr sz="2000" b="1" dirty="0">
              <a:solidFill>
                <a:schemeClr val="accent2"/>
              </a:solidFill>
              <a:latin typeface="微软雅黑" panose="020B0503020204020204" pitchFamily="34" charset="-122"/>
              <a:ea typeface="微软雅黑" panose="020B0503020204020204" pitchFamily="34" charset="-122"/>
              <a:cs typeface="+mn-cs"/>
            </a:endParaRPr>
          </a:p>
        </p:txBody>
      </p:sp>
      <p:pic>
        <p:nvPicPr>
          <p:cNvPr id="18" name="图片 17"/>
          <p:cNvPicPr>
            <a:picLocks noChangeAspect="1"/>
          </p:cNvPicPr>
          <p:nvPr/>
        </p:nvPicPr>
        <p:blipFill>
          <a:blip r:embed="rId1"/>
          <a:stretch>
            <a:fillRect/>
          </a:stretch>
        </p:blipFill>
        <p:spPr>
          <a:xfrm>
            <a:off x="6144777" y="2069494"/>
            <a:ext cx="5704345" cy="2485935"/>
          </a:xfrm>
          <a:prstGeom prst="rect">
            <a:avLst/>
          </a:prstGeom>
          <a:ln>
            <a:noFill/>
          </a:ln>
          <a:effectLst>
            <a:outerShdw blurRad="50800" dist="38100" dir="5400000" algn="t" rotWithShape="0">
              <a:srgbClr val="0098B9">
                <a:lumMod val="50000"/>
                <a:alpha val="30000"/>
              </a:srgbClr>
            </a:outerShdw>
          </a:effectLst>
        </p:spPr>
      </p:pic>
      <p:grpSp>
        <p:nvGrpSpPr>
          <p:cNvPr id="19" name="组合 18"/>
          <p:cNvGrpSpPr/>
          <p:nvPr/>
        </p:nvGrpSpPr>
        <p:grpSpPr>
          <a:xfrm>
            <a:off x="6144777" y="933810"/>
            <a:ext cx="5704346" cy="1061381"/>
            <a:chOff x="1890967" y="886185"/>
            <a:chExt cx="4281068" cy="1061381"/>
          </a:xfrm>
        </p:grpSpPr>
        <p:grpSp>
          <p:nvGrpSpPr>
            <p:cNvPr id="23" name="组合 22"/>
            <p:cNvGrpSpPr/>
            <p:nvPr/>
          </p:nvGrpSpPr>
          <p:grpSpPr>
            <a:xfrm>
              <a:off x="1986221" y="1100419"/>
              <a:ext cx="2280652" cy="176682"/>
              <a:chOff x="2011948" y="1131977"/>
              <a:chExt cx="2280652" cy="176682"/>
            </a:xfrm>
          </p:grpSpPr>
          <p:grpSp>
            <p:nvGrpSpPr>
              <p:cNvPr id="24" name="组合 23"/>
              <p:cNvGrpSpPr/>
              <p:nvPr/>
            </p:nvGrpSpPr>
            <p:grpSpPr>
              <a:xfrm>
                <a:off x="4064465" y="1131977"/>
                <a:ext cx="228135" cy="176682"/>
                <a:chOff x="4064465" y="1131977"/>
                <a:chExt cx="228135" cy="176682"/>
              </a:xfrm>
            </p:grpSpPr>
            <p:sp>
              <p:nvSpPr>
                <p:cNvPr id="28" name="椭圆 27"/>
                <p:cNvSpPr/>
                <p:nvPr/>
              </p:nvSpPr>
              <p:spPr>
                <a:xfrm>
                  <a:off x="4064465" y="1131977"/>
                  <a:ext cx="176682" cy="176682"/>
                </a:xfrm>
                <a:prstGeom prst="ellipse">
                  <a:avLst/>
                </a:prstGeom>
                <a:solidFill>
                  <a:sysClr val="window" lastClr="FFFFFF">
                    <a:alpha val="6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29" name="椭圆 28"/>
                <p:cNvSpPr/>
                <p:nvPr/>
              </p:nvSpPr>
              <p:spPr>
                <a:xfrm>
                  <a:off x="4188290" y="1168163"/>
                  <a:ext cx="104310" cy="104310"/>
                </a:xfrm>
                <a:prstGeom prst="ellipse">
                  <a:avLst/>
                </a:prstGeom>
                <a:solidFill>
                  <a:sysClr val="window" lastClr="FFFFFF">
                    <a:alpha val="6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sp>
            <p:nvSpPr>
              <p:cNvPr id="27" name="椭圆 26"/>
              <p:cNvSpPr/>
              <p:nvPr/>
            </p:nvSpPr>
            <p:spPr>
              <a:xfrm flipH="1">
                <a:off x="2011948" y="1168163"/>
                <a:ext cx="104310" cy="104310"/>
              </a:xfrm>
              <a:prstGeom prst="ellipse">
                <a:avLst/>
              </a:prstGeom>
              <a:solidFill>
                <a:sysClr val="window" lastClr="FFFFFF">
                  <a:alpha val="6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sp>
          <p:nvSpPr>
            <p:cNvPr id="21" name="文本框 20"/>
            <p:cNvSpPr txBox="1"/>
            <p:nvPr/>
          </p:nvSpPr>
          <p:spPr>
            <a:xfrm>
              <a:off x="1890967" y="886185"/>
              <a:ext cx="4281068" cy="1061381"/>
            </a:xfrm>
            <a:prstGeom prst="rect">
              <a:avLst/>
            </a:prstGeom>
            <a:noFill/>
          </p:spPr>
          <p:txBody>
            <a:bodyPr wrap="square">
              <a:spAutoFit/>
            </a:bodyPr>
            <a:lstStyle/>
            <a:p>
              <a:pPr marL="0" marR="0" lvl="0" indent="0" algn="ctr" defTabSz="914400" eaLnBrk="1" fontAlgn="auto" latinLnBrk="0" hangingPunct="1">
                <a:lnSpc>
                  <a:spcPct val="120000"/>
                </a:lnSpc>
                <a:spcBef>
                  <a:spcPts val="0"/>
                </a:spcBef>
                <a:spcAft>
                  <a:spcPts val="0"/>
                </a:spcAft>
                <a:buClrTx/>
                <a:buSzTx/>
                <a:buFontTx/>
                <a:buNone/>
                <a:defRPr/>
              </a:pPr>
              <a:r>
                <a:rPr kumimoji="0" lang="en-US" altLang="zh-CN"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2024</a:t>
              </a:r>
              <a:r>
                <a:rPr kumimoji="0" lang="zh-CN" altLang="en-US"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年</a:t>
              </a:r>
              <a:r>
                <a:rPr kumimoji="0" lang="en-US" altLang="zh-CN"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5</a:t>
              </a:r>
              <a:r>
                <a:rPr lang="zh-CN" altLang="en-US" b="1" kern="0" dirty="0">
                  <a:latin typeface="微软雅黑" panose="020B0503020204020204" pitchFamily="34" charset="-122"/>
                  <a:ea typeface="微软雅黑" panose="020B0503020204020204" pitchFamily="34" charset="-122"/>
                  <a:cs typeface="+mn-ea"/>
                  <a:sym typeface="+mn-lt"/>
                </a:rPr>
                <a:t>月</a:t>
              </a:r>
              <a:r>
                <a:rPr lang="en-US" altLang="zh-CN" b="1" kern="0" dirty="0">
                  <a:latin typeface="微软雅黑" panose="020B0503020204020204" pitchFamily="34" charset="-122"/>
                  <a:ea typeface="微软雅黑" panose="020B0503020204020204" pitchFamily="34" charset="-122"/>
                  <a:cs typeface="+mn-ea"/>
                  <a:sym typeface="+mn-lt"/>
                </a:rPr>
                <a:t>20</a:t>
              </a:r>
              <a:r>
                <a:rPr lang="zh-CN" altLang="en-US" b="1" kern="0" dirty="0">
                  <a:latin typeface="微软雅黑" panose="020B0503020204020204" pitchFamily="34" charset="-122"/>
                  <a:ea typeface="微软雅黑" panose="020B0503020204020204" pitchFamily="34" charset="-122"/>
                  <a:cs typeface="+mn-ea"/>
                  <a:sym typeface="+mn-lt"/>
                </a:rPr>
                <a:t>号</a:t>
              </a:r>
              <a:endParaRPr lang="en-US" altLang="zh-CN" b="1" kern="0" dirty="0">
                <a:latin typeface="微软雅黑" panose="020B0503020204020204" pitchFamily="34" charset="-122"/>
                <a:ea typeface="微软雅黑" panose="020B0503020204020204" pitchFamily="34" charset="-122"/>
                <a:cs typeface="+mn-ea"/>
                <a:sym typeface="+mn-lt"/>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中国国家药监局通过优先审评审批程序批准</a:t>
              </a:r>
              <a:endParaRPr kumimoji="0" lang="en-US" altLang="zh-CN"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eaLnBrk="1" fontAlgn="auto" latinLnBrk="0" hangingPunct="1">
                <a:lnSpc>
                  <a:spcPct val="120000"/>
                </a:lnSpc>
                <a:spcBef>
                  <a:spcPts val="0"/>
                </a:spcBef>
                <a:spcAft>
                  <a:spcPts val="0"/>
                </a:spcAft>
                <a:buClrTx/>
                <a:buSzTx/>
                <a:buFontTx/>
                <a:buNone/>
                <a:defRPr/>
              </a:pPr>
              <a:r>
                <a:rPr kumimoji="0" lang="zh-CN" altLang="en-US"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舒巴坦钠</a:t>
              </a:r>
              <a:r>
                <a:rPr kumimoji="0" lang="en-US" altLang="zh-CN"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a:t>
              </a:r>
              <a:r>
                <a:rPr kumimoji="0" lang="zh-CN" altLang="en-US"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度洛巴坦钠（商品名：</a:t>
              </a:r>
              <a:r>
                <a:rPr kumimoji="0" lang="en-US" altLang="zh-CN"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XACDURO</a:t>
              </a:r>
              <a:r>
                <a:rPr kumimoji="0" lang="en-US" altLang="zh-CN" b="1" i="0" u="none" strike="noStrike" kern="0" cap="none" spc="0" normalizeH="0" baseline="30000" noProof="0" dirty="0">
                  <a:ln>
                    <a:noFill/>
                  </a:ln>
                  <a:effectLst/>
                  <a:uLnTx/>
                  <a:uFillTx/>
                  <a:latin typeface="微软雅黑" panose="020B0503020204020204" pitchFamily="34" charset="-122"/>
                  <a:ea typeface="微软雅黑" panose="020B0503020204020204" pitchFamily="34" charset="-122"/>
                  <a:cs typeface="+mn-ea"/>
                  <a:sym typeface="+mn-lt"/>
                </a:rPr>
                <a:t>®</a:t>
              </a:r>
              <a:r>
                <a:rPr kumimoji="0" lang="zh-CN" altLang="en-US"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）上市</a:t>
              </a:r>
              <a:r>
                <a:rPr kumimoji="0" lang="en-US" altLang="zh-CN" b="1" i="0" u="none" strike="noStrike" kern="0" cap="none" spc="0" normalizeH="0" baseline="30000" noProof="0" dirty="0">
                  <a:ln>
                    <a:noFill/>
                  </a:ln>
                  <a:effectLst/>
                  <a:uLnTx/>
                  <a:uFillTx/>
                  <a:latin typeface="微软雅黑" panose="020B0503020204020204" pitchFamily="34" charset="-122"/>
                  <a:ea typeface="微软雅黑" panose="020B0503020204020204" pitchFamily="34" charset="-122"/>
                  <a:cs typeface="+mn-ea"/>
                  <a:sym typeface="+mn-lt"/>
                </a:rPr>
                <a:t>2</a:t>
              </a:r>
              <a:endParaRPr kumimoji="0" lang="en-US" altLang="zh-CN" b="1" i="0" u="none" strike="noStrike" kern="0" cap="none" spc="0" normalizeH="0" baseline="3000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sp>
        <p:nvSpPr>
          <p:cNvPr id="31" name="矩形 30"/>
          <p:cNvSpPr/>
          <p:nvPr/>
        </p:nvSpPr>
        <p:spPr>
          <a:xfrm>
            <a:off x="1764148" y="5605229"/>
            <a:ext cx="8404575" cy="675346"/>
          </a:xfrm>
          <a:prstGeom prst="rect">
            <a:avLst/>
          </a:prstGeom>
          <a:solidFill>
            <a:sysClr val="window" lastClr="FFFFFF">
              <a:lumMod val="95000"/>
            </a:sysClr>
          </a:solidFill>
          <a:ln w="19050" cap="flat" cmpd="sng" algn="ctr">
            <a:noFill/>
            <a:prstDash val="solid"/>
            <a:miter lim="800000"/>
          </a:ln>
          <a:effectLst/>
        </p:spPr>
        <p:txBody>
          <a:bodyPr lIns="432000" rtlCol="0" anchor="ct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用于治疗 </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18 </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岁及以上患者由鲍曼</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醋酸钙不动杆菌复合体敏感分离株所致医院获得性细菌性肺炎（</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HABP</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）、呼吸机相关性细菌性肺炎（</a:t>
            </a:r>
            <a:r>
              <a:rPr kumimoji="0" lang="en-US" altLang="zh-CN"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VABP</a:t>
            </a:r>
            <a:r>
              <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endParaRPr kumimoji="0" lang="zh-CN" altLang="en-US" sz="12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2" name="组合 31"/>
          <p:cNvGrpSpPr/>
          <p:nvPr/>
        </p:nvGrpSpPr>
        <p:grpSpPr>
          <a:xfrm>
            <a:off x="985338" y="5561721"/>
            <a:ext cx="778951" cy="718971"/>
            <a:chOff x="363664" y="5011229"/>
            <a:chExt cx="982536" cy="982918"/>
          </a:xfrm>
        </p:grpSpPr>
        <p:sp>
          <p:nvSpPr>
            <p:cNvPr id="33" name="矩形: 圆角 32"/>
            <p:cNvSpPr/>
            <p:nvPr/>
          </p:nvSpPr>
          <p:spPr>
            <a:xfrm>
              <a:off x="363664" y="5011229"/>
              <a:ext cx="982536" cy="982918"/>
            </a:xfrm>
            <a:prstGeom prst="roundRect">
              <a:avLst>
                <a:gd name="adj" fmla="val 11836"/>
              </a:avLst>
            </a:prstGeom>
            <a:solidFill>
              <a:schemeClr val="accent1"/>
            </a:solidFill>
            <a:ln w="25400" cap="flat" cmpd="sng" algn="ctr">
              <a:solidFill>
                <a:sysClr val="window" lastClr="FFFFFF"/>
              </a:solidFill>
              <a:prstDash val="solid"/>
              <a:miter lim="800000"/>
            </a:ln>
            <a:effectLst>
              <a:outerShdw blurRad="127000" sx="102000" sy="102000" algn="ctr" rotWithShape="0">
                <a:prstClr val="black">
                  <a:alpha val="30000"/>
                </a:prstClr>
              </a:outerShdw>
            </a:effectLst>
          </p:spPr>
          <p:txBody>
            <a:bodyPr tIns="39600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适应症</a:t>
              </a:r>
              <a:endParaRPr kumimoji="0" lang="zh-CN" altLang="en-US" sz="16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4" name="组合 33"/>
            <p:cNvGrpSpPr/>
            <p:nvPr/>
          </p:nvGrpSpPr>
          <p:grpSpPr>
            <a:xfrm>
              <a:off x="673195" y="5167177"/>
              <a:ext cx="363474" cy="323604"/>
              <a:chOff x="2516414" y="4683050"/>
              <a:chExt cx="1905410" cy="1696402"/>
            </a:xfrm>
            <a:solidFill>
              <a:sysClr val="window" lastClr="FFFFFF"/>
            </a:solidFill>
          </p:grpSpPr>
          <p:sp>
            <p:nvSpPr>
              <p:cNvPr id="35" name="任意多边形: 形状 34"/>
              <p:cNvSpPr/>
              <p:nvPr/>
            </p:nvSpPr>
            <p:spPr>
              <a:xfrm>
                <a:off x="2516414" y="4683050"/>
                <a:ext cx="1054417" cy="1257307"/>
              </a:xfrm>
              <a:custGeom>
                <a:avLst/>
                <a:gdLst>
                  <a:gd name="connsiteX0" fmla="*/ 1054418 w 1054417"/>
                  <a:gd name="connsiteY0" fmla="*/ 1065848 h 1257307"/>
                  <a:gd name="connsiteX1" fmla="*/ 867728 w 1054417"/>
                  <a:gd name="connsiteY1" fmla="*/ 874395 h 1257307"/>
                  <a:gd name="connsiteX2" fmla="*/ 743903 w 1054417"/>
                  <a:gd name="connsiteY2" fmla="*/ 922973 h 1257307"/>
                  <a:gd name="connsiteX3" fmla="*/ 358140 w 1054417"/>
                  <a:gd name="connsiteY3" fmla="*/ 701993 h 1257307"/>
                  <a:gd name="connsiteX4" fmla="*/ 372428 w 1054417"/>
                  <a:gd name="connsiteY4" fmla="*/ 629603 h 1257307"/>
                  <a:gd name="connsiteX5" fmla="*/ 367665 w 1054417"/>
                  <a:gd name="connsiteY5" fmla="*/ 587693 h 1257307"/>
                  <a:gd name="connsiteX6" fmla="*/ 750570 w 1054417"/>
                  <a:gd name="connsiteY6" fmla="*/ 341948 h 1257307"/>
                  <a:gd name="connsiteX7" fmla="*/ 864870 w 1054417"/>
                  <a:gd name="connsiteY7" fmla="*/ 382905 h 1257307"/>
                  <a:gd name="connsiteX8" fmla="*/ 1051560 w 1054417"/>
                  <a:gd name="connsiteY8" fmla="*/ 191452 h 1257307"/>
                  <a:gd name="connsiteX9" fmla="*/ 864870 w 1054417"/>
                  <a:gd name="connsiteY9" fmla="*/ 0 h 1257307"/>
                  <a:gd name="connsiteX10" fmla="*/ 678180 w 1054417"/>
                  <a:gd name="connsiteY10" fmla="*/ 191452 h 1257307"/>
                  <a:gd name="connsiteX11" fmla="*/ 684848 w 1054417"/>
                  <a:gd name="connsiteY11" fmla="*/ 240983 h 1257307"/>
                  <a:gd name="connsiteX12" fmla="*/ 307658 w 1054417"/>
                  <a:gd name="connsiteY12" fmla="*/ 482918 h 1257307"/>
                  <a:gd name="connsiteX13" fmla="*/ 186690 w 1054417"/>
                  <a:gd name="connsiteY13" fmla="*/ 437198 h 1257307"/>
                  <a:gd name="connsiteX14" fmla="*/ 0 w 1054417"/>
                  <a:gd name="connsiteY14" fmla="*/ 628650 h 1257307"/>
                  <a:gd name="connsiteX15" fmla="*/ 186690 w 1054417"/>
                  <a:gd name="connsiteY15" fmla="*/ 820103 h 1257307"/>
                  <a:gd name="connsiteX16" fmla="*/ 279083 w 1054417"/>
                  <a:gd name="connsiteY16" fmla="*/ 794385 h 1257307"/>
                  <a:gd name="connsiteX17" fmla="*/ 685800 w 1054417"/>
                  <a:gd name="connsiteY17" fmla="*/ 1027748 h 1257307"/>
                  <a:gd name="connsiteX18" fmla="*/ 681038 w 1054417"/>
                  <a:gd name="connsiteY18" fmla="*/ 1065848 h 1257307"/>
                  <a:gd name="connsiteX19" fmla="*/ 867728 w 1054417"/>
                  <a:gd name="connsiteY19" fmla="*/ 1257300 h 1257307"/>
                  <a:gd name="connsiteX20" fmla="*/ 1054418 w 1054417"/>
                  <a:gd name="connsiteY20" fmla="*/ 1065848 h 1257307"/>
                  <a:gd name="connsiteX21" fmla="*/ 867728 w 1054417"/>
                  <a:gd name="connsiteY21" fmla="*/ 995363 h 1257307"/>
                  <a:gd name="connsiteX22" fmla="*/ 935355 w 1054417"/>
                  <a:gd name="connsiteY22" fmla="*/ 1066800 h 1257307"/>
                  <a:gd name="connsiteX23" fmla="*/ 867728 w 1054417"/>
                  <a:gd name="connsiteY23" fmla="*/ 1137285 h 1257307"/>
                  <a:gd name="connsiteX24" fmla="*/ 800100 w 1054417"/>
                  <a:gd name="connsiteY24" fmla="*/ 1066800 h 1257307"/>
                  <a:gd name="connsiteX25" fmla="*/ 867728 w 1054417"/>
                  <a:gd name="connsiteY25" fmla="*/ 995363 h 1257307"/>
                  <a:gd name="connsiteX26" fmla="*/ 798195 w 1054417"/>
                  <a:gd name="connsiteY26" fmla="*/ 191452 h 1257307"/>
                  <a:gd name="connsiteX27" fmla="*/ 865823 w 1054417"/>
                  <a:gd name="connsiteY27" fmla="*/ 120968 h 1257307"/>
                  <a:gd name="connsiteX28" fmla="*/ 933450 w 1054417"/>
                  <a:gd name="connsiteY28" fmla="*/ 191452 h 1257307"/>
                  <a:gd name="connsiteX29" fmla="*/ 865823 w 1054417"/>
                  <a:gd name="connsiteY29" fmla="*/ 261937 h 1257307"/>
                  <a:gd name="connsiteX30" fmla="*/ 798195 w 1054417"/>
                  <a:gd name="connsiteY30" fmla="*/ 191452 h 1257307"/>
                  <a:gd name="connsiteX31" fmla="*/ 254317 w 1054417"/>
                  <a:gd name="connsiteY31" fmla="*/ 628650 h 1257307"/>
                  <a:gd name="connsiteX32" fmla="*/ 185738 w 1054417"/>
                  <a:gd name="connsiteY32" fmla="*/ 699135 h 1257307"/>
                  <a:gd name="connsiteX33" fmla="*/ 118110 w 1054417"/>
                  <a:gd name="connsiteY33" fmla="*/ 628650 h 1257307"/>
                  <a:gd name="connsiteX34" fmla="*/ 185738 w 1054417"/>
                  <a:gd name="connsiteY34" fmla="*/ 558165 h 1257307"/>
                  <a:gd name="connsiteX35" fmla="*/ 254317 w 1054417"/>
                  <a:gd name="connsiteY35" fmla="*/ 628650 h 125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4417" h="1257307">
                    <a:moveTo>
                      <a:pt x="1054418" y="1065848"/>
                    </a:moveTo>
                    <a:cubicBezTo>
                      <a:pt x="1054418" y="960120"/>
                      <a:pt x="970598" y="874395"/>
                      <a:pt x="867728" y="874395"/>
                    </a:cubicBezTo>
                    <a:cubicBezTo>
                      <a:pt x="822008" y="874395"/>
                      <a:pt x="778193" y="891540"/>
                      <a:pt x="743903" y="922973"/>
                    </a:cubicBezTo>
                    <a:lnTo>
                      <a:pt x="358140" y="701993"/>
                    </a:lnTo>
                    <a:cubicBezTo>
                      <a:pt x="367665" y="678180"/>
                      <a:pt x="372428" y="653415"/>
                      <a:pt x="372428" y="629603"/>
                    </a:cubicBezTo>
                    <a:cubicBezTo>
                      <a:pt x="372428" y="616268"/>
                      <a:pt x="370523" y="602933"/>
                      <a:pt x="367665" y="587693"/>
                    </a:cubicBezTo>
                    <a:lnTo>
                      <a:pt x="750570" y="341948"/>
                    </a:lnTo>
                    <a:cubicBezTo>
                      <a:pt x="783908" y="368618"/>
                      <a:pt x="823913" y="382905"/>
                      <a:pt x="864870" y="382905"/>
                    </a:cubicBezTo>
                    <a:cubicBezTo>
                      <a:pt x="967740" y="382905"/>
                      <a:pt x="1051560" y="297180"/>
                      <a:pt x="1051560" y="191452"/>
                    </a:cubicBezTo>
                    <a:cubicBezTo>
                      <a:pt x="1051560" y="85725"/>
                      <a:pt x="967740" y="0"/>
                      <a:pt x="864870" y="0"/>
                    </a:cubicBezTo>
                    <a:cubicBezTo>
                      <a:pt x="762000" y="0"/>
                      <a:pt x="678180" y="85725"/>
                      <a:pt x="678180" y="191452"/>
                    </a:cubicBezTo>
                    <a:cubicBezTo>
                      <a:pt x="678180" y="207645"/>
                      <a:pt x="680085" y="223838"/>
                      <a:pt x="684848" y="240983"/>
                    </a:cubicBezTo>
                    <a:lnTo>
                      <a:pt x="307658" y="482918"/>
                    </a:lnTo>
                    <a:cubicBezTo>
                      <a:pt x="274320" y="453390"/>
                      <a:pt x="231458" y="437198"/>
                      <a:pt x="186690" y="437198"/>
                    </a:cubicBezTo>
                    <a:cubicBezTo>
                      <a:pt x="83820" y="437198"/>
                      <a:pt x="0" y="522922"/>
                      <a:pt x="0" y="628650"/>
                    </a:cubicBezTo>
                    <a:cubicBezTo>
                      <a:pt x="0" y="734378"/>
                      <a:pt x="83820" y="820103"/>
                      <a:pt x="186690" y="820103"/>
                    </a:cubicBezTo>
                    <a:cubicBezTo>
                      <a:pt x="219075" y="820103"/>
                      <a:pt x="251460" y="811530"/>
                      <a:pt x="279083" y="794385"/>
                    </a:cubicBezTo>
                    <a:lnTo>
                      <a:pt x="685800" y="1027748"/>
                    </a:lnTo>
                    <a:cubicBezTo>
                      <a:pt x="682943" y="1040130"/>
                      <a:pt x="681990" y="1053465"/>
                      <a:pt x="681038" y="1065848"/>
                    </a:cubicBezTo>
                    <a:cubicBezTo>
                      <a:pt x="681038" y="1171575"/>
                      <a:pt x="764858" y="1257300"/>
                      <a:pt x="867728" y="1257300"/>
                    </a:cubicBezTo>
                    <a:cubicBezTo>
                      <a:pt x="970598" y="1258253"/>
                      <a:pt x="1054418" y="1171575"/>
                      <a:pt x="1054418" y="1065848"/>
                    </a:cubicBezTo>
                    <a:close/>
                    <a:moveTo>
                      <a:pt x="867728" y="995363"/>
                    </a:moveTo>
                    <a:cubicBezTo>
                      <a:pt x="904875" y="995363"/>
                      <a:pt x="935355" y="1026795"/>
                      <a:pt x="935355" y="1066800"/>
                    </a:cubicBezTo>
                    <a:cubicBezTo>
                      <a:pt x="935355" y="1105853"/>
                      <a:pt x="904875" y="1137285"/>
                      <a:pt x="867728" y="1137285"/>
                    </a:cubicBezTo>
                    <a:cubicBezTo>
                      <a:pt x="830580" y="1137285"/>
                      <a:pt x="800100" y="1105853"/>
                      <a:pt x="800100" y="1066800"/>
                    </a:cubicBezTo>
                    <a:cubicBezTo>
                      <a:pt x="800100" y="1026795"/>
                      <a:pt x="830580" y="995363"/>
                      <a:pt x="867728" y="995363"/>
                    </a:cubicBezTo>
                    <a:close/>
                    <a:moveTo>
                      <a:pt x="798195" y="191452"/>
                    </a:moveTo>
                    <a:cubicBezTo>
                      <a:pt x="798195" y="152400"/>
                      <a:pt x="828675" y="120968"/>
                      <a:pt x="865823" y="120968"/>
                    </a:cubicBezTo>
                    <a:cubicBezTo>
                      <a:pt x="902970" y="120968"/>
                      <a:pt x="933450" y="152400"/>
                      <a:pt x="933450" y="191452"/>
                    </a:cubicBezTo>
                    <a:cubicBezTo>
                      <a:pt x="933450" y="230505"/>
                      <a:pt x="902970" y="261937"/>
                      <a:pt x="865823" y="261937"/>
                    </a:cubicBezTo>
                    <a:cubicBezTo>
                      <a:pt x="828675" y="261937"/>
                      <a:pt x="798195" y="230505"/>
                      <a:pt x="798195" y="191452"/>
                    </a:cubicBezTo>
                    <a:close/>
                    <a:moveTo>
                      <a:pt x="254317" y="628650"/>
                    </a:moveTo>
                    <a:cubicBezTo>
                      <a:pt x="254317" y="667703"/>
                      <a:pt x="223838" y="699135"/>
                      <a:pt x="185738" y="699135"/>
                    </a:cubicBezTo>
                    <a:cubicBezTo>
                      <a:pt x="148590" y="699135"/>
                      <a:pt x="118110" y="667703"/>
                      <a:pt x="118110" y="628650"/>
                    </a:cubicBezTo>
                    <a:cubicBezTo>
                      <a:pt x="118110" y="589598"/>
                      <a:pt x="148590" y="558165"/>
                      <a:pt x="185738" y="558165"/>
                    </a:cubicBezTo>
                    <a:cubicBezTo>
                      <a:pt x="223838" y="558165"/>
                      <a:pt x="254317" y="589598"/>
                      <a:pt x="254317" y="628650"/>
                    </a:cubicBezTo>
                    <a:close/>
                  </a:path>
                </a:pathLst>
              </a:custGeom>
              <a:grp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6" name="任意多边形: 形状 35"/>
              <p:cNvSpPr/>
              <p:nvPr/>
            </p:nvSpPr>
            <p:spPr>
              <a:xfrm>
                <a:off x="3366471" y="5120625"/>
                <a:ext cx="1055353" cy="1258827"/>
              </a:xfrm>
              <a:custGeom>
                <a:avLst/>
                <a:gdLst>
                  <a:gd name="connsiteX0" fmla="*/ 886350 w 1055353"/>
                  <a:gd name="connsiteY0" fmla="*/ 490160 h 1258827"/>
                  <a:gd name="connsiteX1" fmla="*/ 794910 w 1055353"/>
                  <a:gd name="connsiteY1" fmla="*/ 508258 h 1258827"/>
                  <a:gd name="connsiteX2" fmla="*/ 416768 w 1055353"/>
                  <a:gd name="connsiteY2" fmla="*/ 244415 h 1258827"/>
                  <a:gd name="connsiteX3" fmla="*/ 423435 w 1055353"/>
                  <a:gd name="connsiteY3" fmla="*/ 206315 h 1258827"/>
                  <a:gd name="connsiteX4" fmla="*/ 254843 w 1055353"/>
                  <a:gd name="connsiteY4" fmla="*/ 575 h 1258827"/>
                  <a:gd name="connsiteX5" fmla="*/ 127208 w 1055353"/>
                  <a:gd name="connsiteY5" fmla="*/ 42485 h 1258827"/>
                  <a:gd name="connsiteX6" fmla="*/ 59580 w 1055353"/>
                  <a:gd name="connsiteY6" fmla="*/ 177740 h 1258827"/>
                  <a:gd name="connsiteX7" fmla="*/ 228173 w 1055353"/>
                  <a:gd name="connsiteY7" fmla="*/ 383480 h 1258827"/>
                  <a:gd name="connsiteX8" fmla="*/ 351998 w 1055353"/>
                  <a:gd name="connsiteY8" fmla="*/ 345380 h 1258827"/>
                  <a:gd name="connsiteX9" fmla="*/ 711090 w 1055353"/>
                  <a:gd name="connsiteY9" fmla="*/ 595888 h 1258827"/>
                  <a:gd name="connsiteX10" fmla="*/ 692040 w 1055353"/>
                  <a:gd name="connsiteY10" fmla="*/ 667325 h 1258827"/>
                  <a:gd name="connsiteX11" fmla="*/ 693945 w 1055353"/>
                  <a:gd name="connsiteY11" fmla="*/ 709235 h 1258827"/>
                  <a:gd name="connsiteX12" fmla="*/ 304373 w 1055353"/>
                  <a:gd name="connsiteY12" fmla="*/ 924500 h 1258827"/>
                  <a:gd name="connsiteX13" fmla="*/ 195788 w 1055353"/>
                  <a:gd name="connsiteY13" fmla="*/ 874970 h 1258827"/>
                  <a:gd name="connsiteX14" fmla="*/ 68153 w 1055353"/>
                  <a:gd name="connsiteY14" fmla="*/ 916880 h 1258827"/>
                  <a:gd name="connsiteX15" fmla="*/ 525 w 1055353"/>
                  <a:gd name="connsiteY15" fmla="*/ 1052135 h 1258827"/>
                  <a:gd name="connsiteX16" fmla="*/ 169118 w 1055353"/>
                  <a:gd name="connsiteY16" fmla="*/ 1257875 h 1258827"/>
                  <a:gd name="connsiteX17" fmla="*/ 182453 w 1055353"/>
                  <a:gd name="connsiteY17" fmla="*/ 1258828 h 1258827"/>
                  <a:gd name="connsiteX18" fmla="*/ 296753 w 1055353"/>
                  <a:gd name="connsiteY18" fmla="*/ 1215965 h 1258827"/>
                  <a:gd name="connsiteX19" fmla="*/ 364380 w 1055353"/>
                  <a:gd name="connsiteY19" fmla="*/ 1080710 h 1258827"/>
                  <a:gd name="connsiteX20" fmla="*/ 361523 w 1055353"/>
                  <a:gd name="connsiteY20" fmla="*/ 1031180 h 1258827"/>
                  <a:gd name="connsiteX21" fmla="*/ 745380 w 1055353"/>
                  <a:gd name="connsiteY21" fmla="*/ 818773 h 1258827"/>
                  <a:gd name="connsiteX22" fmla="*/ 859680 w 1055353"/>
                  <a:gd name="connsiteY22" fmla="*/ 874018 h 1258827"/>
                  <a:gd name="connsiteX23" fmla="*/ 987315 w 1055353"/>
                  <a:gd name="connsiteY23" fmla="*/ 832108 h 1258827"/>
                  <a:gd name="connsiteX24" fmla="*/ 1054943 w 1055353"/>
                  <a:gd name="connsiteY24" fmla="*/ 696853 h 1258827"/>
                  <a:gd name="connsiteX25" fmla="*/ 886350 w 1055353"/>
                  <a:gd name="connsiteY25" fmla="*/ 490160 h 1258827"/>
                  <a:gd name="connsiteX26" fmla="*/ 938738 w 1055353"/>
                  <a:gd name="connsiteY26" fmla="*/ 686375 h 1258827"/>
                  <a:gd name="connsiteX27" fmla="*/ 913973 w 1055353"/>
                  <a:gd name="connsiteY27" fmla="*/ 736858 h 1258827"/>
                  <a:gd name="connsiteX28" fmla="*/ 868253 w 1055353"/>
                  <a:gd name="connsiteY28" fmla="*/ 752098 h 1258827"/>
                  <a:gd name="connsiteX29" fmla="*/ 807293 w 1055353"/>
                  <a:gd name="connsiteY29" fmla="*/ 675898 h 1258827"/>
                  <a:gd name="connsiteX30" fmla="*/ 832058 w 1055353"/>
                  <a:gd name="connsiteY30" fmla="*/ 625415 h 1258827"/>
                  <a:gd name="connsiteX31" fmla="*/ 873015 w 1055353"/>
                  <a:gd name="connsiteY31" fmla="*/ 610175 h 1258827"/>
                  <a:gd name="connsiteX32" fmla="*/ 877778 w 1055353"/>
                  <a:gd name="connsiteY32" fmla="*/ 610175 h 1258827"/>
                  <a:gd name="connsiteX33" fmla="*/ 938738 w 1055353"/>
                  <a:gd name="connsiteY33" fmla="*/ 686375 h 1258827"/>
                  <a:gd name="connsiteX34" fmla="*/ 306278 w 1055353"/>
                  <a:gd name="connsiteY34" fmla="*/ 196790 h 1258827"/>
                  <a:gd name="connsiteX35" fmla="*/ 281513 w 1055353"/>
                  <a:gd name="connsiteY35" fmla="*/ 247273 h 1258827"/>
                  <a:gd name="connsiteX36" fmla="*/ 235793 w 1055353"/>
                  <a:gd name="connsiteY36" fmla="*/ 262513 h 1258827"/>
                  <a:gd name="connsiteX37" fmla="*/ 174833 w 1055353"/>
                  <a:gd name="connsiteY37" fmla="*/ 186313 h 1258827"/>
                  <a:gd name="connsiteX38" fmla="*/ 199598 w 1055353"/>
                  <a:gd name="connsiteY38" fmla="*/ 135830 h 1258827"/>
                  <a:gd name="connsiteX39" fmla="*/ 239603 w 1055353"/>
                  <a:gd name="connsiteY39" fmla="*/ 120590 h 1258827"/>
                  <a:gd name="connsiteX40" fmla="*/ 247223 w 1055353"/>
                  <a:gd name="connsiteY40" fmla="*/ 120590 h 1258827"/>
                  <a:gd name="connsiteX41" fmla="*/ 306278 w 1055353"/>
                  <a:gd name="connsiteY41" fmla="*/ 196790 h 1258827"/>
                  <a:gd name="connsiteX42" fmla="*/ 248175 w 1055353"/>
                  <a:gd name="connsiteY42" fmla="*/ 1071185 h 1258827"/>
                  <a:gd name="connsiteX43" fmla="*/ 223410 w 1055353"/>
                  <a:gd name="connsiteY43" fmla="*/ 1121668 h 1258827"/>
                  <a:gd name="connsiteX44" fmla="*/ 177690 w 1055353"/>
                  <a:gd name="connsiteY44" fmla="*/ 1136908 h 1258827"/>
                  <a:gd name="connsiteX45" fmla="*/ 116730 w 1055353"/>
                  <a:gd name="connsiteY45" fmla="*/ 1060708 h 1258827"/>
                  <a:gd name="connsiteX46" fmla="*/ 141495 w 1055353"/>
                  <a:gd name="connsiteY46" fmla="*/ 1010225 h 1258827"/>
                  <a:gd name="connsiteX47" fmla="*/ 187215 w 1055353"/>
                  <a:gd name="connsiteY47" fmla="*/ 994985 h 1258827"/>
                  <a:gd name="connsiteX48" fmla="*/ 248175 w 1055353"/>
                  <a:gd name="connsiteY48" fmla="*/ 1071185 h 12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55353" h="1258827">
                    <a:moveTo>
                      <a:pt x="886350" y="490160"/>
                    </a:moveTo>
                    <a:cubicBezTo>
                      <a:pt x="854918" y="487303"/>
                      <a:pt x="823485" y="493970"/>
                      <a:pt x="794910" y="508258"/>
                    </a:cubicBezTo>
                    <a:lnTo>
                      <a:pt x="416768" y="244415"/>
                    </a:lnTo>
                    <a:cubicBezTo>
                      <a:pt x="420578" y="231080"/>
                      <a:pt x="422483" y="218698"/>
                      <a:pt x="423435" y="206315"/>
                    </a:cubicBezTo>
                    <a:cubicBezTo>
                      <a:pt x="431055" y="100588"/>
                      <a:pt x="354855" y="8195"/>
                      <a:pt x="254843" y="575"/>
                    </a:cubicBezTo>
                    <a:cubicBezTo>
                      <a:pt x="208170" y="-3235"/>
                      <a:pt x="163403" y="12005"/>
                      <a:pt x="127208" y="42485"/>
                    </a:cubicBezTo>
                    <a:cubicBezTo>
                      <a:pt x="88155" y="75823"/>
                      <a:pt x="63390" y="125353"/>
                      <a:pt x="59580" y="177740"/>
                    </a:cubicBezTo>
                    <a:cubicBezTo>
                      <a:pt x="51960" y="283468"/>
                      <a:pt x="128160" y="375860"/>
                      <a:pt x="228173" y="383480"/>
                    </a:cubicBezTo>
                    <a:cubicBezTo>
                      <a:pt x="272940" y="387290"/>
                      <a:pt x="315803" y="373003"/>
                      <a:pt x="351998" y="345380"/>
                    </a:cubicBezTo>
                    <a:lnTo>
                      <a:pt x="711090" y="595888"/>
                    </a:lnTo>
                    <a:cubicBezTo>
                      <a:pt x="699660" y="618748"/>
                      <a:pt x="692993" y="643513"/>
                      <a:pt x="692040" y="667325"/>
                    </a:cubicBezTo>
                    <a:cubicBezTo>
                      <a:pt x="691088" y="680660"/>
                      <a:pt x="692040" y="694948"/>
                      <a:pt x="693945" y="709235"/>
                    </a:cubicBezTo>
                    <a:lnTo>
                      <a:pt x="304373" y="924500"/>
                    </a:lnTo>
                    <a:cubicBezTo>
                      <a:pt x="274845" y="895925"/>
                      <a:pt x="236745" y="878780"/>
                      <a:pt x="195788" y="874970"/>
                    </a:cubicBezTo>
                    <a:cubicBezTo>
                      <a:pt x="149115" y="871160"/>
                      <a:pt x="104348" y="886400"/>
                      <a:pt x="68153" y="916880"/>
                    </a:cubicBezTo>
                    <a:cubicBezTo>
                      <a:pt x="29100" y="950218"/>
                      <a:pt x="4335" y="999748"/>
                      <a:pt x="525" y="1052135"/>
                    </a:cubicBezTo>
                    <a:cubicBezTo>
                      <a:pt x="-7095" y="1157863"/>
                      <a:pt x="69105" y="1250255"/>
                      <a:pt x="169118" y="1257875"/>
                    </a:cubicBezTo>
                    <a:cubicBezTo>
                      <a:pt x="173880" y="1257875"/>
                      <a:pt x="178643" y="1258828"/>
                      <a:pt x="182453" y="1258828"/>
                    </a:cubicBezTo>
                    <a:cubicBezTo>
                      <a:pt x="224363" y="1258828"/>
                      <a:pt x="264368" y="1243588"/>
                      <a:pt x="296753" y="1215965"/>
                    </a:cubicBezTo>
                    <a:cubicBezTo>
                      <a:pt x="335805" y="1182628"/>
                      <a:pt x="360570" y="1133098"/>
                      <a:pt x="364380" y="1080710"/>
                    </a:cubicBezTo>
                    <a:cubicBezTo>
                      <a:pt x="365333" y="1063565"/>
                      <a:pt x="364380" y="1047373"/>
                      <a:pt x="361523" y="1031180"/>
                    </a:cubicBezTo>
                    <a:lnTo>
                      <a:pt x="745380" y="818773"/>
                    </a:lnTo>
                    <a:cubicBezTo>
                      <a:pt x="775860" y="851158"/>
                      <a:pt x="816818" y="870208"/>
                      <a:pt x="859680" y="874018"/>
                    </a:cubicBezTo>
                    <a:cubicBezTo>
                      <a:pt x="906353" y="877828"/>
                      <a:pt x="951120" y="862588"/>
                      <a:pt x="987315" y="832108"/>
                    </a:cubicBezTo>
                    <a:cubicBezTo>
                      <a:pt x="1026368" y="798770"/>
                      <a:pt x="1051133" y="749240"/>
                      <a:pt x="1054943" y="696853"/>
                    </a:cubicBezTo>
                    <a:cubicBezTo>
                      <a:pt x="1061610" y="590173"/>
                      <a:pt x="986363" y="497780"/>
                      <a:pt x="886350" y="490160"/>
                    </a:cubicBezTo>
                    <a:close/>
                    <a:moveTo>
                      <a:pt x="938738" y="686375"/>
                    </a:moveTo>
                    <a:cubicBezTo>
                      <a:pt x="936833" y="706378"/>
                      <a:pt x="928260" y="724475"/>
                      <a:pt x="913973" y="736858"/>
                    </a:cubicBezTo>
                    <a:cubicBezTo>
                      <a:pt x="900638" y="748288"/>
                      <a:pt x="884445" y="753050"/>
                      <a:pt x="868253" y="752098"/>
                    </a:cubicBezTo>
                    <a:cubicBezTo>
                      <a:pt x="832058" y="749240"/>
                      <a:pt x="804435" y="714950"/>
                      <a:pt x="807293" y="675898"/>
                    </a:cubicBezTo>
                    <a:cubicBezTo>
                      <a:pt x="808245" y="655895"/>
                      <a:pt x="817770" y="637798"/>
                      <a:pt x="832058" y="625415"/>
                    </a:cubicBezTo>
                    <a:cubicBezTo>
                      <a:pt x="843488" y="615890"/>
                      <a:pt x="857775" y="610175"/>
                      <a:pt x="873015" y="610175"/>
                    </a:cubicBezTo>
                    <a:lnTo>
                      <a:pt x="877778" y="610175"/>
                    </a:lnTo>
                    <a:cubicBezTo>
                      <a:pt x="913973" y="613033"/>
                      <a:pt x="940643" y="647323"/>
                      <a:pt x="938738" y="686375"/>
                    </a:cubicBezTo>
                    <a:close/>
                    <a:moveTo>
                      <a:pt x="306278" y="196790"/>
                    </a:moveTo>
                    <a:cubicBezTo>
                      <a:pt x="305325" y="216793"/>
                      <a:pt x="295800" y="234890"/>
                      <a:pt x="281513" y="247273"/>
                    </a:cubicBezTo>
                    <a:cubicBezTo>
                      <a:pt x="268178" y="258703"/>
                      <a:pt x="252938" y="263465"/>
                      <a:pt x="235793" y="262513"/>
                    </a:cubicBezTo>
                    <a:cubicBezTo>
                      <a:pt x="199598" y="259655"/>
                      <a:pt x="171975" y="225365"/>
                      <a:pt x="174833" y="186313"/>
                    </a:cubicBezTo>
                    <a:cubicBezTo>
                      <a:pt x="175785" y="166310"/>
                      <a:pt x="185310" y="148213"/>
                      <a:pt x="199598" y="135830"/>
                    </a:cubicBezTo>
                    <a:cubicBezTo>
                      <a:pt x="211028" y="126305"/>
                      <a:pt x="225315" y="120590"/>
                      <a:pt x="239603" y="120590"/>
                    </a:cubicBezTo>
                    <a:lnTo>
                      <a:pt x="247223" y="120590"/>
                    </a:lnTo>
                    <a:cubicBezTo>
                      <a:pt x="283418" y="125353"/>
                      <a:pt x="309135" y="158690"/>
                      <a:pt x="306278" y="196790"/>
                    </a:cubicBezTo>
                    <a:close/>
                    <a:moveTo>
                      <a:pt x="248175" y="1071185"/>
                    </a:moveTo>
                    <a:cubicBezTo>
                      <a:pt x="247223" y="1091188"/>
                      <a:pt x="237698" y="1109285"/>
                      <a:pt x="223410" y="1121668"/>
                    </a:cubicBezTo>
                    <a:cubicBezTo>
                      <a:pt x="210075" y="1133098"/>
                      <a:pt x="193883" y="1137860"/>
                      <a:pt x="177690" y="1136908"/>
                    </a:cubicBezTo>
                    <a:cubicBezTo>
                      <a:pt x="141495" y="1134050"/>
                      <a:pt x="113873" y="1099760"/>
                      <a:pt x="116730" y="1060708"/>
                    </a:cubicBezTo>
                    <a:cubicBezTo>
                      <a:pt x="117683" y="1040705"/>
                      <a:pt x="127208" y="1022608"/>
                      <a:pt x="141495" y="1010225"/>
                    </a:cubicBezTo>
                    <a:cubicBezTo>
                      <a:pt x="154830" y="998795"/>
                      <a:pt x="170070" y="994033"/>
                      <a:pt x="187215" y="994985"/>
                    </a:cubicBezTo>
                    <a:cubicBezTo>
                      <a:pt x="223410" y="997843"/>
                      <a:pt x="251033" y="1032133"/>
                      <a:pt x="248175" y="1071185"/>
                    </a:cubicBezTo>
                    <a:close/>
                  </a:path>
                </a:pathLst>
              </a:custGeom>
              <a:grp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grpSp>
        <p:nvGrpSpPr>
          <p:cNvPr id="2" name="组合 1"/>
          <p:cNvGrpSpPr/>
          <p:nvPr/>
        </p:nvGrpSpPr>
        <p:grpSpPr>
          <a:xfrm>
            <a:off x="1027131" y="4692724"/>
            <a:ext cx="737017" cy="718971"/>
            <a:chOff x="363664" y="5011229"/>
            <a:chExt cx="982536" cy="982918"/>
          </a:xfrm>
        </p:grpSpPr>
        <p:sp>
          <p:nvSpPr>
            <p:cNvPr id="3" name="矩形: 圆角 2"/>
            <p:cNvSpPr/>
            <p:nvPr/>
          </p:nvSpPr>
          <p:spPr>
            <a:xfrm>
              <a:off x="363664" y="5011229"/>
              <a:ext cx="982536" cy="982918"/>
            </a:xfrm>
            <a:prstGeom prst="roundRect">
              <a:avLst>
                <a:gd name="adj" fmla="val 11836"/>
              </a:avLst>
            </a:prstGeom>
            <a:solidFill>
              <a:schemeClr val="accent1"/>
            </a:solidFill>
            <a:ln w="25400" cap="flat" cmpd="sng" algn="ctr">
              <a:solidFill>
                <a:sysClr val="window" lastClr="FFFFFF"/>
              </a:solidFill>
              <a:prstDash val="solid"/>
              <a:miter lim="800000"/>
            </a:ln>
            <a:effectLst>
              <a:outerShdw blurRad="127000" sx="102000" sy="102000" algn="ctr" rotWithShape="0">
                <a:prstClr val="black">
                  <a:alpha val="30000"/>
                </a:prstClr>
              </a:outerShdw>
            </a:effectLst>
          </p:spPr>
          <p:txBody>
            <a:bodyPr tIns="39600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包装规格</a:t>
              </a:r>
              <a:endParaRPr kumimoji="0" lang="zh-CN" altLang="en-US" sz="12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4" name="组合 13"/>
            <p:cNvGrpSpPr/>
            <p:nvPr/>
          </p:nvGrpSpPr>
          <p:grpSpPr>
            <a:xfrm>
              <a:off x="673195" y="5167177"/>
              <a:ext cx="363474" cy="323604"/>
              <a:chOff x="2516414" y="4683050"/>
              <a:chExt cx="1905410" cy="1696402"/>
            </a:xfrm>
            <a:solidFill>
              <a:sysClr val="window" lastClr="FFFFFF"/>
            </a:solidFill>
          </p:grpSpPr>
          <p:sp>
            <p:nvSpPr>
              <p:cNvPr id="15" name="任意多边形: 形状 14"/>
              <p:cNvSpPr/>
              <p:nvPr/>
            </p:nvSpPr>
            <p:spPr>
              <a:xfrm>
                <a:off x="2516414" y="4683050"/>
                <a:ext cx="1054417" cy="1257307"/>
              </a:xfrm>
              <a:custGeom>
                <a:avLst/>
                <a:gdLst>
                  <a:gd name="connsiteX0" fmla="*/ 1054418 w 1054417"/>
                  <a:gd name="connsiteY0" fmla="*/ 1065848 h 1257307"/>
                  <a:gd name="connsiteX1" fmla="*/ 867728 w 1054417"/>
                  <a:gd name="connsiteY1" fmla="*/ 874395 h 1257307"/>
                  <a:gd name="connsiteX2" fmla="*/ 743903 w 1054417"/>
                  <a:gd name="connsiteY2" fmla="*/ 922973 h 1257307"/>
                  <a:gd name="connsiteX3" fmla="*/ 358140 w 1054417"/>
                  <a:gd name="connsiteY3" fmla="*/ 701993 h 1257307"/>
                  <a:gd name="connsiteX4" fmla="*/ 372428 w 1054417"/>
                  <a:gd name="connsiteY4" fmla="*/ 629603 h 1257307"/>
                  <a:gd name="connsiteX5" fmla="*/ 367665 w 1054417"/>
                  <a:gd name="connsiteY5" fmla="*/ 587693 h 1257307"/>
                  <a:gd name="connsiteX6" fmla="*/ 750570 w 1054417"/>
                  <a:gd name="connsiteY6" fmla="*/ 341948 h 1257307"/>
                  <a:gd name="connsiteX7" fmla="*/ 864870 w 1054417"/>
                  <a:gd name="connsiteY7" fmla="*/ 382905 h 1257307"/>
                  <a:gd name="connsiteX8" fmla="*/ 1051560 w 1054417"/>
                  <a:gd name="connsiteY8" fmla="*/ 191452 h 1257307"/>
                  <a:gd name="connsiteX9" fmla="*/ 864870 w 1054417"/>
                  <a:gd name="connsiteY9" fmla="*/ 0 h 1257307"/>
                  <a:gd name="connsiteX10" fmla="*/ 678180 w 1054417"/>
                  <a:gd name="connsiteY10" fmla="*/ 191452 h 1257307"/>
                  <a:gd name="connsiteX11" fmla="*/ 684848 w 1054417"/>
                  <a:gd name="connsiteY11" fmla="*/ 240983 h 1257307"/>
                  <a:gd name="connsiteX12" fmla="*/ 307658 w 1054417"/>
                  <a:gd name="connsiteY12" fmla="*/ 482918 h 1257307"/>
                  <a:gd name="connsiteX13" fmla="*/ 186690 w 1054417"/>
                  <a:gd name="connsiteY13" fmla="*/ 437198 h 1257307"/>
                  <a:gd name="connsiteX14" fmla="*/ 0 w 1054417"/>
                  <a:gd name="connsiteY14" fmla="*/ 628650 h 1257307"/>
                  <a:gd name="connsiteX15" fmla="*/ 186690 w 1054417"/>
                  <a:gd name="connsiteY15" fmla="*/ 820103 h 1257307"/>
                  <a:gd name="connsiteX16" fmla="*/ 279083 w 1054417"/>
                  <a:gd name="connsiteY16" fmla="*/ 794385 h 1257307"/>
                  <a:gd name="connsiteX17" fmla="*/ 685800 w 1054417"/>
                  <a:gd name="connsiteY17" fmla="*/ 1027748 h 1257307"/>
                  <a:gd name="connsiteX18" fmla="*/ 681038 w 1054417"/>
                  <a:gd name="connsiteY18" fmla="*/ 1065848 h 1257307"/>
                  <a:gd name="connsiteX19" fmla="*/ 867728 w 1054417"/>
                  <a:gd name="connsiteY19" fmla="*/ 1257300 h 1257307"/>
                  <a:gd name="connsiteX20" fmla="*/ 1054418 w 1054417"/>
                  <a:gd name="connsiteY20" fmla="*/ 1065848 h 1257307"/>
                  <a:gd name="connsiteX21" fmla="*/ 867728 w 1054417"/>
                  <a:gd name="connsiteY21" fmla="*/ 995363 h 1257307"/>
                  <a:gd name="connsiteX22" fmla="*/ 935355 w 1054417"/>
                  <a:gd name="connsiteY22" fmla="*/ 1066800 h 1257307"/>
                  <a:gd name="connsiteX23" fmla="*/ 867728 w 1054417"/>
                  <a:gd name="connsiteY23" fmla="*/ 1137285 h 1257307"/>
                  <a:gd name="connsiteX24" fmla="*/ 800100 w 1054417"/>
                  <a:gd name="connsiteY24" fmla="*/ 1066800 h 1257307"/>
                  <a:gd name="connsiteX25" fmla="*/ 867728 w 1054417"/>
                  <a:gd name="connsiteY25" fmla="*/ 995363 h 1257307"/>
                  <a:gd name="connsiteX26" fmla="*/ 798195 w 1054417"/>
                  <a:gd name="connsiteY26" fmla="*/ 191452 h 1257307"/>
                  <a:gd name="connsiteX27" fmla="*/ 865823 w 1054417"/>
                  <a:gd name="connsiteY27" fmla="*/ 120968 h 1257307"/>
                  <a:gd name="connsiteX28" fmla="*/ 933450 w 1054417"/>
                  <a:gd name="connsiteY28" fmla="*/ 191452 h 1257307"/>
                  <a:gd name="connsiteX29" fmla="*/ 865823 w 1054417"/>
                  <a:gd name="connsiteY29" fmla="*/ 261937 h 1257307"/>
                  <a:gd name="connsiteX30" fmla="*/ 798195 w 1054417"/>
                  <a:gd name="connsiteY30" fmla="*/ 191452 h 1257307"/>
                  <a:gd name="connsiteX31" fmla="*/ 254317 w 1054417"/>
                  <a:gd name="connsiteY31" fmla="*/ 628650 h 1257307"/>
                  <a:gd name="connsiteX32" fmla="*/ 185738 w 1054417"/>
                  <a:gd name="connsiteY32" fmla="*/ 699135 h 1257307"/>
                  <a:gd name="connsiteX33" fmla="*/ 118110 w 1054417"/>
                  <a:gd name="connsiteY33" fmla="*/ 628650 h 1257307"/>
                  <a:gd name="connsiteX34" fmla="*/ 185738 w 1054417"/>
                  <a:gd name="connsiteY34" fmla="*/ 558165 h 1257307"/>
                  <a:gd name="connsiteX35" fmla="*/ 254317 w 1054417"/>
                  <a:gd name="connsiteY35" fmla="*/ 628650 h 125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4417" h="1257307">
                    <a:moveTo>
                      <a:pt x="1054418" y="1065848"/>
                    </a:moveTo>
                    <a:cubicBezTo>
                      <a:pt x="1054418" y="960120"/>
                      <a:pt x="970598" y="874395"/>
                      <a:pt x="867728" y="874395"/>
                    </a:cubicBezTo>
                    <a:cubicBezTo>
                      <a:pt x="822008" y="874395"/>
                      <a:pt x="778193" y="891540"/>
                      <a:pt x="743903" y="922973"/>
                    </a:cubicBezTo>
                    <a:lnTo>
                      <a:pt x="358140" y="701993"/>
                    </a:lnTo>
                    <a:cubicBezTo>
                      <a:pt x="367665" y="678180"/>
                      <a:pt x="372428" y="653415"/>
                      <a:pt x="372428" y="629603"/>
                    </a:cubicBezTo>
                    <a:cubicBezTo>
                      <a:pt x="372428" y="616268"/>
                      <a:pt x="370523" y="602933"/>
                      <a:pt x="367665" y="587693"/>
                    </a:cubicBezTo>
                    <a:lnTo>
                      <a:pt x="750570" y="341948"/>
                    </a:lnTo>
                    <a:cubicBezTo>
                      <a:pt x="783908" y="368618"/>
                      <a:pt x="823913" y="382905"/>
                      <a:pt x="864870" y="382905"/>
                    </a:cubicBezTo>
                    <a:cubicBezTo>
                      <a:pt x="967740" y="382905"/>
                      <a:pt x="1051560" y="297180"/>
                      <a:pt x="1051560" y="191452"/>
                    </a:cubicBezTo>
                    <a:cubicBezTo>
                      <a:pt x="1051560" y="85725"/>
                      <a:pt x="967740" y="0"/>
                      <a:pt x="864870" y="0"/>
                    </a:cubicBezTo>
                    <a:cubicBezTo>
                      <a:pt x="762000" y="0"/>
                      <a:pt x="678180" y="85725"/>
                      <a:pt x="678180" y="191452"/>
                    </a:cubicBezTo>
                    <a:cubicBezTo>
                      <a:pt x="678180" y="207645"/>
                      <a:pt x="680085" y="223838"/>
                      <a:pt x="684848" y="240983"/>
                    </a:cubicBezTo>
                    <a:lnTo>
                      <a:pt x="307658" y="482918"/>
                    </a:lnTo>
                    <a:cubicBezTo>
                      <a:pt x="274320" y="453390"/>
                      <a:pt x="231458" y="437198"/>
                      <a:pt x="186690" y="437198"/>
                    </a:cubicBezTo>
                    <a:cubicBezTo>
                      <a:pt x="83820" y="437198"/>
                      <a:pt x="0" y="522922"/>
                      <a:pt x="0" y="628650"/>
                    </a:cubicBezTo>
                    <a:cubicBezTo>
                      <a:pt x="0" y="734378"/>
                      <a:pt x="83820" y="820103"/>
                      <a:pt x="186690" y="820103"/>
                    </a:cubicBezTo>
                    <a:cubicBezTo>
                      <a:pt x="219075" y="820103"/>
                      <a:pt x="251460" y="811530"/>
                      <a:pt x="279083" y="794385"/>
                    </a:cubicBezTo>
                    <a:lnTo>
                      <a:pt x="685800" y="1027748"/>
                    </a:lnTo>
                    <a:cubicBezTo>
                      <a:pt x="682943" y="1040130"/>
                      <a:pt x="681990" y="1053465"/>
                      <a:pt x="681038" y="1065848"/>
                    </a:cubicBezTo>
                    <a:cubicBezTo>
                      <a:pt x="681038" y="1171575"/>
                      <a:pt x="764858" y="1257300"/>
                      <a:pt x="867728" y="1257300"/>
                    </a:cubicBezTo>
                    <a:cubicBezTo>
                      <a:pt x="970598" y="1258253"/>
                      <a:pt x="1054418" y="1171575"/>
                      <a:pt x="1054418" y="1065848"/>
                    </a:cubicBezTo>
                    <a:close/>
                    <a:moveTo>
                      <a:pt x="867728" y="995363"/>
                    </a:moveTo>
                    <a:cubicBezTo>
                      <a:pt x="904875" y="995363"/>
                      <a:pt x="935355" y="1026795"/>
                      <a:pt x="935355" y="1066800"/>
                    </a:cubicBezTo>
                    <a:cubicBezTo>
                      <a:pt x="935355" y="1105853"/>
                      <a:pt x="904875" y="1137285"/>
                      <a:pt x="867728" y="1137285"/>
                    </a:cubicBezTo>
                    <a:cubicBezTo>
                      <a:pt x="830580" y="1137285"/>
                      <a:pt x="800100" y="1105853"/>
                      <a:pt x="800100" y="1066800"/>
                    </a:cubicBezTo>
                    <a:cubicBezTo>
                      <a:pt x="800100" y="1026795"/>
                      <a:pt x="830580" y="995363"/>
                      <a:pt x="867728" y="995363"/>
                    </a:cubicBezTo>
                    <a:close/>
                    <a:moveTo>
                      <a:pt x="798195" y="191452"/>
                    </a:moveTo>
                    <a:cubicBezTo>
                      <a:pt x="798195" y="152400"/>
                      <a:pt x="828675" y="120968"/>
                      <a:pt x="865823" y="120968"/>
                    </a:cubicBezTo>
                    <a:cubicBezTo>
                      <a:pt x="902970" y="120968"/>
                      <a:pt x="933450" y="152400"/>
                      <a:pt x="933450" y="191452"/>
                    </a:cubicBezTo>
                    <a:cubicBezTo>
                      <a:pt x="933450" y="230505"/>
                      <a:pt x="902970" y="261937"/>
                      <a:pt x="865823" y="261937"/>
                    </a:cubicBezTo>
                    <a:cubicBezTo>
                      <a:pt x="828675" y="261937"/>
                      <a:pt x="798195" y="230505"/>
                      <a:pt x="798195" y="191452"/>
                    </a:cubicBezTo>
                    <a:close/>
                    <a:moveTo>
                      <a:pt x="254317" y="628650"/>
                    </a:moveTo>
                    <a:cubicBezTo>
                      <a:pt x="254317" y="667703"/>
                      <a:pt x="223838" y="699135"/>
                      <a:pt x="185738" y="699135"/>
                    </a:cubicBezTo>
                    <a:cubicBezTo>
                      <a:pt x="148590" y="699135"/>
                      <a:pt x="118110" y="667703"/>
                      <a:pt x="118110" y="628650"/>
                    </a:cubicBezTo>
                    <a:cubicBezTo>
                      <a:pt x="118110" y="589598"/>
                      <a:pt x="148590" y="558165"/>
                      <a:pt x="185738" y="558165"/>
                    </a:cubicBezTo>
                    <a:cubicBezTo>
                      <a:pt x="223838" y="558165"/>
                      <a:pt x="254317" y="589598"/>
                      <a:pt x="254317" y="628650"/>
                    </a:cubicBezTo>
                    <a:close/>
                  </a:path>
                </a:pathLst>
              </a:custGeom>
              <a:grp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 name="任意多边形: 形状 15"/>
              <p:cNvSpPr/>
              <p:nvPr/>
            </p:nvSpPr>
            <p:spPr>
              <a:xfrm>
                <a:off x="3366471" y="5120625"/>
                <a:ext cx="1055353" cy="1258827"/>
              </a:xfrm>
              <a:custGeom>
                <a:avLst/>
                <a:gdLst>
                  <a:gd name="connsiteX0" fmla="*/ 886350 w 1055353"/>
                  <a:gd name="connsiteY0" fmla="*/ 490160 h 1258827"/>
                  <a:gd name="connsiteX1" fmla="*/ 794910 w 1055353"/>
                  <a:gd name="connsiteY1" fmla="*/ 508258 h 1258827"/>
                  <a:gd name="connsiteX2" fmla="*/ 416768 w 1055353"/>
                  <a:gd name="connsiteY2" fmla="*/ 244415 h 1258827"/>
                  <a:gd name="connsiteX3" fmla="*/ 423435 w 1055353"/>
                  <a:gd name="connsiteY3" fmla="*/ 206315 h 1258827"/>
                  <a:gd name="connsiteX4" fmla="*/ 254843 w 1055353"/>
                  <a:gd name="connsiteY4" fmla="*/ 575 h 1258827"/>
                  <a:gd name="connsiteX5" fmla="*/ 127208 w 1055353"/>
                  <a:gd name="connsiteY5" fmla="*/ 42485 h 1258827"/>
                  <a:gd name="connsiteX6" fmla="*/ 59580 w 1055353"/>
                  <a:gd name="connsiteY6" fmla="*/ 177740 h 1258827"/>
                  <a:gd name="connsiteX7" fmla="*/ 228173 w 1055353"/>
                  <a:gd name="connsiteY7" fmla="*/ 383480 h 1258827"/>
                  <a:gd name="connsiteX8" fmla="*/ 351998 w 1055353"/>
                  <a:gd name="connsiteY8" fmla="*/ 345380 h 1258827"/>
                  <a:gd name="connsiteX9" fmla="*/ 711090 w 1055353"/>
                  <a:gd name="connsiteY9" fmla="*/ 595888 h 1258827"/>
                  <a:gd name="connsiteX10" fmla="*/ 692040 w 1055353"/>
                  <a:gd name="connsiteY10" fmla="*/ 667325 h 1258827"/>
                  <a:gd name="connsiteX11" fmla="*/ 693945 w 1055353"/>
                  <a:gd name="connsiteY11" fmla="*/ 709235 h 1258827"/>
                  <a:gd name="connsiteX12" fmla="*/ 304373 w 1055353"/>
                  <a:gd name="connsiteY12" fmla="*/ 924500 h 1258827"/>
                  <a:gd name="connsiteX13" fmla="*/ 195788 w 1055353"/>
                  <a:gd name="connsiteY13" fmla="*/ 874970 h 1258827"/>
                  <a:gd name="connsiteX14" fmla="*/ 68153 w 1055353"/>
                  <a:gd name="connsiteY14" fmla="*/ 916880 h 1258827"/>
                  <a:gd name="connsiteX15" fmla="*/ 525 w 1055353"/>
                  <a:gd name="connsiteY15" fmla="*/ 1052135 h 1258827"/>
                  <a:gd name="connsiteX16" fmla="*/ 169118 w 1055353"/>
                  <a:gd name="connsiteY16" fmla="*/ 1257875 h 1258827"/>
                  <a:gd name="connsiteX17" fmla="*/ 182453 w 1055353"/>
                  <a:gd name="connsiteY17" fmla="*/ 1258828 h 1258827"/>
                  <a:gd name="connsiteX18" fmla="*/ 296753 w 1055353"/>
                  <a:gd name="connsiteY18" fmla="*/ 1215965 h 1258827"/>
                  <a:gd name="connsiteX19" fmla="*/ 364380 w 1055353"/>
                  <a:gd name="connsiteY19" fmla="*/ 1080710 h 1258827"/>
                  <a:gd name="connsiteX20" fmla="*/ 361523 w 1055353"/>
                  <a:gd name="connsiteY20" fmla="*/ 1031180 h 1258827"/>
                  <a:gd name="connsiteX21" fmla="*/ 745380 w 1055353"/>
                  <a:gd name="connsiteY21" fmla="*/ 818773 h 1258827"/>
                  <a:gd name="connsiteX22" fmla="*/ 859680 w 1055353"/>
                  <a:gd name="connsiteY22" fmla="*/ 874018 h 1258827"/>
                  <a:gd name="connsiteX23" fmla="*/ 987315 w 1055353"/>
                  <a:gd name="connsiteY23" fmla="*/ 832108 h 1258827"/>
                  <a:gd name="connsiteX24" fmla="*/ 1054943 w 1055353"/>
                  <a:gd name="connsiteY24" fmla="*/ 696853 h 1258827"/>
                  <a:gd name="connsiteX25" fmla="*/ 886350 w 1055353"/>
                  <a:gd name="connsiteY25" fmla="*/ 490160 h 1258827"/>
                  <a:gd name="connsiteX26" fmla="*/ 938738 w 1055353"/>
                  <a:gd name="connsiteY26" fmla="*/ 686375 h 1258827"/>
                  <a:gd name="connsiteX27" fmla="*/ 913973 w 1055353"/>
                  <a:gd name="connsiteY27" fmla="*/ 736858 h 1258827"/>
                  <a:gd name="connsiteX28" fmla="*/ 868253 w 1055353"/>
                  <a:gd name="connsiteY28" fmla="*/ 752098 h 1258827"/>
                  <a:gd name="connsiteX29" fmla="*/ 807293 w 1055353"/>
                  <a:gd name="connsiteY29" fmla="*/ 675898 h 1258827"/>
                  <a:gd name="connsiteX30" fmla="*/ 832058 w 1055353"/>
                  <a:gd name="connsiteY30" fmla="*/ 625415 h 1258827"/>
                  <a:gd name="connsiteX31" fmla="*/ 873015 w 1055353"/>
                  <a:gd name="connsiteY31" fmla="*/ 610175 h 1258827"/>
                  <a:gd name="connsiteX32" fmla="*/ 877778 w 1055353"/>
                  <a:gd name="connsiteY32" fmla="*/ 610175 h 1258827"/>
                  <a:gd name="connsiteX33" fmla="*/ 938738 w 1055353"/>
                  <a:gd name="connsiteY33" fmla="*/ 686375 h 1258827"/>
                  <a:gd name="connsiteX34" fmla="*/ 306278 w 1055353"/>
                  <a:gd name="connsiteY34" fmla="*/ 196790 h 1258827"/>
                  <a:gd name="connsiteX35" fmla="*/ 281513 w 1055353"/>
                  <a:gd name="connsiteY35" fmla="*/ 247273 h 1258827"/>
                  <a:gd name="connsiteX36" fmla="*/ 235793 w 1055353"/>
                  <a:gd name="connsiteY36" fmla="*/ 262513 h 1258827"/>
                  <a:gd name="connsiteX37" fmla="*/ 174833 w 1055353"/>
                  <a:gd name="connsiteY37" fmla="*/ 186313 h 1258827"/>
                  <a:gd name="connsiteX38" fmla="*/ 199598 w 1055353"/>
                  <a:gd name="connsiteY38" fmla="*/ 135830 h 1258827"/>
                  <a:gd name="connsiteX39" fmla="*/ 239603 w 1055353"/>
                  <a:gd name="connsiteY39" fmla="*/ 120590 h 1258827"/>
                  <a:gd name="connsiteX40" fmla="*/ 247223 w 1055353"/>
                  <a:gd name="connsiteY40" fmla="*/ 120590 h 1258827"/>
                  <a:gd name="connsiteX41" fmla="*/ 306278 w 1055353"/>
                  <a:gd name="connsiteY41" fmla="*/ 196790 h 1258827"/>
                  <a:gd name="connsiteX42" fmla="*/ 248175 w 1055353"/>
                  <a:gd name="connsiteY42" fmla="*/ 1071185 h 1258827"/>
                  <a:gd name="connsiteX43" fmla="*/ 223410 w 1055353"/>
                  <a:gd name="connsiteY43" fmla="*/ 1121668 h 1258827"/>
                  <a:gd name="connsiteX44" fmla="*/ 177690 w 1055353"/>
                  <a:gd name="connsiteY44" fmla="*/ 1136908 h 1258827"/>
                  <a:gd name="connsiteX45" fmla="*/ 116730 w 1055353"/>
                  <a:gd name="connsiteY45" fmla="*/ 1060708 h 1258827"/>
                  <a:gd name="connsiteX46" fmla="*/ 141495 w 1055353"/>
                  <a:gd name="connsiteY46" fmla="*/ 1010225 h 1258827"/>
                  <a:gd name="connsiteX47" fmla="*/ 187215 w 1055353"/>
                  <a:gd name="connsiteY47" fmla="*/ 994985 h 1258827"/>
                  <a:gd name="connsiteX48" fmla="*/ 248175 w 1055353"/>
                  <a:gd name="connsiteY48" fmla="*/ 1071185 h 12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55353" h="1258827">
                    <a:moveTo>
                      <a:pt x="886350" y="490160"/>
                    </a:moveTo>
                    <a:cubicBezTo>
                      <a:pt x="854918" y="487303"/>
                      <a:pt x="823485" y="493970"/>
                      <a:pt x="794910" y="508258"/>
                    </a:cubicBezTo>
                    <a:lnTo>
                      <a:pt x="416768" y="244415"/>
                    </a:lnTo>
                    <a:cubicBezTo>
                      <a:pt x="420578" y="231080"/>
                      <a:pt x="422483" y="218698"/>
                      <a:pt x="423435" y="206315"/>
                    </a:cubicBezTo>
                    <a:cubicBezTo>
                      <a:pt x="431055" y="100588"/>
                      <a:pt x="354855" y="8195"/>
                      <a:pt x="254843" y="575"/>
                    </a:cubicBezTo>
                    <a:cubicBezTo>
                      <a:pt x="208170" y="-3235"/>
                      <a:pt x="163403" y="12005"/>
                      <a:pt x="127208" y="42485"/>
                    </a:cubicBezTo>
                    <a:cubicBezTo>
                      <a:pt x="88155" y="75823"/>
                      <a:pt x="63390" y="125353"/>
                      <a:pt x="59580" y="177740"/>
                    </a:cubicBezTo>
                    <a:cubicBezTo>
                      <a:pt x="51960" y="283468"/>
                      <a:pt x="128160" y="375860"/>
                      <a:pt x="228173" y="383480"/>
                    </a:cubicBezTo>
                    <a:cubicBezTo>
                      <a:pt x="272940" y="387290"/>
                      <a:pt x="315803" y="373003"/>
                      <a:pt x="351998" y="345380"/>
                    </a:cubicBezTo>
                    <a:lnTo>
                      <a:pt x="711090" y="595888"/>
                    </a:lnTo>
                    <a:cubicBezTo>
                      <a:pt x="699660" y="618748"/>
                      <a:pt x="692993" y="643513"/>
                      <a:pt x="692040" y="667325"/>
                    </a:cubicBezTo>
                    <a:cubicBezTo>
                      <a:pt x="691088" y="680660"/>
                      <a:pt x="692040" y="694948"/>
                      <a:pt x="693945" y="709235"/>
                    </a:cubicBezTo>
                    <a:lnTo>
                      <a:pt x="304373" y="924500"/>
                    </a:lnTo>
                    <a:cubicBezTo>
                      <a:pt x="274845" y="895925"/>
                      <a:pt x="236745" y="878780"/>
                      <a:pt x="195788" y="874970"/>
                    </a:cubicBezTo>
                    <a:cubicBezTo>
                      <a:pt x="149115" y="871160"/>
                      <a:pt x="104348" y="886400"/>
                      <a:pt x="68153" y="916880"/>
                    </a:cubicBezTo>
                    <a:cubicBezTo>
                      <a:pt x="29100" y="950218"/>
                      <a:pt x="4335" y="999748"/>
                      <a:pt x="525" y="1052135"/>
                    </a:cubicBezTo>
                    <a:cubicBezTo>
                      <a:pt x="-7095" y="1157863"/>
                      <a:pt x="69105" y="1250255"/>
                      <a:pt x="169118" y="1257875"/>
                    </a:cubicBezTo>
                    <a:cubicBezTo>
                      <a:pt x="173880" y="1257875"/>
                      <a:pt x="178643" y="1258828"/>
                      <a:pt x="182453" y="1258828"/>
                    </a:cubicBezTo>
                    <a:cubicBezTo>
                      <a:pt x="224363" y="1258828"/>
                      <a:pt x="264368" y="1243588"/>
                      <a:pt x="296753" y="1215965"/>
                    </a:cubicBezTo>
                    <a:cubicBezTo>
                      <a:pt x="335805" y="1182628"/>
                      <a:pt x="360570" y="1133098"/>
                      <a:pt x="364380" y="1080710"/>
                    </a:cubicBezTo>
                    <a:cubicBezTo>
                      <a:pt x="365333" y="1063565"/>
                      <a:pt x="364380" y="1047373"/>
                      <a:pt x="361523" y="1031180"/>
                    </a:cubicBezTo>
                    <a:lnTo>
                      <a:pt x="745380" y="818773"/>
                    </a:lnTo>
                    <a:cubicBezTo>
                      <a:pt x="775860" y="851158"/>
                      <a:pt x="816818" y="870208"/>
                      <a:pt x="859680" y="874018"/>
                    </a:cubicBezTo>
                    <a:cubicBezTo>
                      <a:pt x="906353" y="877828"/>
                      <a:pt x="951120" y="862588"/>
                      <a:pt x="987315" y="832108"/>
                    </a:cubicBezTo>
                    <a:cubicBezTo>
                      <a:pt x="1026368" y="798770"/>
                      <a:pt x="1051133" y="749240"/>
                      <a:pt x="1054943" y="696853"/>
                    </a:cubicBezTo>
                    <a:cubicBezTo>
                      <a:pt x="1061610" y="590173"/>
                      <a:pt x="986363" y="497780"/>
                      <a:pt x="886350" y="490160"/>
                    </a:cubicBezTo>
                    <a:close/>
                    <a:moveTo>
                      <a:pt x="938738" y="686375"/>
                    </a:moveTo>
                    <a:cubicBezTo>
                      <a:pt x="936833" y="706378"/>
                      <a:pt x="928260" y="724475"/>
                      <a:pt x="913973" y="736858"/>
                    </a:cubicBezTo>
                    <a:cubicBezTo>
                      <a:pt x="900638" y="748288"/>
                      <a:pt x="884445" y="753050"/>
                      <a:pt x="868253" y="752098"/>
                    </a:cubicBezTo>
                    <a:cubicBezTo>
                      <a:pt x="832058" y="749240"/>
                      <a:pt x="804435" y="714950"/>
                      <a:pt x="807293" y="675898"/>
                    </a:cubicBezTo>
                    <a:cubicBezTo>
                      <a:pt x="808245" y="655895"/>
                      <a:pt x="817770" y="637798"/>
                      <a:pt x="832058" y="625415"/>
                    </a:cubicBezTo>
                    <a:cubicBezTo>
                      <a:pt x="843488" y="615890"/>
                      <a:pt x="857775" y="610175"/>
                      <a:pt x="873015" y="610175"/>
                    </a:cubicBezTo>
                    <a:lnTo>
                      <a:pt x="877778" y="610175"/>
                    </a:lnTo>
                    <a:cubicBezTo>
                      <a:pt x="913973" y="613033"/>
                      <a:pt x="940643" y="647323"/>
                      <a:pt x="938738" y="686375"/>
                    </a:cubicBezTo>
                    <a:close/>
                    <a:moveTo>
                      <a:pt x="306278" y="196790"/>
                    </a:moveTo>
                    <a:cubicBezTo>
                      <a:pt x="305325" y="216793"/>
                      <a:pt x="295800" y="234890"/>
                      <a:pt x="281513" y="247273"/>
                    </a:cubicBezTo>
                    <a:cubicBezTo>
                      <a:pt x="268178" y="258703"/>
                      <a:pt x="252938" y="263465"/>
                      <a:pt x="235793" y="262513"/>
                    </a:cubicBezTo>
                    <a:cubicBezTo>
                      <a:pt x="199598" y="259655"/>
                      <a:pt x="171975" y="225365"/>
                      <a:pt x="174833" y="186313"/>
                    </a:cubicBezTo>
                    <a:cubicBezTo>
                      <a:pt x="175785" y="166310"/>
                      <a:pt x="185310" y="148213"/>
                      <a:pt x="199598" y="135830"/>
                    </a:cubicBezTo>
                    <a:cubicBezTo>
                      <a:pt x="211028" y="126305"/>
                      <a:pt x="225315" y="120590"/>
                      <a:pt x="239603" y="120590"/>
                    </a:cubicBezTo>
                    <a:lnTo>
                      <a:pt x="247223" y="120590"/>
                    </a:lnTo>
                    <a:cubicBezTo>
                      <a:pt x="283418" y="125353"/>
                      <a:pt x="309135" y="158690"/>
                      <a:pt x="306278" y="196790"/>
                    </a:cubicBezTo>
                    <a:close/>
                    <a:moveTo>
                      <a:pt x="248175" y="1071185"/>
                    </a:moveTo>
                    <a:cubicBezTo>
                      <a:pt x="247223" y="1091188"/>
                      <a:pt x="237698" y="1109285"/>
                      <a:pt x="223410" y="1121668"/>
                    </a:cubicBezTo>
                    <a:cubicBezTo>
                      <a:pt x="210075" y="1133098"/>
                      <a:pt x="193883" y="1137860"/>
                      <a:pt x="177690" y="1136908"/>
                    </a:cubicBezTo>
                    <a:cubicBezTo>
                      <a:pt x="141495" y="1134050"/>
                      <a:pt x="113873" y="1099760"/>
                      <a:pt x="116730" y="1060708"/>
                    </a:cubicBezTo>
                    <a:cubicBezTo>
                      <a:pt x="117683" y="1040705"/>
                      <a:pt x="127208" y="1022608"/>
                      <a:pt x="141495" y="1010225"/>
                    </a:cubicBezTo>
                    <a:cubicBezTo>
                      <a:pt x="154830" y="998795"/>
                      <a:pt x="170070" y="994033"/>
                      <a:pt x="187215" y="994985"/>
                    </a:cubicBezTo>
                    <a:cubicBezTo>
                      <a:pt x="223410" y="997843"/>
                      <a:pt x="251033" y="1032133"/>
                      <a:pt x="248175" y="1071185"/>
                    </a:cubicBezTo>
                    <a:close/>
                  </a:path>
                </a:pathLst>
              </a:custGeom>
              <a:grp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0" name="矩形 19"/>
          <p:cNvSpPr/>
          <p:nvPr/>
        </p:nvSpPr>
        <p:spPr>
          <a:xfrm>
            <a:off x="1806225" y="4711131"/>
            <a:ext cx="8404575" cy="718971"/>
          </a:xfrm>
          <a:prstGeom prst="rect">
            <a:avLst/>
          </a:prstGeom>
          <a:solidFill>
            <a:sysClr val="window" lastClr="FFFFFF">
              <a:lumMod val="95000"/>
            </a:sysClr>
          </a:solidFill>
          <a:ln w="19050" cap="flat" cmpd="sng" algn="ctr">
            <a:noFill/>
            <a:prstDash val="solid"/>
            <a:miter lim="800000"/>
          </a:ln>
          <a:effectLst/>
        </p:spPr>
        <p:txBody>
          <a:bodyPr lIns="432000" rtlCol="0" anchor="ctr"/>
          <a:lstStyle/>
          <a:p>
            <a:pPr lvl="0">
              <a:lnSpc>
                <a:spcPct val="130000"/>
              </a:lnSpc>
              <a:defRPr/>
            </a:pPr>
            <a:r>
              <a:rPr lang="zh-CN" altLang="en-US" sz="1400" kern="0" dirty="0">
                <a:solidFill>
                  <a:prstClr val="black"/>
                </a:solidFill>
                <a:latin typeface="微软雅黑" panose="020B0503020204020204" pitchFamily="34" charset="-122"/>
                <a:ea typeface="微软雅黑" panose="020B0503020204020204" pitchFamily="34" charset="-122"/>
                <a:cs typeface="+mn-ea"/>
                <a:sym typeface="+mn-lt"/>
              </a:rPr>
              <a:t>组合</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包装含注射用</a:t>
            </a:r>
            <a:r>
              <a:rPr lang="zh-CN" altLang="en-US" sz="1400" kern="0" dirty="0">
                <a:solidFill>
                  <a:prstClr val="black"/>
                </a:solidFill>
                <a:latin typeface="微软雅黑" panose="020B0503020204020204" pitchFamily="34" charset="-122"/>
                <a:ea typeface="微软雅黑" panose="020B0503020204020204" pitchFamily="34" charset="-122"/>
                <a:cs typeface="+mn-ea"/>
                <a:sym typeface="+mn-lt"/>
              </a:rPr>
              <a:t> </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舒巴坦钠</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1</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瓶，</a:t>
            </a:r>
            <a:r>
              <a:rPr lang="en-US" altLang="zh-CN" sz="1400" kern="0" dirty="0">
                <a:solidFill>
                  <a:prstClr val="black"/>
                </a:solidFill>
                <a:latin typeface="微软雅黑" panose="020B0503020204020204" pitchFamily="34" charset="-122"/>
                <a:ea typeface="微软雅黑" panose="020B0503020204020204" pitchFamily="34" charset="-122"/>
                <a:cs typeface="+mn-ea"/>
                <a:sym typeface="+mn-lt"/>
              </a:rPr>
              <a:t>1g/</a:t>
            </a:r>
            <a:r>
              <a:rPr lang="zh-CN" altLang="en-US" sz="1400" kern="0" dirty="0">
                <a:solidFill>
                  <a:prstClr val="black"/>
                </a:solidFill>
                <a:latin typeface="微软雅黑" panose="020B0503020204020204" pitchFamily="34" charset="-122"/>
                <a:ea typeface="微软雅黑" panose="020B0503020204020204" pitchFamily="34" charset="-122"/>
                <a:cs typeface="+mn-ea"/>
                <a:sym typeface="+mn-lt"/>
              </a:rPr>
              <a:t>瓶</a:t>
            </a:r>
            <a:endParaRPr lang="en-US" altLang="zh-CN" sz="1400" kern="0" dirty="0">
              <a:solidFill>
                <a:prstClr val="black"/>
              </a:solidFill>
              <a:latin typeface="微软雅黑" panose="020B0503020204020204" pitchFamily="34" charset="-122"/>
              <a:ea typeface="微软雅黑" panose="020B0503020204020204" pitchFamily="34" charset="-122"/>
              <a:cs typeface="+mn-ea"/>
              <a:sym typeface="+mn-lt"/>
            </a:endParaRPr>
          </a:p>
          <a:p>
            <a:pPr lvl="0">
              <a:lnSpc>
                <a:spcPct val="130000"/>
              </a:lnSpc>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注射用度洛巴坦钠</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2</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瓶，</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0.5</a:t>
            </a:r>
            <a:r>
              <a:rPr lang="en-US" altLang="zh-CN" sz="1400" kern="0" dirty="0">
                <a:solidFill>
                  <a:prstClr val="black"/>
                </a:solidFill>
                <a:latin typeface="微软雅黑" panose="020B0503020204020204" pitchFamily="34" charset="-122"/>
                <a:ea typeface="微软雅黑" panose="020B0503020204020204" pitchFamily="34" charset="-122"/>
                <a:cs typeface="+mn-ea"/>
                <a:sym typeface="+mn-lt"/>
              </a:rPr>
              <a:t>g/</a:t>
            </a:r>
            <a:r>
              <a:rPr lang="zh-CN" altLang="en-US" sz="1400" kern="0" dirty="0">
                <a:solidFill>
                  <a:prstClr val="black"/>
                </a:solidFill>
                <a:latin typeface="微软雅黑" panose="020B0503020204020204" pitchFamily="34" charset="-122"/>
                <a:ea typeface="微软雅黑" panose="020B0503020204020204" pitchFamily="34" charset="-122"/>
                <a:cs typeface="+mn-ea"/>
                <a:sym typeface="+mn-lt"/>
              </a:rPr>
              <a:t>瓶</a:t>
            </a:r>
            <a:endPar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pic>
        <p:nvPicPr>
          <p:cNvPr id="25" name="图片 24"/>
          <p:cNvPicPr>
            <a:picLocks noChangeAspect="1"/>
          </p:cNvPicPr>
          <p:nvPr/>
        </p:nvPicPr>
        <p:blipFill>
          <a:blip r:embed="rId2"/>
          <a:stretch>
            <a:fillRect/>
          </a:stretch>
        </p:blipFill>
        <p:spPr>
          <a:xfrm>
            <a:off x="423686" y="2038191"/>
            <a:ext cx="5585337" cy="2517238"/>
          </a:xfrm>
          <a:prstGeom prst="rect">
            <a:avLst/>
          </a:prstGeom>
          <a:ln>
            <a:noFill/>
          </a:ln>
          <a:effectLst>
            <a:outerShdw blurRad="50800" dist="38100" dir="5400000" algn="t" rotWithShape="0">
              <a:srgbClr val="0098B9">
                <a:lumMod val="50000"/>
                <a:alpha val="30000"/>
              </a:srgbClr>
            </a:outerShdw>
          </a:effectLst>
        </p:spPr>
      </p:pic>
      <p:grpSp>
        <p:nvGrpSpPr>
          <p:cNvPr id="26" name="组合 25"/>
          <p:cNvGrpSpPr/>
          <p:nvPr/>
        </p:nvGrpSpPr>
        <p:grpSpPr>
          <a:xfrm>
            <a:off x="126369" y="1051719"/>
            <a:ext cx="5837563" cy="932583"/>
            <a:chOff x="126369" y="1004094"/>
            <a:chExt cx="5837563" cy="932583"/>
          </a:xfrm>
          <a:solidFill>
            <a:srgbClr val="9DC3E6"/>
          </a:solidFill>
        </p:grpSpPr>
        <p:grpSp>
          <p:nvGrpSpPr>
            <p:cNvPr id="30" name="组合 29"/>
            <p:cNvGrpSpPr/>
            <p:nvPr/>
          </p:nvGrpSpPr>
          <p:grpSpPr>
            <a:xfrm>
              <a:off x="1986221" y="1004094"/>
              <a:ext cx="2280652" cy="369332"/>
              <a:chOff x="1986221" y="1004094"/>
              <a:chExt cx="2280652" cy="369332"/>
            </a:xfrm>
            <a:grpFill/>
          </p:grpSpPr>
          <p:sp>
            <p:nvSpPr>
              <p:cNvPr id="40" name="文本框 39"/>
              <p:cNvSpPr txBox="1"/>
              <p:nvPr/>
            </p:nvSpPr>
            <p:spPr>
              <a:xfrm>
                <a:off x="2188630" y="1004094"/>
                <a:ext cx="1875835" cy="369332"/>
              </a:xfrm>
              <a:prstGeom prst="rect">
                <a:avLst/>
              </a:prstGeom>
              <a:grp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2023</a:t>
                </a:r>
                <a:r>
                  <a:rPr kumimoji="0" lang="zh-CN" altLang="en-US"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年</a:t>
                </a:r>
                <a:r>
                  <a:rPr kumimoji="0" lang="en-US" altLang="zh-CN"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5</a:t>
                </a:r>
                <a:r>
                  <a:rPr kumimoji="0" lang="zh-CN" altLang="en-US"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月</a:t>
                </a:r>
                <a:r>
                  <a:rPr kumimoji="0" lang="en-US" altLang="zh-CN"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24</a:t>
                </a:r>
                <a:r>
                  <a:rPr kumimoji="0" lang="zh-CN" altLang="en-US"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日</a:t>
                </a:r>
                <a:endParaRPr kumimoji="0" lang="zh-CN" altLang="en-US" sz="180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nvGrpSpPr>
              <p:cNvPr id="41" name="组合 40"/>
              <p:cNvGrpSpPr/>
              <p:nvPr/>
            </p:nvGrpSpPr>
            <p:grpSpPr>
              <a:xfrm>
                <a:off x="1986221" y="1100419"/>
                <a:ext cx="2280652" cy="176682"/>
                <a:chOff x="2011948" y="1131977"/>
                <a:chExt cx="2280652" cy="176682"/>
              </a:xfrm>
              <a:grpFill/>
            </p:grpSpPr>
            <p:grpSp>
              <p:nvGrpSpPr>
                <p:cNvPr id="42" name="组合 41"/>
                <p:cNvGrpSpPr/>
                <p:nvPr/>
              </p:nvGrpSpPr>
              <p:grpSpPr>
                <a:xfrm>
                  <a:off x="4064465" y="1131977"/>
                  <a:ext cx="228135" cy="176682"/>
                  <a:chOff x="4064465" y="1131977"/>
                  <a:chExt cx="228135" cy="176682"/>
                </a:xfrm>
                <a:grpFill/>
              </p:grpSpPr>
              <p:sp>
                <p:nvSpPr>
                  <p:cNvPr id="46" name="椭圆 45"/>
                  <p:cNvSpPr/>
                  <p:nvPr/>
                </p:nvSpPr>
                <p:spPr>
                  <a:xfrm>
                    <a:off x="4064465" y="1131977"/>
                    <a:ext cx="176682" cy="176682"/>
                  </a:xfrm>
                  <a:prstGeom prst="ellipse">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47" name="椭圆 46"/>
                  <p:cNvSpPr/>
                  <p:nvPr/>
                </p:nvSpPr>
                <p:spPr>
                  <a:xfrm>
                    <a:off x="4188290" y="1168163"/>
                    <a:ext cx="104310" cy="104310"/>
                  </a:xfrm>
                  <a:prstGeom prst="ellipse">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sp>
              <p:nvSpPr>
                <p:cNvPr id="45" name="椭圆 44"/>
                <p:cNvSpPr/>
                <p:nvPr/>
              </p:nvSpPr>
              <p:spPr>
                <a:xfrm flipH="1">
                  <a:off x="2011948" y="1168163"/>
                  <a:ext cx="104310" cy="104310"/>
                </a:xfrm>
                <a:prstGeom prst="ellipse">
                  <a:avLst/>
                </a:prstGeom>
                <a:grp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39" name="文本框 38"/>
            <p:cNvSpPr txBox="1"/>
            <p:nvPr/>
          </p:nvSpPr>
          <p:spPr>
            <a:xfrm>
              <a:off x="126369" y="1349593"/>
              <a:ext cx="5837563" cy="587084"/>
            </a:xfrm>
            <a:prstGeom prst="rect">
              <a:avLst/>
            </a:prstGeom>
            <a:grpFill/>
          </p:spPr>
          <p:txBody>
            <a:bodyPr wrap="square">
              <a:spAutoFit/>
            </a:bodyPr>
            <a:lstStyle/>
            <a:p>
              <a:pPr lvl="0" algn="ctr">
                <a:lnSpc>
                  <a:spcPct val="120000"/>
                </a:lnSpc>
                <a:defRPr/>
              </a:pPr>
              <a:r>
                <a:rPr lang="zh-CN" altLang="en-US" sz="1400" kern="0" dirty="0">
                  <a:latin typeface="微软雅黑" panose="020B0503020204020204" pitchFamily="34" charset="-122"/>
                  <a:ea typeface="微软雅黑" panose="020B0503020204020204" pitchFamily="34" charset="-122"/>
                  <a:cs typeface="+mn-ea"/>
                  <a:sym typeface="+mn-lt"/>
                </a:rPr>
                <a:t>舒巴坦钠</a:t>
              </a:r>
              <a:r>
                <a:rPr lang="en-US" altLang="zh-CN" sz="1400" kern="0" dirty="0">
                  <a:latin typeface="微软雅黑" panose="020B0503020204020204" pitchFamily="34" charset="-122"/>
                  <a:ea typeface="微软雅黑" panose="020B0503020204020204" pitchFamily="34" charset="-122"/>
                  <a:cs typeface="+mn-ea"/>
                  <a:sym typeface="+mn-lt"/>
                </a:rPr>
                <a:t>/</a:t>
              </a:r>
              <a:r>
                <a:rPr lang="zh-CN" altLang="en-US" sz="1400" kern="0" dirty="0">
                  <a:latin typeface="微软雅黑" panose="020B0503020204020204" pitchFamily="34" charset="-122"/>
                  <a:ea typeface="微软雅黑" panose="020B0503020204020204" pitchFamily="34" charset="-122"/>
                  <a:cs typeface="+mn-ea"/>
                  <a:sym typeface="+mn-lt"/>
                </a:rPr>
                <a:t>度洛巴坦钠（商品名：</a:t>
              </a:r>
              <a:r>
                <a:rPr lang="en-US" altLang="zh-CN" sz="1400" kern="0" dirty="0">
                  <a:latin typeface="微软雅黑" panose="020B0503020204020204" pitchFamily="34" charset="-122"/>
                  <a:ea typeface="微软雅黑" panose="020B0503020204020204" pitchFamily="34" charset="-122"/>
                  <a:cs typeface="+mn-ea"/>
                  <a:sym typeface="+mn-lt"/>
                </a:rPr>
                <a:t>XACDURO</a:t>
              </a:r>
              <a:r>
                <a:rPr lang="en-US" altLang="zh-CN" sz="1400" kern="0" baseline="30000" dirty="0">
                  <a:latin typeface="微软雅黑" panose="020B0503020204020204" pitchFamily="34" charset="-122"/>
                  <a:ea typeface="微软雅黑" panose="020B0503020204020204" pitchFamily="34" charset="-122"/>
                  <a:cs typeface="+mn-ea"/>
                  <a:sym typeface="+mn-lt"/>
                </a:rPr>
                <a:t>®</a:t>
              </a:r>
              <a:r>
                <a:rPr lang="zh-CN" altLang="en-US" sz="1400" kern="0" dirty="0">
                  <a:latin typeface="微软雅黑" panose="020B0503020204020204" pitchFamily="34" charset="-122"/>
                  <a:ea typeface="微软雅黑" panose="020B0503020204020204" pitchFamily="34" charset="-122"/>
                  <a:cs typeface="+mn-ea"/>
                  <a:sym typeface="+mn-lt"/>
                </a:rPr>
                <a:t>）</a:t>
              </a:r>
              <a:endParaRPr lang="en-US" altLang="zh-CN" sz="1400" kern="0" dirty="0">
                <a:latin typeface="微软雅黑" panose="020B0503020204020204" pitchFamily="34" charset="-122"/>
                <a:ea typeface="微软雅黑" panose="020B0503020204020204" pitchFamily="34" charset="-122"/>
                <a:cs typeface="+mn-ea"/>
                <a:sym typeface="+mn-lt"/>
              </a:endParaRPr>
            </a:p>
            <a:p>
              <a:pPr lvl="0" algn="ctr">
                <a:lnSpc>
                  <a:spcPct val="120000"/>
                </a:lnSpc>
                <a:defRPr/>
              </a:pPr>
              <a:r>
                <a:rPr kumimoji="0" lang="en-US" altLang="zh-CN"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FDA</a:t>
              </a:r>
              <a:r>
                <a:rPr kumimoji="0" lang="zh-CN" altLang="en-US" sz="14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授予快速通道、合格感染性疾病产品和优先审批资格，批准上市</a:t>
              </a:r>
              <a:r>
                <a:rPr kumimoji="0" lang="en-US" altLang="zh-CN" sz="1400" b="0" i="0" u="none" strike="noStrike" kern="0" cap="none" spc="0" normalizeH="0" baseline="30000" noProof="0" dirty="0">
                  <a:ln>
                    <a:noFill/>
                  </a:ln>
                  <a:effectLst/>
                  <a:uLnTx/>
                  <a:uFillTx/>
                  <a:latin typeface="微软雅黑" panose="020B0503020204020204" pitchFamily="34" charset="-122"/>
                  <a:ea typeface="微软雅黑" panose="020B0503020204020204" pitchFamily="34" charset="-122"/>
                  <a:cs typeface="+mn-ea"/>
                  <a:sym typeface="+mn-lt"/>
                </a:rPr>
                <a:t>1</a:t>
              </a:r>
              <a:endParaRPr kumimoji="0" lang="en-US" altLang="zh-CN" sz="1400" b="0" i="0" u="none" strike="noStrike" kern="0" cap="none" spc="0" normalizeH="0" baseline="3000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655380" y="6436075"/>
            <a:ext cx="8445500" cy="249299"/>
          </a:xfrm>
        </p:spPr>
        <p:txBody>
          <a:bodyPr vert="horz" lIns="0" tIns="0" rIns="0" bIns="0" rtlCol="0" anchor="t" anchorCtr="0">
            <a:spAutoFit/>
          </a:bodyPr>
          <a:lstStyle/>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mn-lt"/>
              </a:rPr>
              <a:t>Watkins RR, et al. Clin Infect Dis . 2023 May 1;76(Suppl 2):S210-S214</a:t>
            </a:r>
            <a:endParaRPr lang="en-US" altLang="zh-CN" sz="600" dirty="0">
              <a:latin typeface="微软雅黑" panose="020B0503020204020204" pitchFamily="34" charset="-122"/>
              <a:ea typeface="微软雅黑" panose="020B0503020204020204" pitchFamily="34" charset="-122"/>
              <a:cs typeface="+mn-ea"/>
              <a:sym typeface="+mn-lt"/>
            </a:endParaRPr>
          </a:p>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mn-lt"/>
              </a:rPr>
              <a:t>McLeod SM, et al. Future </a:t>
            </a:r>
            <a:r>
              <a:rPr lang="en-US" altLang="zh-CN" sz="600" dirty="0" err="1">
                <a:latin typeface="微软雅黑" panose="020B0503020204020204" pitchFamily="34" charset="-122"/>
                <a:ea typeface="微软雅黑" panose="020B0503020204020204" pitchFamily="34" charset="-122"/>
                <a:cs typeface="+mn-ea"/>
                <a:sym typeface="+mn-lt"/>
              </a:rPr>
              <a:t>Microbiol</a:t>
            </a:r>
            <a:r>
              <a:rPr lang="en-US" altLang="zh-CN" sz="600" dirty="0">
                <a:latin typeface="微软雅黑" panose="020B0503020204020204" pitchFamily="34" charset="-122"/>
                <a:ea typeface="微软雅黑" panose="020B0503020204020204" pitchFamily="34" charset="-122"/>
                <a:cs typeface="+mn-ea"/>
                <a:sym typeface="+mn-lt"/>
              </a:rPr>
              <a:t> . 2024;19(7): 563-576</a:t>
            </a:r>
            <a:endParaRPr lang="en-US" altLang="zh-CN" sz="600" dirty="0">
              <a:latin typeface="微软雅黑" panose="020B0503020204020204" pitchFamily="34" charset="-122"/>
              <a:ea typeface="微软雅黑" panose="020B0503020204020204" pitchFamily="34" charset="-122"/>
              <a:cs typeface="+mn-ea"/>
              <a:sym typeface="+mn-lt"/>
            </a:endParaRPr>
          </a:p>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mn-lt"/>
              </a:rPr>
              <a:t>Anand A, et al. Health Sci Rep . 2024 Sep 9;7(9):e70066</a:t>
            </a:r>
            <a:endParaRPr lang="zh-CN" altLang="en-US" sz="600" dirty="0">
              <a:latin typeface="微软雅黑" panose="020B0503020204020204" pitchFamily="34" charset="-122"/>
              <a:ea typeface="微软雅黑" panose="020B0503020204020204" pitchFamily="34" charset="-122"/>
              <a:cs typeface="+mn-ea"/>
              <a:sym typeface="+mn-lt"/>
            </a:endParaRPr>
          </a:p>
        </p:txBody>
      </p:sp>
      <p:sp>
        <p:nvSpPr>
          <p:cNvPr id="15" name="文本占位符 14"/>
          <p:cNvSpPr>
            <a:spLocks noGrp="1"/>
          </p:cNvSpPr>
          <p:nvPr>
            <p:ph type="body" sz="quarter" idx="4294967295"/>
          </p:nvPr>
        </p:nvSpPr>
        <p:spPr>
          <a:xfrm>
            <a:off x="655380" y="411052"/>
            <a:ext cx="11420475" cy="332399"/>
          </a:xfrm>
        </p:spPr>
        <p:txBody>
          <a:bodyPr vert="horz" wrap="square" lIns="0" tIns="0" rIns="0" bIns="0" rtlCol="0" anchor="t" anchorCtr="0">
            <a:spAutoFit/>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作用机制：针对鲍曼不动杆菌，精准灭菌</a:t>
            </a:r>
            <a:r>
              <a:rPr lang="en-US" altLang="zh-CN" sz="2400" b="1" dirty="0">
                <a:solidFill>
                  <a:schemeClr val="bg1"/>
                </a:solidFill>
                <a:latin typeface="微软雅黑" panose="020B0503020204020204" pitchFamily="34" charset="-122"/>
                <a:ea typeface="微软雅黑" panose="020B0503020204020204" pitchFamily="34" charset="-122"/>
                <a:sym typeface="+mn-lt"/>
              </a:rPr>
              <a:t>+</a:t>
            </a:r>
            <a:r>
              <a:rPr lang="zh-CN" altLang="en-US" sz="2400" b="1" dirty="0">
                <a:solidFill>
                  <a:schemeClr val="bg1"/>
                </a:solidFill>
                <a:latin typeface="微软雅黑" panose="020B0503020204020204" pitchFamily="34" charset="-122"/>
                <a:ea typeface="微软雅黑" panose="020B0503020204020204" pitchFamily="34" charset="-122"/>
                <a:sym typeface="+mn-lt"/>
              </a:rPr>
              <a:t>活性恢复</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sp>
        <p:nvSpPr>
          <p:cNvPr id="16" name="梯形 15"/>
          <p:cNvSpPr/>
          <p:nvPr/>
        </p:nvSpPr>
        <p:spPr>
          <a:xfrm rot="16200000" flipH="1">
            <a:off x="1067683" y="3788780"/>
            <a:ext cx="3864506" cy="362221"/>
          </a:xfrm>
          <a:prstGeom prst="trapezoid">
            <a:avLst>
              <a:gd name="adj" fmla="val 63456"/>
            </a:avLst>
          </a:prstGeom>
          <a:gradFill>
            <a:gsLst>
              <a:gs pos="0">
                <a:schemeClr val="accent1">
                  <a:alpha val="0"/>
                </a:schemeClr>
              </a:gs>
              <a:gs pos="100000">
                <a:schemeClr val="accent1">
                  <a:alpha val="3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7" name="矩形 16"/>
          <p:cNvSpPr/>
          <p:nvPr/>
        </p:nvSpPr>
        <p:spPr>
          <a:xfrm flipH="1">
            <a:off x="334388" y="2274322"/>
            <a:ext cx="2484437" cy="3391138"/>
          </a:xfrm>
          <a:prstGeom prst="rect">
            <a:avLst/>
          </a:prstGeom>
          <a:gradFill>
            <a:gsLst>
              <a:gs pos="100000">
                <a:schemeClr val="accent1">
                  <a:alpha val="0"/>
                </a:schemeClr>
              </a:gs>
              <a:gs pos="0">
                <a:schemeClr val="accent1">
                  <a:alpha val="15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18" name="组合 17"/>
          <p:cNvGrpSpPr/>
          <p:nvPr/>
        </p:nvGrpSpPr>
        <p:grpSpPr>
          <a:xfrm>
            <a:off x="334386" y="2360168"/>
            <a:ext cx="2484438" cy="3219446"/>
            <a:chOff x="334386" y="2360168"/>
            <a:chExt cx="2484438" cy="3219446"/>
          </a:xfrm>
        </p:grpSpPr>
        <p:sp>
          <p:nvSpPr>
            <p:cNvPr id="21" name="文本框 20"/>
            <p:cNvSpPr txBox="1"/>
            <p:nvPr/>
          </p:nvSpPr>
          <p:spPr>
            <a:xfrm flipH="1">
              <a:off x="334386" y="2360168"/>
              <a:ext cx="2484438" cy="723275"/>
            </a:xfrm>
            <a:prstGeom prst="rect">
              <a:avLst/>
            </a:prstGeom>
            <a:noFill/>
          </p:spPr>
          <p:txBody>
            <a:bodyPr wrap="square" rIns="0">
              <a:spAutoFit/>
            </a:bodyPr>
            <a:lstStyle/>
            <a:p>
              <a:pPr>
                <a:spcAft>
                  <a:spcPts val="600"/>
                </a:spcAft>
              </a:pPr>
              <a:r>
                <a:rPr lang="zh-CN" altLang="en-US" sz="1800" b="1" dirty="0">
                  <a:solidFill>
                    <a:schemeClr val="accent2"/>
                  </a:solidFill>
                  <a:latin typeface="微软雅黑" panose="020B0503020204020204" pitchFamily="34" charset="-122"/>
                  <a:ea typeface="微软雅黑" panose="020B0503020204020204" pitchFamily="34" charset="-122"/>
                  <a:cs typeface="+mn-ea"/>
                  <a:sym typeface="+mn-lt"/>
                </a:rPr>
                <a:t>舒巴坦</a:t>
              </a:r>
              <a:r>
                <a:rPr lang="en-US" altLang="zh-CN" sz="1800" b="1" dirty="0">
                  <a:solidFill>
                    <a:schemeClr val="accent2"/>
                  </a:solidFill>
                  <a:latin typeface="微软雅黑" panose="020B0503020204020204" pitchFamily="34" charset="-122"/>
                  <a:ea typeface="微软雅黑" panose="020B0503020204020204" pitchFamily="34" charset="-122"/>
                  <a:cs typeface="+mn-ea"/>
                  <a:sym typeface="+mn-lt"/>
                </a:rPr>
                <a:t>——</a:t>
              </a:r>
              <a:endParaRPr lang="en-US" altLang="zh-CN" sz="1800" b="1" dirty="0">
                <a:solidFill>
                  <a:schemeClr val="accent2"/>
                </a:solidFill>
                <a:latin typeface="微软雅黑" panose="020B0503020204020204" pitchFamily="34" charset="-122"/>
                <a:ea typeface="微软雅黑" panose="020B0503020204020204" pitchFamily="34" charset="-122"/>
                <a:cs typeface="+mn-ea"/>
                <a:sym typeface="+mn-lt"/>
              </a:endParaRPr>
            </a:p>
            <a:p>
              <a:pPr>
                <a:spcAft>
                  <a:spcPts val="600"/>
                </a:spcAft>
              </a:pPr>
              <a:r>
                <a:rPr lang="zh-CN" altLang="en-US" sz="1800" b="1" dirty="0">
                  <a:solidFill>
                    <a:schemeClr val="accent2"/>
                  </a:solidFill>
                  <a:latin typeface="微软雅黑" panose="020B0503020204020204" pitchFamily="34" charset="-122"/>
                  <a:ea typeface="微软雅黑" panose="020B0503020204020204" pitchFamily="34" charset="-122"/>
                  <a:cs typeface="+mn-ea"/>
                  <a:sym typeface="+mn-lt"/>
                </a:rPr>
                <a:t>精准杀灭鲍曼不动杆菌：</a:t>
              </a:r>
              <a:endParaRPr lang="zh-CN" altLang="en-US" sz="1800" b="1" dirty="0">
                <a:solidFill>
                  <a:schemeClr val="accent2"/>
                </a:solidFill>
                <a:latin typeface="微软雅黑" panose="020B0503020204020204" pitchFamily="34" charset="-122"/>
                <a:ea typeface="微软雅黑" panose="020B0503020204020204" pitchFamily="34" charset="-122"/>
                <a:cs typeface="+mn-ea"/>
                <a:sym typeface="+mn-lt"/>
              </a:endParaRPr>
            </a:p>
          </p:txBody>
        </p:sp>
        <p:grpSp>
          <p:nvGrpSpPr>
            <p:cNvPr id="31" name="组合 30"/>
            <p:cNvGrpSpPr/>
            <p:nvPr/>
          </p:nvGrpSpPr>
          <p:grpSpPr>
            <a:xfrm>
              <a:off x="434122" y="3119049"/>
              <a:ext cx="2272519" cy="75192"/>
              <a:chOff x="1145619" y="4738336"/>
              <a:chExt cx="2272519" cy="75192"/>
            </a:xfrm>
          </p:grpSpPr>
          <p:grpSp>
            <p:nvGrpSpPr>
              <p:cNvPr id="33" name="组合 32"/>
              <p:cNvGrpSpPr/>
              <p:nvPr/>
            </p:nvGrpSpPr>
            <p:grpSpPr>
              <a:xfrm>
                <a:off x="2712414" y="4738336"/>
                <a:ext cx="705724" cy="75192"/>
                <a:chOff x="2553957" y="4611903"/>
                <a:chExt cx="705724" cy="75192"/>
              </a:xfrm>
            </p:grpSpPr>
            <p:cxnSp>
              <p:nvCxnSpPr>
                <p:cNvPr id="35" name="直接连接符 34"/>
                <p:cNvCxnSpPr/>
                <p:nvPr/>
              </p:nvCxnSpPr>
              <p:spPr>
                <a:xfrm flipH="1">
                  <a:off x="2553957"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2598995"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2644033"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2689071"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2734109"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779147"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2824185"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2869223"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2914261"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2959299"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3004337"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049375"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094413"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3139451"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a:off x="3184489"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34" name="直接连接符 33"/>
              <p:cNvCxnSpPr/>
              <p:nvPr/>
            </p:nvCxnSpPr>
            <p:spPr>
              <a:xfrm>
                <a:off x="1145619" y="4813397"/>
                <a:ext cx="147786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2" name="文本框 31"/>
            <p:cNvSpPr txBox="1"/>
            <p:nvPr/>
          </p:nvSpPr>
          <p:spPr>
            <a:xfrm flipH="1">
              <a:off x="334386" y="3364007"/>
              <a:ext cx="2340428" cy="2215607"/>
            </a:xfrm>
            <a:prstGeom prst="rect">
              <a:avLst/>
            </a:prstGeom>
            <a:noFill/>
          </p:spPr>
          <p:txBody>
            <a:bodyPr wrap="square" rIns="0">
              <a:spAutoFit/>
            </a:bodyPr>
            <a:lstStyle/>
            <a:p>
              <a:pPr marL="285750" indent="-285750" algn="just">
                <a:lnSpc>
                  <a:spcPct val="120000"/>
                </a:lnSpc>
                <a:spcAft>
                  <a:spcPts val="600"/>
                </a:spcAft>
                <a:buFont typeface="Arial" panose="02080604020202020204" pitchFamily="34" charset="0"/>
                <a:buChar char="•"/>
              </a:pPr>
              <a:r>
                <a:rPr lang="en-US" altLang="zh-CN" sz="1400" dirty="0">
                  <a:latin typeface="微软雅黑" panose="020B0503020204020204" pitchFamily="34" charset="-122"/>
                  <a:ea typeface="微软雅黑" panose="020B0503020204020204" pitchFamily="34" charset="-122"/>
                  <a:cs typeface="+mn-ea"/>
                  <a:sym typeface="+mn-lt"/>
                </a:rPr>
                <a:t>β-</a:t>
              </a:r>
              <a:r>
                <a:rPr lang="zh-CN" altLang="en-US" sz="1400" dirty="0">
                  <a:latin typeface="微软雅黑" panose="020B0503020204020204" pitchFamily="34" charset="-122"/>
                  <a:ea typeface="微软雅黑" panose="020B0503020204020204" pitchFamily="34" charset="-122"/>
                  <a:cs typeface="+mn-ea"/>
                  <a:sym typeface="+mn-lt"/>
                </a:rPr>
                <a:t>内酰胺类抗菌药物，对不动杆菌属具有抗菌活性</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lgn="just">
                <a:lnSpc>
                  <a:spcPct val="120000"/>
                </a:lnSpc>
                <a:spcAft>
                  <a:spcPts val="600"/>
                </a:spcAft>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通过结合鲍曼不动杆菌的</a:t>
              </a:r>
              <a:r>
                <a:rPr lang="en-US" altLang="zh-CN" sz="1400" dirty="0">
                  <a:latin typeface="微软雅黑" panose="020B0503020204020204" pitchFamily="34" charset="-122"/>
                  <a:ea typeface="微软雅黑" panose="020B0503020204020204" pitchFamily="34" charset="-122"/>
                  <a:cs typeface="+mn-ea"/>
                  <a:sym typeface="+mn-lt"/>
                </a:rPr>
                <a:t>PBP(</a:t>
              </a:r>
              <a:r>
                <a:rPr lang="zh-CN" altLang="en-US" sz="1400" dirty="0">
                  <a:latin typeface="微软雅黑" panose="020B0503020204020204" pitchFamily="34" charset="-122"/>
                  <a:ea typeface="微软雅黑" panose="020B0503020204020204" pitchFamily="34" charset="-122"/>
                  <a:cs typeface="+mn-ea"/>
                  <a:sym typeface="+mn-lt"/>
                </a:rPr>
                <a:t>青霉素结合蛋白</a:t>
              </a:r>
              <a:r>
                <a:rPr lang="en-US" altLang="zh-CN" sz="1400" dirty="0">
                  <a:latin typeface="微软雅黑" panose="020B0503020204020204" pitchFamily="34" charset="-122"/>
                  <a:ea typeface="微软雅黑" panose="020B0503020204020204" pitchFamily="34" charset="-122"/>
                  <a:cs typeface="+mn-ea"/>
                  <a:sym typeface="+mn-lt"/>
                </a:rPr>
                <a:t>)1</a:t>
              </a:r>
              <a:r>
                <a:rPr lang="zh-CN" altLang="en-US" sz="1400" dirty="0">
                  <a:latin typeface="微软雅黑" panose="020B0503020204020204" pitchFamily="34" charset="-122"/>
                  <a:ea typeface="微软雅黑" panose="020B0503020204020204" pitchFamily="34" charset="-122"/>
                  <a:cs typeface="+mn-ea"/>
                  <a:sym typeface="+mn-lt"/>
                </a:rPr>
                <a:t>和</a:t>
              </a:r>
              <a:r>
                <a:rPr lang="en-US" altLang="zh-CN" sz="1400" dirty="0">
                  <a:latin typeface="微软雅黑" panose="020B0503020204020204" pitchFamily="34" charset="-122"/>
                  <a:ea typeface="微软雅黑" panose="020B0503020204020204" pitchFamily="34" charset="-122"/>
                  <a:cs typeface="+mn-ea"/>
                  <a:sym typeface="+mn-lt"/>
                </a:rPr>
                <a:t>PBP3</a:t>
              </a:r>
              <a:r>
                <a:rPr lang="zh-CN" altLang="en-US" sz="1400" dirty="0">
                  <a:latin typeface="微软雅黑" panose="020B0503020204020204" pitchFamily="34" charset="-122"/>
                  <a:ea typeface="微软雅黑" panose="020B0503020204020204" pitchFamily="34" charset="-122"/>
                  <a:cs typeface="+mn-ea"/>
                  <a:sym typeface="+mn-lt"/>
                </a:rPr>
                <a:t>，阻止其参与细菌细胞壁的合成过程，产生对鲍曼不动杆菌的</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杀菌活性</a:t>
              </a:r>
              <a:r>
                <a:rPr lang="en-US" altLang="zh-CN" sz="1400" baseline="30000" dirty="0">
                  <a:solidFill>
                    <a:schemeClr val="accent2"/>
                  </a:solidFill>
                  <a:latin typeface="微软雅黑" panose="020B0503020204020204" pitchFamily="34" charset="-122"/>
                  <a:ea typeface="微软雅黑" panose="020B0503020204020204" pitchFamily="34" charset="-122"/>
                  <a:cs typeface="+mn-ea"/>
                  <a:sym typeface="+mn-lt"/>
                </a:rPr>
                <a:t>2</a:t>
              </a:r>
              <a:endParaRPr lang="en-US" altLang="zh-CN" sz="1400" baseline="30000" dirty="0">
                <a:solidFill>
                  <a:schemeClr val="accent2"/>
                </a:solidFill>
                <a:latin typeface="微软雅黑" panose="020B0503020204020204" pitchFamily="34" charset="-122"/>
                <a:ea typeface="微软雅黑" panose="020B0503020204020204" pitchFamily="34" charset="-122"/>
                <a:cs typeface="+mn-ea"/>
                <a:sym typeface="+mn-lt"/>
              </a:endParaRPr>
            </a:p>
          </p:txBody>
        </p:sp>
      </p:grpSp>
      <p:grpSp>
        <p:nvGrpSpPr>
          <p:cNvPr id="62" name="组合 61"/>
          <p:cNvGrpSpPr/>
          <p:nvPr/>
        </p:nvGrpSpPr>
        <p:grpSpPr>
          <a:xfrm>
            <a:off x="9010378" y="2037638"/>
            <a:ext cx="2846661" cy="3864506"/>
            <a:chOff x="9010378" y="2037638"/>
            <a:chExt cx="2846661" cy="3864506"/>
          </a:xfrm>
        </p:grpSpPr>
        <p:sp>
          <p:nvSpPr>
            <p:cNvPr id="63" name="梯形 62"/>
            <p:cNvSpPr/>
            <p:nvPr/>
          </p:nvSpPr>
          <p:spPr>
            <a:xfrm rot="5400000">
              <a:off x="7259236" y="3788780"/>
              <a:ext cx="3864506" cy="362221"/>
            </a:xfrm>
            <a:prstGeom prst="trapezoid">
              <a:avLst>
                <a:gd name="adj" fmla="val 63456"/>
              </a:avLst>
            </a:prstGeom>
            <a:gradFill>
              <a:gsLst>
                <a:gs pos="0">
                  <a:schemeClr val="accent1">
                    <a:alpha val="0"/>
                  </a:schemeClr>
                </a:gs>
                <a:gs pos="100000">
                  <a:schemeClr val="accent1">
                    <a:alpha val="3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64" name="矩形 63"/>
            <p:cNvSpPr/>
            <p:nvPr/>
          </p:nvSpPr>
          <p:spPr>
            <a:xfrm>
              <a:off x="9372600" y="2274322"/>
              <a:ext cx="2484437" cy="3391138"/>
            </a:xfrm>
            <a:prstGeom prst="rect">
              <a:avLst/>
            </a:prstGeom>
            <a:gradFill>
              <a:gsLst>
                <a:gs pos="100000">
                  <a:schemeClr val="accent1">
                    <a:alpha val="0"/>
                  </a:schemeClr>
                </a:gs>
                <a:gs pos="0">
                  <a:schemeClr val="accent1">
                    <a:alpha val="15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65" name="组合 64"/>
            <p:cNvGrpSpPr/>
            <p:nvPr/>
          </p:nvGrpSpPr>
          <p:grpSpPr>
            <a:xfrm>
              <a:off x="9372601" y="2360168"/>
              <a:ext cx="2484438" cy="2960913"/>
              <a:chOff x="9372601" y="2399157"/>
              <a:chExt cx="2484438" cy="2960913"/>
            </a:xfrm>
          </p:grpSpPr>
          <p:sp>
            <p:nvSpPr>
              <p:cNvPr id="66" name="文本框 65"/>
              <p:cNvSpPr txBox="1"/>
              <p:nvPr/>
            </p:nvSpPr>
            <p:spPr>
              <a:xfrm>
                <a:off x="9372601" y="2399157"/>
                <a:ext cx="2484438" cy="1000274"/>
              </a:xfrm>
              <a:prstGeom prst="rect">
                <a:avLst/>
              </a:prstGeom>
              <a:noFill/>
            </p:spPr>
            <p:txBody>
              <a:bodyPr wrap="square" rIns="0">
                <a:spAutoFit/>
              </a:bodyPr>
              <a:lstStyle/>
              <a:p>
                <a:pPr>
                  <a:spcAft>
                    <a:spcPts val="600"/>
                  </a:spcAft>
                </a:pPr>
                <a:r>
                  <a:rPr lang="zh-CN" altLang="en-US" sz="1800" b="1" dirty="0">
                    <a:solidFill>
                      <a:schemeClr val="accent2"/>
                    </a:solidFill>
                    <a:latin typeface="微软雅黑" panose="020B0503020204020204" pitchFamily="34" charset="-122"/>
                    <a:ea typeface="微软雅黑" panose="020B0503020204020204" pitchFamily="34" charset="-122"/>
                    <a:cs typeface="+mn-ea"/>
                    <a:sym typeface="+mn-lt"/>
                  </a:rPr>
                  <a:t>度洛巴坦</a:t>
                </a:r>
                <a:r>
                  <a:rPr lang="en-US" altLang="zh-CN" sz="1800" b="1" dirty="0">
                    <a:solidFill>
                      <a:schemeClr val="accent2"/>
                    </a:solidFill>
                    <a:latin typeface="微软雅黑" panose="020B0503020204020204" pitchFamily="34" charset="-122"/>
                    <a:ea typeface="微软雅黑" panose="020B0503020204020204" pitchFamily="34" charset="-122"/>
                    <a:cs typeface="+mn-ea"/>
                    <a:sym typeface="+mn-lt"/>
                  </a:rPr>
                  <a:t>——</a:t>
                </a:r>
                <a:endParaRPr lang="en-US" altLang="zh-CN" sz="1800" b="1" dirty="0">
                  <a:solidFill>
                    <a:schemeClr val="accent2"/>
                  </a:solidFill>
                  <a:latin typeface="微软雅黑" panose="020B0503020204020204" pitchFamily="34" charset="-122"/>
                  <a:ea typeface="微软雅黑" panose="020B0503020204020204" pitchFamily="34" charset="-122"/>
                  <a:cs typeface="+mn-ea"/>
                  <a:sym typeface="+mn-lt"/>
                </a:endParaRPr>
              </a:p>
              <a:p>
                <a:pPr>
                  <a:spcAft>
                    <a:spcPts val="600"/>
                  </a:spcAft>
                </a:pPr>
                <a:r>
                  <a:rPr lang="zh-CN" altLang="en-US" sz="1800" b="1" dirty="0">
                    <a:solidFill>
                      <a:schemeClr val="accent2"/>
                    </a:solidFill>
                    <a:latin typeface="微软雅黑" panose="020B0503020204020204" pitchFamily="34" charset="-122"/>
                    <a:ea typeface="微软雅黑" panose="020B0503020204020204" pitchFamily="34" charset="-122"/>
                    <a:cs typeface="+mn-ea"/>
                    <a:sym typeface="+mn-lt"/>
                  </a:rPr>
                  <a:t>抑制</a:t>
                </a:r>
                <a:r>
                  <a:rPr lang="en-US" altLang="zh-CN" sz="1800" b="1" i="0" dirty="0">
                    <a:solidFill>
                      <a:schemeClr val="accent2"/>
                    </a:solidFill>
                    <a:effectLst/>
                    <a:latin typeface="微软雅黑" panose="020B0503020204020204" pitchFamily="34" charset="-122"/>
                    <a:ea typeface="微软雅黑" panose="020B0503020204020204" pitchFamily="34" charset="-122"/>
                    <a:cs typeface="+mn-ea"/>
                    <a:sym typeface="+mn-lt"/>
                  </a:rPr>
                  <a:t>β-</a:t>
                </a:r>
                <a:r>
                  <a:rPr lang="zh-CN" altLang="en-US" sz="1800" b="1" i="0" dirty="0">
                    <a:solidFill>
                      <a:schemeClr val="accent2"/>
                    </a:solidFill>
                    <a:effectLst/>
                    <a:latin typeface="微软雅黑" panose="020B0503020204020204" pitchFamily="34" charset="-122"/>
                    <a:ea typeface="微软雅黑" panose="020B0503020204020204" pitchFamily="34" charset="-122"/>
                    <a:cs typeface="+mn-ea"/>
                    <a:sym typeface="+mn-lt"/>
                  </a:rPr>
                  <a:t>内酰胺酶，恢复舒巴坦活性</a:t>
                </a:r>
                <a:r>
                  <a:rPr lang="zh-CN" altLang="en-US" sz="1800" b="0" i="0" dirty="0">
                    <a:solidFill>
                      <a:schemeClr val="accent2"/>
                    </a:solidFill>
                    <a:effectLst/>
                    <a:latin typeface="微软雅黑" panose="020B0503020204020204" pitchFamily="34" charset="-122"/>
                    <a:ea typeface="微软雅黑" panose="020B0503020204020204" pitchFamily="34" charset="-122"/>
                    <a:cs typeface="+mn-ea"/>
                    <a:sym typeface="+mn-lt"/>
                  </a:rPr>
                  <a:t>：</a:t>
                </a:r>
                <a:endParaRPr lang="en-US" altLang="zh-CN" sz="1800" b="0" i="0" dirty="0">
                  <a:solidFill>
                    <a:schemeClr val="accent2"/>
                  </a:solidFill>
                  <a:effectLst/>
                  <a:latin typeface="微软雅黑" panose="020B0503020204020204" pitchFamily="34" charset="-122"/>
                  <a:ea typeface="微软雅黑" panose="020B0503020204020204" pitchFamily="34" charset="-122"/>
                  <a:cs typeface="+mn-ea"/>
                  <a:sym typeface="+mn-lt"/>
                </a:endParaRPr>
              </a:p>
            </p:txBody>
          </p:sp>
          <p:grpSp>
            <p:nvGrpSpPr>
              <p:cNvPr id="67" name="组合 66"/>
              <p:cNvGrpSpPr/>
              <p:nvPr/>
            </p:nvGrpSpPr>
            <p:grpSpPr>
              <a:xfrm>
                <a:off x="9452298" y="3324239"/>
                <a:ext cx="2272519" cy="75192"/>
                <a:chOff x="1145619" y="4738336"/>
                <a:chExt cx="2272519" cy="75192"/>
              </a:xfrm>
            </p:grpSpPr>
            <p:grpSp>
              <p:nvGrpSpPr>
                <p:cNvPr id="69" name="组合 68"/>
                <p:cNvGrpSpPr/>
                <p:nvPr/>
              </p:nvGrpSpPr>
              <p:grpSpPr>
                <a:xfrm>
                  <a:off x="2712414" y="4738336"/>
                  <a:ext cx="705724" cy="75192"/>
                  <a:chOff x="2553957" y="4611903"/>
                  <a:chExt cx="705724" cy="75192"/>
                </a:xfrm>
              </p:grpSpPr>
              <p:cxnSp>
                <p:nvCxnSpPr>
                  <p:cNvPr id="71" name="直接连接符 70"/>
                  <p:cNvCxnSpPr/>
                  <p:nvPr/>
                </p:nvCxnSpPr>
                <p:spPr>
                  <a:xfrm flipH="1">
                    <a:off x="2553957"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H="1">
                    <a:off x="2598995"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2644033"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2689071"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2734109"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2779147"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2824185"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2869223"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2914261"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2959299"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3004337"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3049375"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a:off x="3094413"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3139451"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3184489" y="4611903"/>
                    <a:ext cx="75192" cy="75192"/>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70" name="直接连接符 69"/>
                <p:cNvCxnSpPr/>
                <p:nvPr/>
              </p:nvCxnSpPr>
              <p:spPr>
                <a:xfrm>
                  <a:off x="1145619" y="4813397"/>
                  <a:ext cx="147786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8" name="文本框 67"/>
              <p:cNvSpPr txBox="1"/>
              <p:nvPr/>
            </p:nvSpPr>
            <p:spPr>
              <a:xfrm>
                <a:off x="9372601" y="3402996"/>
                <a:ext cx="2484438" cy="1957074"/>
              </a:xfrm>
              <a:prstGeom prst="rect">
                <a:avLst/>
              </a:prstGeom>
              <a:noFill/>
            </p:spPr>
            <p:txBody>
              <a:bodyPr wrap="square" rIns="0">
                <a:spAutoFit/>
              </a:bodyPr>
              <a:lstStyle/>
              <a:p>
                <a:pPr marL="285750" indent="-285750" algn="just">
                  <a:lnSpc>
                    <a:spcPct val="120000"/>
                  </a:lnSpc>
                  <a:spcAft>
                    <a:spcPts val="600"/>
                  </a:spcAft>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二氮杂二环辛烷、非</a:t>
                </a:r>
                <a:r>
                  <a:rPr lang="en-US" altLang="zh-CN" sz="1400" dirty="0">
                    <a:latin typeface="微软雅黑" panose="020B0503020204020204" pitchFamily="34" charset="-122"/>
                    <a:ea typeface="微软雅黑" panose="020B0503020204020204" pitchFamily="34" charset="-122"/>
                    <a:cs typeface="+mn-ea"/>
                    <a:sym typeface="+mn-lt"/>
                  </a:rPr>
                  <a:t>β-</a:t>
                </a:r>
                <a:r>
                  <a:rPr lang="zh-CN" altLang="en-US" sz="1400" dirty="0">
                    <a:latin typeface="微软雅黑" panose="020B0503020204020204" pitchFamily="34" charset="-122"/>
                    <a:ea typeface="微软雅黑" panose="020B0503020204020204" pitchFamily="34" charset="-122"/>
                    <a:cs typeface="+mn-ea"/>
                    <a:sym typeface="+mn-lt"/>
                  </a:rPr>
                  <a:t>内酰胺类的</a:t>
                </a:r>
                <a:r>
                  <a:rPr lang="en-US" altLang="zh-CN" sz="1400" dirty="0">
                    <a:latin typeface="微软雅黑" panose="020B0503020204020204" pitchFamily="34" charset="-122"/>
                    <a:ea typeface="微软雅黑" panose="020B0503020204020204" pitchFamily="34" charset="-122"/>
                    <a:cs typeface="+mn-ea"/>
                    <a:sym typeface="+mn-lt"/>
                  </a:rPr>
                  <a:t>β-</a:t>
                </a:r>
                <a:r>
                  <a:rPr lang="zh-CN" altLang="en-US" sz="1400" dirty="0">
                    <a:latin typeface="微软雅黑" panose="020B0503020204020204" pitchFamily="34" charset="-122"/>
                    <a:ea typeface="微软雅黑" panose="020B0503020204020204" pitchFamily="34" charset="-122"/>
                    <a:cs typeface="+mn-ea"/>
                    <a:sym typeface="+mn-lt"/>
                  </a:rPr>
                  <a:t>内酰胺酶抑制剂，可抑制</a:t>
                </a:r>
                <a:r>
                  <a:rPr lang="en-US" altLang="zh-CN" sz="1400" dirty="0">
                    <a:latin typeface="微软雅黑" panose="020B0503020204020204" pitchFamily="34" charset="-122"/>
                    <a:ea typeface="微软雅黑" panose="020B0503020204020204" pitchFamily="34" charset="-122"/>
                    <a:cs typeface="+mn-ea"/>
                    <a:sym typeface="+mn-lt"/>
                  </a:rPr>
                  <a:t>A</a:t>
                </a:r>
                <a:r>
                  <a:rPr lang="zh-CN" altLang="en-US" sz="1400" dirty="0">
                    <a:latin typeface="微软雅黑" panose="020B0503020204020204" pitchFamily="34" charset="-122"/>
                    <a:ea typeface="微软雅黑" panose="020B0503020204020204" pitchFamily="34" charset="-122"/>
                    <a:cs typeface="+mn-ea"/>
                    <a:sym typeface="+mn-lt"/>
                  </a:rPr>
                  <a:t>、</a:t>
                </a:r>
                <a:r>
                  <a:rPr lang="en-US" altLang="zh-CN" sz="1400" dirty="0">
                    <a:latin typeface="微软雅黑" panose="020B0503020204020204" pitchFamily="34" charset="-122"/>
                    <a:ea typeface="微软雅黑" panose="020B0503020204020204" pitchFamily="34" charset="-122"/>
                    <a:cs typeface="+mn-ea"/>
                    <a:sym typeface="+mn-lt"/>
                  </a:rPr>
                  <a:t>C</a:t>
                </a:r>
                <a:r>
                  <a:rPr lang="zh-CN" altLang="en-US" sz="1400" dirty="0">
                    <a:latin typeface="微软雅黑" panose="020B0503020204020204" pitchFamily="34" charset="-122"/>
                    <a:ea typeface="微软雅黑" panose="020B0503020204020204" pitchFamily="34" charset="-122"/>
                    <a:cs typeface="+mn-ea"/>
                    <a:sym typeface="+mn-lt"/>
                  </a:rPr>
                  <a:t>和</a:t>
                </a:r>
                <a:r>
                  <a:rPr lang="en-US" altLang="zh-CN" sz="1400" dirty="0">
                    <a:latin typeface="微软雅黑" panose="020B0503020204020204" pitchFamily="34" charset="-122"/>
                    <a:ea typeface="微软雅黑" panose="020B0503020204020204" pitchFamily="34" charset="-122"/>
                    <a:cs typeface="+mn-ea"/>
                    <a:sym typeface="+mn-lt"/>
                  </a:rPr>
                  <a:t>D</a:t>
                </a:r>
                <a:r>
                  <a:rPr lang="zh-CN" altLang="en-US" sz="1400" dirty="0">
                    <a:latin typeface="微软雅黑" panose="020B0503020204020204" pitchFamily="34" charset="-122"/>
                    <a:ea typeface="微软雅黑" panose="020B0503020204020204" pitchFamily="34" charset="-122"/>
                    <a:cs typeface="+mn-ea"/>
                    <a:sym typeface="+mn-lt"/>
                  </a:rPr>
                  <a:t>类</a:t>
                </a:r>
                <a:r>
                  <a:rPr lang="en-US" altLang="zh-CN" sz="1400" dirty="0">
                    <a:latin typeface="微软雅黑" panose="020B0503020204020204" pitchFamily="34" charset="-122"/>
                    <a:ea typeface="微软雅黑" panose="020B0503020204020204" pitchFamily="34" charset="-122"/>
                    <a:cs typeface="+mn-ea"/>
                    <a:sym typeface="+mn-lt"/>
                  </a:rPr>
                  <a:t>β-</a:t>
                </a:r>
                <a:r>
                  <a:rPr lang="zh-CN" altLang="en-US" sz="1400" dirty="0">
                    <a:latin typeface="微软雅黑" panose="020B0503020204020204" pitchFamily="34" charset="-122"/>
                    <a:ea typeface="微软雅黑" panose="020B0503020204020204" pitchFamily="34" charset="-122"/>
                    <a:cs typeface="+mn-ea"/>
                    <a:sym typeface="+mn-lt"/>
                  </a:rPr>
                  <a:t>内酰胺酶</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lgn="just">
                  <a:lnSpc>
                    <a:spcPct val="120000"/>
                  </a:lnSpc>
                  <a:spcAft>
                    <a:spcPts val="600"/>
                  </a:spcAft>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保护舒巴坦不被</a:t>
                </a:r>
                <a:r>
                  <a:rPr lang="en-US" altLang="zh-CN" sz="1400" dirty="0">
                    <a:latin typeface="微软雅黑" panose="020B0503020204020204" pitchFamily="34" charset="-122"/>
                    <a:ea typeface="微软雅黑" panose="020B0503020204020204" pitchFamily="34" charset="-122"/>
                    <a:cs typeface="+mn-ea"/>
                    <a:sym typeface="+mn-lt"/>
                  </a:rPr>
                  <a:t>β-</a:t>
                </a:r>
                <a:r>
                  <a:rPr lang="zh-CN" altLang="en-US" sz="1400" dirty="0">
                    <a:latin typeface="微软雅黑" panose="020B0503020204020204" pitchFamily="34" charset="-122"/>
                    <a:ea typeface="微软雅黑" panose="020B0503020204020204" pitchFamily="34" charset="-122"/>
                    <a:cs typeface="+mn-ea"/>
                    <a:sym typeface="+mn-lt"/>
                  </a:rPr>
                  <a:t>内酰胺酶降解，</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恢复</a:t>
                </a: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舒巴坦的抗菌</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活性</a:t>
                </a:r>
                <a:r>
                  <a:rPr lang="en-US" altLang="zh-CN" sz="1400" baseline="30000" dirty="0">
                    <a:solidFill>
                      <a:schemeClr val="accent2"/>
                    </a:solidFill>
                    <a:latin typeface="微软雅黑" panose="020B0503020204020204" pitchFamily="34" charset="-122"/>
                    <a:ea typeface="微软雅黑" panose="020B0503020204020204" pitchFamily="34" charset="-122"/>
                    <a:cs typeface="+mn-ea"/>
                    <a:sym typeface="+mn-lt"/>
                  </a:rPr>
                  <a:t>2</a:t>
                </a:r>
                <a:endParaRPr lang="en-US" altLang="zh-CN" sz="1400" baseline="30000" dirty="0">
                  <a:solidFill>
                    <a:schemeClr val="accent2"/>
                  </a:solidFill>
                  <a:latin typeface="微软雅黑" panose="020B0503020204020204" pitchFamily="34" charset="-122"/>
                  <a:ea typeface="微软雅黑" panose="020B0503020204020204" pitchFamily="34" charset="-122"/>
                  <a:cs typeface="+mn-ea"/>
                  <a:sym typeface="+mn-lt"/>
                </a:endParaRPr>
              </a:p>
            </p:txBody>
          </p:sp>
        </p:grpSp>
      </p:grpSp>
      <p:grpSp>
        <p:nvGrpSpPr>
          <p:cNvPr id="86" name="组合 85"/>
          <p:cNvGrpSpPr/>
          <p:nvPr/>
        </p:nvGrpSpPr>
        <p:grpSpPr>
          <a:xfrm>
            <a:off x="550863" y="973289"/>
            <a:ext cx="11526837" cy="911225"/>
            <a:chOff x="577811" y="1885480"/>
            <a:chExt cx="21552289" cy="1799721"/>
          </a:xfrm>
        </p:grpSpPr>
        <p:sp>
          <p:nvSpPr>
            <p:cNvPr id="87" name="矩形: 圆角 86"/>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8" name="矩形: 圆角 87"/>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89" name="文本框 88"/>
          <p:cNvSpPr txBox="1"/>
          <p:nvPr/>
        </p:nvSpPr>
        <p:spPr>
          <a:xfrm>
            <a:off x="692696" y="1021097"/>
            <a:ext cx="11385005" cy="815608"/>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cs typeface="+mn-ea"/>
                <a:sym typeface="+mn-lt"/>
              </a:rPr>
              <a:t>广谱抗生素在感染治疗的早期很重要，但可能导致过度处方和应用不当，从而增加抗生素耐药性。</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spcAft>
                <a:spcPts val="600"/>
              </a:spcAft>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cs typeface="+mn-ea"/>
                <a:sym typeface="+mn-lt"/>
              </a:rPr>
              <a:t>精准抗生素是选择性杀死单个或极少数物种、针对特定耐药表型或破坏特定发病机制的药物，其</a:t>
            </a:r>
            <a:r>
              <a:rPr lang="zh-CN" altLang="en-US" sz="1400" b="0" i="0" dirty="0">
                <a:solidFill>
                  <a:srgbClr val="212121"/>
                </a:solidFill>
                <a:effectLst/>
                <a:latin typeface="微软雅黑" panose="020B0503020204020204" pitchFamily="34" charset="-122"/>
                <a:ea typeface="微软雅黑" panose="020B0503020204020204" pitchFamily="34" charset="-122"/>
                <a:cs typeface="+mn-ea"/>
                <a:sym typeface="+mn-lt"/>
              </a:rPr>
              <a:t>使用有助于改善抗生素管理和最大限度的减少耐药性的出</a:t>
            </a:r>
            <a:r>
              <a:rPr lang="zh-CN" altLang="en-US" sz="1400" dirty="0">
                <a:latin typeface="微软雅黑" panose="020B0503020204020204" pitchFamily="34" charset="-122"/>
                <a:ea typeface="微软雅黑" panose="020B0503020204020204" pitchFamily="34" charset="-122"/>
                <a:cs typeface="+mn-ea"/>
                <a:sym typeface="+mn-lt"/>
              </a:rPr>
              <a:t>现</a:t>
            </a:r>
            <a:r>
              <a:rPr lang="en-US" altLang="zh-CN" sz="1400" baseline="30000" dirty="0">
                <a:latin typeface="微软雅黑" panose="020B0503020204020204" pitchFamily="34" charset="-122"/>
                <a:ea typeface="微软雅黑" panose="020B0503020204020204" pitchFamily="34" charset="-122"/>
                <a:cs typeface="+mn-ea"/>
                <a:sym typeface="+mn-lt"/>
              </a:rPr>
              <a:t>1</a:t>
            </a:r>
            <a:r>
              <a:rPr lang="zh-CN" altLang="en-US" sz="1400" dirty="0">
                <a:latin typeface="微软雅黑" panose="020B0503020204020204" pitchFamily="34" charset="-122"/>
                <a:ea typeface="微软雅黑" panose="020B0503020204020204" pitchFamily="34" charset="-122"/>
                <a:cs typeface="+mn-ea"/>
                <a:sym typeface="+mn-lt"/>
              </a:rPr>
              <a:t>。</a:t>
            </a:r>
            <a:endParaRPr lang="zh-CN" altLang="en-US" sz="1400" dirty="0">
              <a:latin typeface="微软雅黑" panose="020B0503020204020204" pitchFamily="34" charset="-122"/>
              <a:ea typeface="微软雅黑" panose="020B0503020204020204" pitchFamily="34" charset="-122"/>
              <a:cs typeface="+mn-ea"/>
              <a:sym typeface="+mn-lt"/>
            </a:endParaRPr>
          </a:p>
        </p:txBody>
      </p:sp>
      <p:grpSp>
        <p:nvGrpSpPr>
          <p:cNvPr id="90" name="组合 89"/>
          <p:cNvGrpSpPr/>
          <p:nvPr/>
        </p:nvGrpSpPr>
        <p:grpSpPr>
          <a:xfrm>
            <a:off x="3583387" y="2523906"/>
            <a:ext cx="5025230" cy="3563153"/>
            <a:chOff x="747000" y="3864310"/>
            <a:chExt cx="3120150" cy="1894243"/>
          </a:xfrm>
        </p:grpSpPr>
        <p:sp>
          <p:nvSpPr>
            <p:cNvPr id="91" name="矩形: 圆角 90"/>
            <p:cNvSpPr/>
            <p:nvPr/>
          </p:nvSpPr>
          <p:spPr>
            <a:xfrm>
              <a:off x="855001" y="4030447"/>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92" name="矩形: 圆角 91"/>
            <p:cNvSpPr/>
            <p:nvPr/>
          </p:nvSpPr>
          <p:spPr>
            <a:xfrm>
              <a:off x="747000" y="386431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93" name="组合 92"/>
          <p:cNvGrpSpPr/>
          <p:nvPr/>
        </p:nvGrpSpPr>
        <p:grpSpPr>
          <a:xfrm>
            <a:off x="3076575" y="2037636"/>
            <a:ext cx="6038850" cy="3864506"/>
            <a:chOff x="3267494" y="2037636"/>
            <a:chExt cx="5657012" cy="3864506"/>
          </a:xfrm>
        </p:grpSpPr>
        <p:sp>
          <p:nvSpPr>
            <p:cNvPr id="94" name="矩形: 圆角 93"/>
            <p:cNvSpPr/>
            <p:nvPr/>
          </p:nvSpPr>
          <p:spPr>
            <a:xfrm>
              <a:off x="3267494" y="2037636"/>
              <a:ext cx="5657012" cy="3864506"/>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95" name="任意多边形: 形状 94"/>
            <p:cNvSpPr/>
            <p:nvPr/>
          </p:nvSpPr>
          <p:spPr>
            <a:xfrm flipV="1">
              <a:off x="3507415" y="2037636"/>
              <a:ext cx="5177169"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grpSp>
      <p:sp>
        <p:nvSpPr>
          <p:cNvPr id="96" name="文本框 95"/>
          <p:cNvSpPr txBox="1"/>
          <p:nvPr/>
        </p:nvSpPr>
        <p:spPr>
          <a:xfrm>
            <a:off x="4060211" y="2084636"/>
            <a:ext cx="4461434" cy="307777"/>
          </a:xfrm>
          <a:prstGeom prst="rect">
            <a:avLst/>
          </a:prstGeom>
          <a:noFill/>
        </p:spPr>
        <p:txBody>
          <a:bodyPr wrap="square" anchor="ctr" anchorCtr="0">
            <a:spAutoFit/>
          </a:bodyPr>
          <a:lstStyle/>
          <a:p>
            <a:pPr algn="ctr" defTabSz="1216660" fontAlgn="base">
              <a:spcBef>
                <a:spcPct val="0"/>
              </a:spcBef>
              <a:spcAft>
                <a:spcPct val="0"/>
              </a:spcAft>
              <a:defRPr/>
            </a:pPr>
            <a:r>
              <a:rPr lang="zh-CN" altLang="en-US" sz="1400" b="1" dirty="0">
                <a:solidFill>
                  <a:prstClr val="white"/>
                </a:solidFill>
                <a:latin typeface="微软雅黑" panose="020B0503020204020204" pitchFamily="34" charset="-122"/>
                <a:ea typeface="微软雅黑" panose="020B0503020204020204" pitchFamily="34" charset="-122"/>
                <a:cs typeface="+mn-ea"/>
                <a:sym typeface="+mn-lt"/>
              </a:rPr>
              <a:t>舒巴坦</a:t>
            </a:r>
            <a:r>
              <a:rPr lang="en-US" altLang="zh-CN" sz="1400" b="1" dirty="0">
                <a:solidFill>
                  <a:prstClr val="white"/>
                </a:solidFill>
                <a:latin typeface="微软雅黑" panose="020B0503020204020204" pitchFamily="34" charset="-122"/>
                <a:ea typeface="微软雅黑" panose="020B0503020204020204" pitchFamily="34" charset="-122"/>
                <a:cs typeface="+mn-ea"/>
                <a:sym typeface="+mn-lt"/>
              </a:rPr>
              <a:t>-</a:t>
            </a:r>
            <a:r>
              <a:rPr lang="zh-CN" altLang="en-US" sz="1400" b="1" dirty="0">
                <a:solidFill>
                  <a:prstClr val="white"/>
                </a:solidFill>
                <a:latin typeface="微软雅黑" panose="020B0503020204020204" pitchFamily="34" charset="-122"/>
                <a:ea typeface="微软雅黑" panose="020B0503020204020204" pitchFamily="34" charset="-122"/>
                <a:cs typeface="+mn-ea"/>
                <a:sym typeface="+mn-lt"/>
              </a:rPr>
              <a:t>度洛巴坦机制示意图</a:t>
            </a:r>
            <a:r>
              <a:rPr lang="en-US" altLang="zh-CN" sz="1400" b="1" baseline="30000" dirty="0">
                <a:solidFill>
                  <a:prstClr val="white"/>
                </a:solidFill>
                <a:latin typeface="微软雅黑" panose="020B0503020204020204" pitchFamily="34" charset="-122"/>
                <a:ea typeface="微软雅黑" panose="020B0503020204020204" pitchFamily="34" charset="-122"/>
                <a:cs typeface="+mn-ea"/>
                <a:sym typeface="+mn-lt"/>
              </a:rPr>
              <a:t>3</a:t>
            </a:r>
            <a:endParaRPr lang="en-US" altLang="zh-CN" sz="1400" b="1" baseline="300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97" name="任意多边形: 形状 96"/>
          <p:cNvSpPr/>
          <p:nvPr/>
        </p:nvSpPr>
        <p:spPr>
          <a:xfrm rot="10800000" flipV="1">
            <a:off x="3143759" y="5310981"/>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98" name="组合 97"/>
          <p:cNvGrpSpPr/>
          <p:nvPr/>
        </p:nvGrpSpPr>
        <p:grpSpPr>
          <a:xfrm>
            <a:off x="3274556" y="2497641"/>
            <a:ext cx="5642889" cy="3260213"/>
            <a:chOff x="2558296" y="1959541"/>
            <a:chExt cx="7092520" cy="4097746"/>
          </a:xfrm>
        </p:grpSpPr>
        <p:pic>
          <p:nvPicPr>
            <p:cNvPr id="99" name="图片 98"/>
            <p:cNvPicPr>
              <a:picLocks noChangeAspect="1"/>
            </p:cNvPicPr>
            <p:nvPr/>
          </p:nvPicPr>
          <p:blipFill>
            <a:blip r:embed="rId1"/>
            <a:srcRect l="241" r="-1"/>
            <a:stretch>
              <a:fillRect/>
            </a:stretch>
          </p:blipFill>
          <p:spPr>
            <a:xfrm>
              <a:off x="2558296" y="1959541"/>
              <a:ext cx="7092520" cy="4097746"/>
            </a:xfrm>
            <a:prstGeom prst="rect">
              <a:avLst/>
            </a:prstGeom>
            <a:noFill/>
          </p:spPr>
        </p:pic>
        <p:sp>
          <p:nvSpPr>
            <p:cNvPr id="100" name="文本框 99"/>
            <p:cNvSpPr txBox="1"/>
            <p:nvPr/>
          </p:nvSpPr>
          <p:spPr>
            <a:xfrm>
              <a:off x="3230730" y="2464377"/>
              <a:ext cx="667305" cy="290132"/>
            </a:xfrm>
            <a:prstGeom prst="rect">
              <a:avLst/>
            </a:prstGeom>
            <a:solidFill>
              <a:srgbClr val="E5FFFE"/>
            </a:solidFill>
          </p:spPr>
          <p:txBody>
            <a:bodyPr wrap="none">
              <a:spAutoFit/>
            </a:bodyPr>
            <a:lstStyle/>
            <a:p>
              <a:r>
                <a:rPr lang="zh-CN" altLang="en-US" sz="900" b="1" i="0" dirty="0">
                  <a:solidFill>
                    <a:schemeClr val="tx2"/>
                  </a:solidFill>
                  <a:effectLst/>
                  <a:latin typeface="微软雅黑" panose="020B0503020204020204" pitchFamily="34" charset="-122"/>
                  <a:ea typeface="微软雅黑" panose="020B0503020204020204" pitchFamily="34" charset="-122"/>
                  <a:cs typeface="+mn-ea"/>
                  <a:sym typeface="+mn-lt"/>
                </a:rPr>
                <a:t>舒巴坦</a:t>
              </a:r>
              <a:endParaRPr lang="zh-CN" altLang="en-US" sz="900" b="1" dirty="0">
                <a:latin typeface="微软雅黑" panose="020B0503020204020204" pitchFamily="34" charset="-122"/>
                <a:ea typeface="微软雅黑" panose="020B0503020204020204" pitchFamily="34" charset="-122"/>
                <a:cs typeface="+mn-ea"/>
                <a:sym typeface="+mn-lt"/>
              </a:endParaRPr>
            </a:p>
          </p:txBody>
        </p:sp>
        <p:sp>
          <p:nvSpPr>
            <p:cNvPr id="101" name="文本框 100"/>
            <p:cNvSpPr txBox="1"/>
            <p:nvPr/>
          </p:nvSpPr>
          <p:spPr>
            <a:xfrm>
              <a:off x="8340967" y="2470430"/>
              <a:ext cx="812370" cy="290132"/>
            </a:xfrm>
            <a:prstGeom prst="rect">
              <a:avLst/>
            </a:prstGeom>
            <a:solidFill>
              <a:srgbClr val="E5FFFE"/>
            </a:solidFill>
          </p:spPr>
          <p:txBody>
            <a:bodyPr wrap="none">
              <a:spAutoFit/>
            </a:bodyPr>
            <a:lstStyle/>
            <a:p>
              <a:r>
                <a:rPr lang="zh-CN" altLang="en-US" sz="900" b="1" i="0" dirty="0">
                  <a:solidFill>
                    <a:schemeClr val="tx2"/>
                  </a:solidFill>
                  <a:effectLst/>
                  <a:latin typeface="微软雅黑" panose="020B0503020204020204" pitchFamily="34" charset="-122"/>
                  <a:ea typeface="微软雅黑" panose="020B0503020204020204" pitchFamily="34" charset="-122"/>
                  <a:cs typeface="+mn-ea"/>
                  <a:sym typeface="+mn-lt"/>
                </a:rPr>
                <a:t>度洛巴坦</a:t>
              </a:r>
              <a:endParaRPr lang="zh-CN" altLang="en-US" sz="900" b="1" dirty="0">
                <a:latin typeface="微软雅黑" panose="020B0503020204020204" pitchFamily="34" charset="-122"/>
                <a:ea typeface="微软雅黑" panose="020B0503020204020204" pitchFamily="34" charset="-122"/>
                <a:cs typeface="+mn-ea"/>
                <a:sym typeface="+mn-lt"/>
              </a:endParaRPr>
            </a:p>
          </p:txBody>
        </p:sp>
        <p:sp>
          <p:nvSpPr>
            <p:cNvPr id="102" name="文本框 101"/>
            <p:cNvSpPr txBox="1"/>
            <p:nvPr/>
          </p:nvSpPr>
          <p:spPr>
            <a:xfrm>
              <a:off x="5862616" y="4008413"/>
              <a:ext cx="1567921" cy="464212"/>
            </a:xfrm>
            <a:prstGeom prst="rect">
              <a:avLst/>
            </a:prstGeom>
            <a:solidFill>
              <a:srgbClr val="EBF9FA"/>
            </a:solidFill>
          </p:spPr>
          <p:txBody>
            <a:bodyPr wrap="none">
              <a:spAutoFit/>
            </a:bodyPr>
            <a:lstStyle>
              <a:defPPr>
                <a:defRPr lang="en-US"/>
              </a:defPPr>
              <a:lvl1pPr>
                <a:defRPr sz="1100" b="1" i="0">
                  <a:solidFill>
                    <a:schemeClr val="tx2"/>
                  </a:solidFill>
                  <a:effectLst/>
                  <a:latin typeface="微软雅黑" panose="020B0503020204020204" pitchFamily="34" charset="-122"/>
                  <a:ea typeface="微软雅黑" panose="020B0503020204020204" pitchFamily="34" charset="-122"/>
                </a:defRPr>
              </a:lvl1pPr>
            </a:lstStyle>
            <a:p>
              <a:pPr algn="ctr"/>
              <a:r>
                <a:rPr lang="en-US" altLang="zh-CN" sz="900" dirty="0">
                  <a:cs typeface="+mn-ea"/>
                  <a:sym typeface="+mn-lt"/>
                </a:rPr>
                <a:t>Ambler A</a:t>
              </a:r>
              <a:r>
                <a:rPr lang="zh-CN" altLang="en-US" sz="900" dirty="0">
                  <a:cs typeface="+mn-ea"/>
                  <a:sym typeface="+mn-lt"/>
                </a:rPr>
                <a:t>、</a:t>
              </a:r>
              <a:r>
                <a:rPr lang="en-US" altLang="zh-CN" sz="900" dirty="0">
                  <a:cs typeface="+mn-ea"/>
                  <a:sym typeface="+mn-lt"/>
                </a:rPr>
                <a:t>C</a:t>
              </a:r>
              <a:r>
                <a:rPr lang="zh-CN" altLang="en-US" sz="900" dirty="0">
                  <a:cs typeface="+mn-ea"/>
                  <a:sym typeface="+mn-lt"/>
                </a:rPr>
                <a:t>和</a:t>
              </a:r>
              <a:r>
                <a:rPr lang="en-US" altLang="zh-CN" sz="900" dirty="0">
                  <a:cs typeface="+mn-ea"/>
                  <a:sym typeface="+mn-lt"/>
                </a:rPr>
                <a:t>D</a:t>
              </a:r>
              <a:r>
                <a:rPr lang="zh-CN" altLang="en-US" sz="900" dirty="0">
                  <a:cs typeface="+mn-ea"/>
                  <a:sym typeface="+mn-lt"/>
                </a:rPr>
                <a:t>类</a:t>
              </a:r>
              <a:endParaRPr lang="en-US" altLang="zh-CN" sz="900" dirty="0">
                <a:cs typeface="+mn-ea"/>
                <a:sym typeface="+mn-lt"/>
              </a:endParaRPr>
            </a:p>
            <a:p>
              <a:pPr algn="ctr"/>
              <a:r>
                <a:rPr lang="en-US" altLang="zh-CN" sz="900" dirty="0">
                  <a:cs typeface="+mn-ea"/>
                  <a:sym typeface="+mn-lt"/>
                </a:rPr>
                <a:t>β-</a:t>
              </a:r>
              <a:r>
                <a:rPr lang="zh-CN" altLang="en-US" sz="900" dirty="0">
                  <a:cs typeface="+mn-ea"/>
                  <a:sym typeface="+mn-lt"/>
                </a:rPr>
                <a:t>内酰胺酶</a:t>
              </a:r>
              <a:endParaRPr lang="zh-CN" altLang="en-US" sz="900" dirty="0">
                <a:cs typeface="+mn-ea"/>
                <a:sym typeface="+mn-lt"/>
              </a:endParaRPr>
            </a:p>
          </p:txBody>
        </p:sp>
        <p:sp>
          <p:nvSpPr>
            <p:cNvPr id="103" name="文本框 102"/>
            <p:cNvSpPr txBox="1"/>
            <p:nvPr/>
          </p:nvSpPr>
          <p:spPr>
            <a:xfrm>
              <a:off x="5153952" y="4571319"/>
              <a:ext cx="796252" cy="251448"/>
            </a:xfrm>
            <a:prstGeom prst="rect">
              <a:avLst/>
            </a:prstGeom>
            <a:solidFill>
              <a:schemeClr val="bg1"/>
            </a:solidFill>
          </p:spPr>
          <p:txBody>
            <a:bodyPr wrap="none" lIns="91440" tIns="45720" rIns="91440" bIns="45720">
              <a:spAutoFit/>
            </a:bodyPr>
            <a:lstStyle/>
            <a:p>
              <a:r>
                <a:rPr lang="zh-CN" altLang="en-US" sz="700" b="1" dirty="0">
                  <a:latin typeface="微软雅黑" panose="020B0503020204020204" pitchFamily="34" charset="-122"/>
                  <a:ea typeface="微软雅黑" panose="020B0503020204020204" pitchFamily="34" charset="-122"/>
                  <a:cs typeface="+mn-ea"/>
                  <a:sym typeface="+mn-lt"/>
                </a:rPr>
                <a:t>肽聚糖合成</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104" name="文本框 103"/>
            <p:cNvSpPr txBox="1"/>
            <p:nvPr/>
          </p:nvSpPr>
          <p:spPr>
            <a:xfrm>
              <a:off x="2871588" y="5128521"/>
              <a:ext cx="981963" cy="309474"/>
            </a:xfrm>
            <a:prstGeom prst="rect">
              <a:avLst/>
            </a:prstGeom>
            <a:solidFill>
              <a:srgbClr val="F5F3F8"/>
            </a:solidFill>
          </p:spPr>
          <p:txBody>
            <a:bodyPr wrap="square" lIns="0" tIns="0" rIns="0" bIns="0">
              <a:spAutoFit/>
            </a:bodyPr>
            <a:lstStyle/>
            <a:p>
              <a:pPr algn="ctr"/>
              <a:r>
                <a:rPr lang="zh-CN" altLang="en-US" sz="800" b="1" dirty="0">
                  <a:latin typeface="微软雅黑" panose="020B0503020204020204" pitchFamily="34" charset="-122"/>
                  <a:ea typeface="微软雅黑" panose="020B0503020204020204" pitchFamily="34" charset="-122"/>
                  <a:cs typeface="+mn-ea"/>
                  <a:sym typeface="+mn-lt"/>
                </a:rPr>
                <a:t>青霉素结合蛋白</a:t>
              </a:r>
              <a:endParaRPr lang="en-US" altLang="zh-CN" sz="800" b="1" dirty="0">
                <a:latin typeface="微软雅黑" panose="020B0503020204020204" pitchFamily="34" charset="-122"/>
                <a:ea typeface="微软雅黑" panose="020B0503020204020204" pitchFamily="34" charset="-122"/>
                <a:cs typeface="+mn-ea"/>
                <a:sym typeface="+mn-lt"/>
              </a:endParaRPr>
            </a:p>
            <a:p>
              <a:pPr algn="ctr"/>
              <a:r>
                <a:rPr lang="zh-CN" altLang="en-US" sz="800" b="1" dirty="0">
                  <a:latin typeface="微软雅黑" panose="020B0503020204020204" pitchFamily="34" charset="-122"/>
                  <a:ea typeface="微软雅黑" panose="020B0503020204020204" pitchFamily="34" charset="-122"/>
                  <a:cs typeface="+mn-ea"/>
                  <a:sym typeface="+mn-lt"/>
                </a:rPr>
                <a:t>（</a:t>
              </a:r>
              <a:r>
                <a:rPr lang="en-US" altLang="zh-CN" sz="800" b="1" dirty="0">
                  <a:latin typeface="微软雅黑" panose="020B0503020204020204" pitchFamily="34" charset="-122"/>
                  <a:ea typeface="微软雅黑" panose="020B0503020204020204" pitchFamily="34" charset="-122"/>
                  <a:cs typeface="+mn-ea"/>
                  <a:sym typeface="+mn-lt"/>
                </a:rPr>
                <a:t>PBP</a:t>
              </a:r>
              <a:r>
                <a:rPr lang="zh-CN" altLang="en-US" sz="800" b="1" dirty="0">
                  <a:latin typeface="微软雅黑" panose="020B0503020204020204" pitchFamily="34" charset="-122"/>
                  <a:ea typeface="微软雅黑" panose="020B0503020204020204" pitchFamily="34" charset="-122"/>
                  <a:cs typeface="+mn-ea"/>
                  <a:sym typeface="+mn-lt"/>
                </a:rPr>
                <a:t>）</a:t>
              </a:r>
              <a:endParaRPr lang="zh-CN" altLang="en-US" sz="800" b="1" dirty="0">
                <a:latin typeface="微软雅黑" panose="020B0503020204020204" pitchFamily="34" charset="-122"/>
                <a:ea typeface="微软雅黑" panose="020B0503020204020204" pitchFamily="34" charset="-122"/>
                <a:cs typeface="+mn-ea"/>
                <a:sym typeface="+mn-lt"/>
              </a:endParaRPr>
            </a:p>
          </p:txBody>
        </p:sp>
        <p:sp>
          <p:nvSpPr>
            <p:cNvPr id="105" name="文本框 104"/>
            <p:cNvSpPr txBox="1"/>
            <p:nvPr/>
          </p:nvSpPr>
          <p:spPr>
            <a:xfrm>
              <a:off x="6657621" y="5179088"/>
              <a:ext cx="2989053" cy="348159"/>
            </a:xfrm>
            <a:prstGeom prst="rect">
              <a:avLst/>
            </a:prstGeom>
            <a:solidFill>
              <a:srgbClr val="F5F3F8"/>
            </a:solidFill>
          </p:spPr>
          <p:txBody>
            <a:bodyPr wrap="square" lIns="0" tIns="0" rIns="0" bIns="0">
              <a:spAutoFit/>
            </a:bodyPr>
            <a:lstStyle/>
            <a:p>
              <a:pPr algn="ctr"/>
              <a:r>
                <a:rPr lang="zh-CN" altLang="en-US" sz="900" b="1" dirty="0">
                  <a:latin typeface="微软雅黑" panose="020B0503020204020204" pitchFamily="34" charset="-122"/>
                  <a:ea typeface="微软雅黑" panose="020B0503020204020204" pitchFamily="34" charset="-122"/>
                  <a:cs typeface="+mn-ea"/>
                  <a:sym typeface="+mn-lt"/>
                </a:rPr>
                <a:t>度洛巴坦抑制</a:t>
              </a:r>
              <a:r>
                <a:rPr lang="en-US" altLang="zh-CN" sz="900" b="1" dirty="0">
                  <a:latin typeface="微软雅黑" panose="020B0503020204020204" pitchFamily="34" charset="-122"/>
                  <a:ea typeface="微软雅黑" panose="020B0503020204020204" pitchFamily="34" charset="-122"/>
                  <a:cs typeface="+mn-ea"/>
                  <a:sym typeface="+mn-lt"/>
                </a:rPr>
                <a:t>Ambler A</a:t>
              </a:r>
              <a:r>
                <a:rPr lang="zh-CN" altLang="en-US" sz="900" b="1" dirty="0">
                  <a:latin typeface="微软雅黑" panose="020B0503020204020204" pitchFamily="34" charset="-122"/>
                  <a:ea typeface="微软雅黑" panose="020B0503020204020204" pitchFamily="34" charset="-122"/>
                  <a:cs typeface="+mn-ea"/>
                  <a:sym typeface="+mn-lt"/>
                </a:rPr>
                <a:t>、</a:t>
              </a:r>
              <a:r>
                <a:rPr lang="en-US" altLang="zh-CN" sz="900" b="1" dirty="0">
                  <a:latin typeface="微软雅黑" panose="020B0503020204020204" pitchFamily="34" charset="-122"/>
                  <a:ea typeface="微软雅黑" panose="020B0503020204020204" pitchFamily="34" charset="-122"/>
                  <a:cs typeface="+mn-ea"/>
                  <a:sym typeface="+mn-lt"/>
                </a:rPr>
                <a:t>C</a:t>
              </a:r>
              <a:r>
                <a:rPr lang="zh-CN" altLang="en-US" sz="900" b="1" dirty="0">
                  <a:latin typeface="微软雅黑" panose="020B0503020204020204" pitchFamily="34" charset="-122"/>
                  <a:ea typeface="微软雅黑" panose="020B0503020204020204" pitchFamily="34" charset="-122"/>
                  <a:cs typeface="+mn-ea"/>
                  <a:sym typeface="+mn-lt"/>
                </a:rPr>
                <a:t>和</a:t>
              </a:r>
              <a:r>
                <a:rPr lang="en-US" altLang="zh-CN" sz="900" b="1" dirty="0">
                  <a:latin typeface="微软雅黑" panose="020B0503020204020204" pitchFamily="34" charset="-122"/>
                  <a:ea typeface="微软雅黑" panose="020B0503020204020204" pitchFamily="34" charset="-122"/>
                  <a:cs typeface="+mn-ea"/>
                  <a:sym typeface="+mn-lt"/>
                </a:rPr>
                <a:t>D</a:t>
              </a:r>
              <a:r>
                <a:rPr lang="zh-CN" altLang="en-US" sz="900" b="1" dirty="0">
                  <a:latin typeface="微软雅黑" panose="020B0503020204020204" pitchFamily="34" charset="-122"/>
                  <a:ea typeface="微软雅黑" panose="020B0503020204020204" pitchFamily="34" charset="-122"/>
                  <a:cs typeface="+mn-ea"/>
                  <a:sym typeface="+mn-lt"/>
                </a:rPr>
                <a:t>类</a:t>
              </a:r>
              <a:r>
                <a:rPr lang="en-US" altLang="zh-CN" sz="900" b="1" dirty="0">
                  <a:latin typeface="微软雅黑" panose="020B0503020204020204" pitchFamily="34" charset="-122"/>
                  <a:ea typeface="微软雅黑" panose="020B0503020204020204" pitchFamily="34" charset="-122"/>
                  <a:cs typeface="+mn-ea"/>
                  <a:sym typeface="+mn-lt"/>
                </a:rPr>
                <a:t>β-</a:t>
              </a:r>
              <a:r>
                <a:rPr lang="zh-CN" altLang="en-US" sz="900" b="1" dirty="0">
                  <a:latin typeface="微软雅黑" panose="020B0503020204020204" pitchFamily="34" charset="-122"/>
                  <a:ea typeface="微软雅黑" panose="020B0503020204020204" pitchFamily="34" charset="-122"/>
                  <a:cs typeface="+mn-ea"/>
                  <a:sym typeface="+mn-lt"/>
                </a:rPr>
                <a:t>内酰胺酶，加强舒巴坦的活性</a:t>
              </a:r>
              <a:endParaRPr lang="zh-CN" altLang="en-US" sz="900" b="1" dirty="0">
                <a:latin typeface="微软雅黑" panose="020B0503020204020204" pitchFamily="34" charset="-122"/>
                <a:ea typeface="微软雅黑" panose="020B0503020204020204" pitchFamily="34" charset="-122"/>
                <a:cs typeface="+mn-ea"/>
                <a:sym typeface="+mn-lt"/>
              </a:endParaRPr>
            </a:p>
          </p:txBody>
        </p:sp>
        <p:sp>
          <p:nvSpPr>
            <p:cNvPr id="106" name="文本框 105"/>
            <p:cNvSpPr txBox="1"/>
            <p:nvPr/>
          </p:nvSpPr>
          <p:spPr>
            <a:xfrm>
              <a:off x="8991646" y="5629178"/>
              <a:ext cx="588832" cy="251448"/>
            </a:xfrm>
            <a:prstGeom prst="rect">
              <a:avLst/>
            </a:prstGeom>
            <a:solidFill>
              <a:srgbClr val="FFF2F9"/>
            </a:solidFill>
          </p:spPr>
          <p:txBody>
            <a:bodyPr wrap="square" lIns="91440" tIns="45720" rIns="91440" bIns="45720">
              <a:spAutoFit/>
            </a:bodyPr>
            <a:lstStyle/>
            <a:p>
              <a:pPr algn="ctr"/>
              <a:r>
                <a:rPr lang="zh-CN" altLang="en-US" sz="700" b="1" dirty="0">
                  <a:latin typeface="微软雅黑" panose="020B0503020204020204" pitchFamily="34" charset="-122"/>
                  <a:ea typeface="微软雅黑" panose="020B0503020204020204" pitchFamily="34" charset="-122"/>
                  <a:cs typeface="+mn-ea"/>
                  <a:sym typeface="+mn-lt"/>
                </a:rPr>
                <a:t>内膜</a:t>
              </a:r>
              <a:endParaRPr lang="zh-CN" altLang="en-US" sz="700" b="1" dirty="0">
                <a:latin typeface="微软雅黑" panose="020B0503020204020204" pitchFamily="34" charset="-122"/>
                <a:ea typeface="微软雅黑" panose="020B0503020204020204" pitchFamily="34" charset="-122"/>
                <a:cs typeface="+mn-ea"/>
                <a:sym typeface="+mn-lt"/>
              </a:endParaRPr>
            </a:p>
          </p:txBody>
        </p:sp>
        <p:sp>
          <p:nvSpPr>
            <p:cNvPr id="107" name="文本框 106"/>
            <p:cNvSpPr txBox="1"/>
            <p:nvPr/>
          </p:nvSpPr>
          <p:spPr>
            <a:xfrm>
              <a:off x="9040859" y="3471142"/>
              <a:ext cx="588832" cy="251448"/>
            </a:xfrm>
            <a:prstGeom prst="rect">
              <a:avLst/>
            </a:prstGeom>
            <a:solidFill>
              <a:srgbClr val="DFF2F6"/>
            </a:solidFill>
          </p:spPr>
          <p:txBody>
            <a:bodyPr wrap="square" lIns="91440" tIns="45720" rIns="91440" bIns="45720">
              <a:spAutoFit/>
            </a:bodyPr>
            <a:lstStyle/>
            <a:p>
              <a:pPr algn="ctr"/>
              <a:r>
                <a:rPr lang="zh-CN" altLang="en-US" sz="700" b="1" dirty="0">
                  <a:latin typeface="微软雅黑" panose="020B0503020204020204" pitchFamily="34" charset="-122"/>
                  <a:ea typeface="微软雅黑" panose="020B0503020204020204" pitchFamily="34" charset="-122"/>
                  <a:cs typeface="+mn-ea"/>
                  <a:sym typeface="+mn-lt"/>
                </a:rPr>
                <a:t>外膜</a:t>
              </a:r>
              <a:endParaRPr lang="zh-CN" altLang="en-US" sz="700" b="1" dirty="0">
                <a:latin typeface="微软雅黑" panose="020B0503020204020204" pitchFamily="34" charset="-122"/>
                <a:ea typeface="微软雅黑" panose="020B0503020204020204" pitchFamily="34" charset="-122"/>
                <a:cs typeface="+mn-ea"/>
                <a:sym typeface="+mn-lt"/>
              </a:endParaRPr>
            </a:p>
          </p:txBody>
        </p:sp>
      </p:grpSp>
      <p:sp>
        <p:nvSpPr>
          <p:cNvPr id="4" name="文本框 3"/>
          <p:cNvSpPr txBox="1"/>
          <p:nvPr/>
        </p:nvSpPr>
        <p:spPr>
          <a:xfrm>
            <a:off x="-7967" y="3069346"/>
            <a:ext cx="247414" cy="830997"/>
          </a:xfrm>
          <a:prstGeom prst="rect">
            <a:avLst/>
          </a:prstGeom>
          <a:solidFill>
            <a:schemeClr val="accent6"/>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作用机制</a:t>
            </a:r>
            <a:endParaRPr lang="zh-CN" altLang="en-US" sz="12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4"/>
          <p:cNvSpPr txBox="1"/>
          <p:nvPr/>
        </p:nvSpPr>
        <p:spPr>
          <a:xfrm>
            <a:off x="655380" y="411052"/>
            <a:ext cx="11420475" cy="332399"/>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舒巴坦</a:t>
            </a:r>
            <a:r>
              <a:rPr lang="en-US" altLang="zh-CN" sz="2400" b="1" dirty="0">
                <a:solidFill>
                  <a:schemeClr val="bg1"/>
                </a:solidFill>
                <a:latin typeface="微软雅黑" panose="020B0503020204020204" pitchFamily="34" charset="-122"/>
                <a:ea typeface="微软雅黑" panose="020B0503020204020204" pitchFamily="34" charset="-122"/>
                <a:sym typeface="+mn-lt"/>
              </a:rPr>
              <a:t>-</a:t>
            </a:r>
            <a:r>
              <a:rPr lang="zh-CN" altLang="en-US" sz="2400" b="1" dirty="0">
                <a:solidFill>
                  <a:schemeClr val="bg1"/>
                </a:solidFill>
                <a:latin typeface="微软雅黑" panose="020B0503020204020204" pitchFamily="34" charset="-122"/>
                <a:ea typeface="微软雅黑" panose="020B0503020204020204" pitchFamily="34" charset="-122"/>
                <a:sym typeface="+mn-lt"/>
              </a:rPr>
              <a:t>度洛巴坦和其他酶抑制剂的区别？</a:t>
            </a:r>
            <a:r>
              <a:rPr lang="en-US" altLang="zh-CN" sz="2400" b="1" dirty="0">
                <a:solidFill>
                  <a:schemeClr val="bg1"/>
                </a:solidFill>
                <a:latin typeface="微软雅黑" panose="020B0503020204020204" pitchFamily="34" charset="-122"/>
                <a:ea typeface="微软雅黑" panose="020B0503020204020204" pitchFamily="34" charset="-122"/>
                <a:sym typeface="+mn-lt"/>
              </a:rPr>
              <a:t>——</a:t>
            </a:r>
            <a:r>
              <a:rPr lang="zh-CN" altLang="en-US" sz="2400" b="1" dirty="0">
                <a:solidFill>
                  <a:schemeClr val="bg1"/>
                </a:solidFill>
                <a:latin typeface="微软雅黑" panose="020B0503020204020204" pitchFamily="34" charset="-122"/>
                <a:ea typeface="微软雅黑" panose="020B0503020204020204" pitchFamily="34" charset="-122"/>
                <a:cs typeface="+mn-cs"/>
              </a:rPr>
              <a:t>增加</a:t>
            </a:r>
            <a:r>
              <a:rPr lang="zh-CN" altLang="en-US" sz="2400" b="1" dirty="0">
                <a:solidFill>
                  <a:schemeClr val="bg1"/>
                </a:solidFill>
                <a:latin typeface="微软雅黑" panose="020B0503020204020204" pitchFamily="34" charset="-122"/>
                <a:ea typeface="微软雅黑" panose="020B0503020204020204" pitchFamily="34" charset="-122"/>
              </a:rPr>
              <a:t>覆盖</a:t>
            </a:r>
            <a:r>
              <a:rPr lang="en-US" altLang="zh-CN" sz="2400" b="1" dirty="0">
                <a:solidFill>
                  <a:schemeClr val="bg1"/>
                </a:solidFill>
                <a:latin typeface="微软雅黑" panose="020B0503020204020204" pitchFamily="34" charset="-122"/>
                <a:ea typeface="微软雅黑" panose="020B0503020204020204" pitchFamily="34" charset="-122"/>
                <a:cs typeface="+mn-cs"/>
              </a:rPr>
              <a:t>D</a:t>
            </a:r>
            <a:r>
              <a:rPr lang="zh-CN" altLang="en-US" sz="2400" b="1" dirty="0">
                <a:solidFill>
                  <a:schemeClr val="bg1"/>
                </a:solidFill>
                <a:latin typeface="微软雅黑" panose="020B0503020204020204" pitchFamily="34" charset="-122"/>
                <a:ea typeface="微软雅黑" panose="020B0503020204020204" pitchFamily="34" charset="-122"/>
              </a:rPr>
              <a:t>类酶</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graphicFrame>
        <p:nvGraphicFramePr>
          <p:cNvPr id="5" name="表格 4"/>
          <p:cNvGraphicFramePr>
            <a:graphicFrameLocks noGrp="1"/>
          </p:cNvGraphicFramePr>
          <p:nvPr/>
        </p:nvGraphicFramePr>
        <p:xfrm>
          <a:off x="690283" y="2248441"/>
          <a:ext cx="10446030" cy="2955714"/>
        </p:xfrm>
        <a:graphic>
          <a:graphicData uri="http://schemas.openxmlformats.org/drawingml/2006/table">
            <a:tbl>
              <a:tblPr firstRow="1" bandRow="1">
                <a:tableStyleId>{5C22544A-7EE6-4342-B048-85BDC9FD1C3A}</a:tableStyleId>
              </a:tblPr>
              <a:tblGrid>
                <a:gridCol w="1111584"/>
                <a:gridCol w="2836242"/>
                <a:gridCol w="2061522"/>
                <a:gridCol w="2403202"/>
                <a:gridCol w="2033480"/>
              </a:tblGrid>
              <a:tr h="460963">
                <a:tc rowSpan="2">
                  <a:txBody>
                    <a:bodyPr/>
                    <a:lstStyle/>
                    <a:p>
                      <a:pPr algn="ctr"/>
                      <a:r>
                        <a:rPr lang="zh-CN" altLang="en-US" dirty="0">
                          <a:latin typeface="微软雅黑" panose="020B0503020204020204" pitchFamily="34" charset="-122"/>
                          <a:ea typeface="微软雅黑" panose="020B0503020204020204" pitchFamily="34" charset="-122"/>
                        </a:rPr>
                        <a:t>分类</a:t>
                      </a:r>
                      <a:endParaRPr lang="zh-CN" altLang="en-US" dirty="0">
                        <a:latin typeface="微软雅黑" panose="020B0503020204020204" pitchFamily="34" charset="-122"/>
                        <a:ea typeface="微软雅黑" panose="020B0503020204020204" pitchFamily="34" charset="-122"/>
                      </a:endParaRPr>
                    </a:p>
                  </a:txBody>
                  <a:tcPr anchor="ctr">
                    <a:solidFill>
                      <a:srgbClr val="2E75B6"/>
                    </a:solidFill>
                  </a:tcPr>
                </a:tc>
                <a:tc gridSpan="4">
                  <a:txBody>
                    <a:bodyPr/>
                    <a:lstStyle/>
                    <a:p>
                      <a:pPr algn="ctr"/>
                      <a:r>
                        <a:rPr lang="zh-CN" altLang="en-US" dirty="0">
                          <a:latin typeface="微软雅黑" panose="020B0503020204020204" pitchFamily="34" charset="-122"/>
                          <a:ea typeface="微软雅黑" panose="020B0503020204020204" pitchFamily="34" charset="-122"/>
                        </a:rPr>
                        <a:t>酶抑制剂</a:t>
                      </a:r>
                      <a:endParaRPr lang="zh-CN" altLang="en-US" dirty="0">
                        <a:latin typeface="微软雅黑" panose="020B0503020204020204" pitchFamily="34" charset="-122"/>
                        <a:ea typeface="微软雅黑" panose="020B0503020204020204" pitchFamily="34" charset="-122"/>
                      </a:endParaRPr>
                    </a:p>
                  </a:txBody>
                  <a:tcPr>
                    <a:solidFill>
                      <a:srgbClr val="2E75B6"/>
                    </a:solidFill>
                  </a:tcPr>
                </a:tc>
                <a:tc hMerge="1">
                  <a:tcPr/>
                </a:tc>
                <a:tc hMerge="1">
                  <a:tcPr/>
                </a:tc>
                <a:tc hMerge="1">
                  <a:tcPr/>
                </a:tc>
              </a:tr>
              <a:tr h="460963">
                <a:tc vMerge="1">
                  <a:tcPr/>
                </a:tc>
                <a:tc>
                  <a:txBody>
                    <a:bodyPr/>
                    <a:lstStyle/>
                    <a:p>
                      <a:pPr algn="ctr"/>
                      <a:r>
                        <a:rPr lang="zh-CN" altLang="en-US" b="1" dirty="0">
                          <a:solidFill>
                            <a:schemeClr val="bg1"/>
                          </a:solidFill>
                          <a:latin typeface="微软雅黑" panose="020B0503020204020204" pitchFamily="34" charset="-122"/>
                          <a:ea typeface="微软雅黑" panose="020B0503020204020204" pitchFamily="34" charset="-122"/>
                        </a:rPr>
                        <a:t>度洛巴坦</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solidFill>
                      <a:srgbClr val="2E75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bg1"/>
                          </a:solidFill>
                          <a:latin typeface="微软雅黑" panose="020B0503020204020204" pitchFamily="34" charset="-122"/>
                          <a:ea typeface="微软雅黑" panose="020B0503020204020204" pitchFamily="34" charset="-122"/>
                        </a:rPr>
                        <a:t>阿维巴坦</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solidFill>
                      <a:srgbClr val="2E75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bg1"/>
                          </a:solidFill>
                          <a:latin typeface="微软雅黑" panose="020B0503020204020204" pitchFamily="34" charset="-122"/>
                          <a:ea typeface="微软雅黑" panose="020B0503020204020204" pitchFamily="34" charset="-122"/>
                        </a:rPr>
                        <a:t>法硼巴坦</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solidFill>
                      <a:srgbClr val="2E75B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dirty="0">
                          <a:solidFill>
                            <a:schemeClr val="bg1"/>
                          </a:solidFill>
                          <a:latin typeface="微软雅黑" panose="020B0503020204020204" pitchFamily="34" charset="-122"/>
                          <a:ea typeface="微软雅黑" panose="020B0503020204020204" pitchFamily="34" charset="-122"/>
                        </a:rPr>
                        <a:t>瑞莱巴坦</a:t>
                      </a:r>
                      <a:endParaRPr lang="zh-CN" altLang="en-US" b="1" dirty="0">
                        <a:solidFill>
                          <a:schemeClr val="bg1"/>
                        </a:solidFill>
                        <a:latin typeface="微软雅黑" panose="020B0503020204020204" pitchFamily="34" charset="-122"/>
                        <a:ea typeface="微软雅黑" panose="020B0503020204020204" pitchFamily="34" charset="-122"/>
                      </a:endParaRPr>
                    </a:p>
                  </a:txBody>
                  <a:tcPr anchor="ctr">
                    <a:solidFill>
                      <a:srgbClr val="2E75B6"/>
                    </a:solidFill>
                  </a:tcPr>
                </a:tc>
              </a:tr>
              <a:tr h="550539">
                <a:tc>
                  <a:txBody>
                    <a:bodyPr/>
                    <a:lstStyle/>
                    <a:p>
                      <a:pPr algn="ct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KPC, CTX-M,TEM,PER,SHV</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KPC,TEM,SHV, CTX-M</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KPC,SME,TEM,SHV, CTX-M</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KPC,TEM,SHV, CTX-M</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382171">
                <a:tc>
                  <a:txBody>
                    <a:bodyPr/>
                    <a:lstStyle/>
                    <a:p>
                      <a:pPr algn="ct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B</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algn="l" defTabSz="914400" rtl="0" eaLnBrk="1" latinLnBrk="0" hangingPunct="1"/>
                      <a:r>
                        <a:rPr lang="en-US" altLang="zh-CN" sz="1400" kern="1200"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kern="1200"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550539">
                <a:tc>
                  <a:txBody>
                    <a:bodyPr/>
                    <a:lstStyle/>
                    <a:p>
                      <a:pPr algn="ct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C</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ADC,P99</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AmpC</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err="1">
                          <a:latin typeface="Times New Roman" panose="02020603050405020304" pitchFamily="18" charset="0"/>
                          <a:ea typeface="微软雅黑" panose="020B0503020204020204" pitchFamily="34" charset="-122"/>
                          <a:cs typeface="Times New Roman" panose="02020603050405020304" pitchFamily="18" charset="0"/>
                        </a:rPr>
                        <a:t>AmpC</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AmpC,P99,PDC</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550539">
                <a:tc>
                  <a:txBody>
                    <a:bodyPr/>
                    <a:lstStyle/>
                    <a:p>
                      <a:pPr algn="ct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D</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r>
                        <a:rPr lang="en-US" altLang="zh-CN" sz="1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OXA-10, OXA-23, OXA-24/40,OXA-58</a:t>
                      </a: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  OXA-48-like</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OXA-48-like</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No OXA-48-like inhibition</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400" dirty="0">
                          <a:latin typeface="Times New Roman" panose="02020603050405020304" pitchFamily="18" charset="0"/>
                          <a:ea typeface="微软雅黑" panose="020B0503020204020204" pitchFamily="34" charset="-122"/>
                          <a:cs typeface="Times New Roman" panose="02020603050405020304" pitchFamily="18" charset="0"/>
                        </a:rPr>
                        <a:t>No OXA-48-likeinhibition</a:t>
                      </a:r>
                      <a:endParaRPr lang="zh-CN" altLang="en-US" sz="1400"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bl>
          </a:graphicData>
        </a:graphic>
      </p:graphicFrame>
      <p:sp>
        <p:nvSpPr>
          <p:cNvPr id="7" name="文本框 6"/>
          <p:cNvSpPr txBox="1"/>
          <p:nvPr/>
        </p:nvSpPr>
        <p:spPr>
          <a:xfrm>
            <a:off x="690283" y="5358832"/>
            <a:ext cx="10446030" cy="483337"/>
          </a:xfrm>
          <a:prstGeom prst="rect">
            <a:avLst/>
          </a:prstGeom>
          <a:noFill/>
        </p:spPr>
        <p:txBody>
          <a:bodyPr wrap="square">
            <a:spAutoFit/>
          </a:bodyPr>
          <a:lstStyle/>
          <a:p>
            <a:pPr>
              <a:lnSpc>
                <a:spcPct val="150000"/>
              </a:lnSpc>
            </a:pPr>
            <a:r>
              <a:rPr lang="zh-CN" altLang="en-US" sz="900" dirty="0">
                <a:latin typeface="微软雅黑" panose="020B0503020204020204" pitchFamily="34" charset="-122"/>
                <a:ea typeface="微软雅黑" panose="020B0503020204020204" pitchFamily="34" charset="-122"/>
              </a:rPr>
              <a:t>ADC：源于不动杆菌的头孢菌素酶；AmpC：耐氨苄西林基因 C β-内酰胺酶；BLI：β-内酰胺酶抑制剂；CTX-</a:t>
            </a:r>
            <a:r>
              <a:rPr lang="en-US" altLang="zh-CN" sz="900" dirty="0">
                <a:latin typeface="微软雅黑" panose="020B0503020204020204" pitchFamily="34" charset="-122"/>
                <a:ea typeface="微软雅黑" panose="020B0503020204020204" pitchFamily="34" charset="-122"/>
              </a:rPr>
              <a:t>M</a:t>
            </a:r>
            <a:r>
              <a:rPr lang="zh-CN" altLang="en-US" sz="900" dirty="0">
                <a:latin typeface="微软雅黑" panose="020B0503020204020204" pitchFamily="34" charset="-122"/>
                <a:ea typeface="微软雅黑" panose="020B0503020204020204" pitchFamily="34" charset="-122"/>
              </a:rPr>
              <a:t>：头孢噻肟-慕尼黑 β-内酰胺酶；KPC：肺炎克雷伯菌碳青霉烯酶；OXA：氧西林水解 β-内酰胺酶；P99： 头孢菌素酶，PDC：源于假单胞菌的头孢内酰胺酶；SME：粘质沙雷菌分离出来的 β-内酰胺酶；TEM：以一位名叫 Temoniera 的病</a:t>
            </a:r>
            <a:r>
              <a:rPr lang="zh-CN" altLang="en-US" sz="900" b="1" dirty="0">
                <a:latin typeface="微软雅黑" panose="020B0503020204020204" pitchFamily="34" charset="-122"/>
                <a:ea typeface="微软雅黑" panose="020B0503020204020204" pitchFamily="34" charset="-122"/>
              </a:rPr>
              <a:t>人</a:t>
            </a:r>
            <a:r>
              <a:rPr lang="zh-CN" altLang="en-US" sz="900" dirty="0">
                <a:latin typeface="微软雅黑" panose="020B0503020204020204" pitchFamily="34" charset="-122"/>
                <a:ea typeface="微软雅黑" panose="020B0503020204020204" pitchFamily="34" charset="-122"/>
              </a:rPr>
              <a:t>命名的 β-内酰胺酶。</a:t>
            </a:r>
            <a:endParaRPr lang="zh-CN" altLang="en-US" sz="9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50863" y="922855"/>
            <a:ext cx="10585450" cy="1100686"/>
          </a:xfrm>
          <a:prstGeom prst="rect">
            <a:avLst/>
          </a:prstGeom>
          <a:noFill/>
        </p:spPr>
        <p:txBody>
          <a:bodyPr wrap="square">
            <a:spAutoFit/>
          </a:bodyPr>
          <a:lstStyle/>
          <a:p>
            <a:pPr marL="285750" indent="-285750">
              <a:lnSpc>
                <a:spcPct val="150000"/>
              </a:lnSpc>
              <a:spcAft>
                <a:spcPts val="600"/>
              </a:spcAft>
              <a:buFont typeface="Wingdings" panose="05000000000000000000" pitchFamily="2" charset="2"/>
              <a:buChar char="Ø"/>
            </a:pP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度洛巴坦是一种有效的 </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A</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C </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和 </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D</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类丝氨酸</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β-</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内酰胺酶抑制剂</a:t>
            </a:r>
            <a:r>
              <a:rPr lang="zh-CN" altLang="en-US" sz="1400" dirty="0">
                <a:latin typeface="微软雅黑" panose="020B0503020204020204" pitchFamily="34" charset="-122"/>
                <a:ea typeface="微软雅黑" panose="020B0503020204020204" pitchFamily="34" charset="-122"/>
                <a:cs typeface="+mn-ea"/>
                <a:sym typeface="+mn-lt"/>
              </a:rPr>
              <a:t>。与其他非</a:t>
            </a:r>
            <a:r>
              <a:rPr lang="en-US" altLang="zh-CN" sz="1400" dirty="0">
                <a:latin typeface="微软雅黑" panose="020B0503020204020204" pitchFamily="34" charset="-122"/>
                <a:ea typeface="微软雅黑" panose="020B0503020204020204" pitchFamily="34" charset="-122"/>
                <a:cs typeface="+mn-ea"/>
                <a:sym typeface="+mn-lt"/>
              </a:rPr>
              <a:t>β-</a:t>
            </a:r>
            <a:r>
              <a:rPr lang="zh-CN" altLang="en-US" sz="1400" dirty="0">
                <a:latin typeface="微软雅黑" panose="020B0503020204020204" pitchFamily="34" charset="-122"/>
                <a:ea typeface="微软雅黑" panose="020B0503020204020204" pitchFamily="34" charset="-122"/>
                <a:cs typeface="+mn-ea"/>
                <a:sym typeface="+mn-lt"/>
              </a:rPr>
              <a:t>内酰胺类的二氮杂二环辛烷（</a:t>
            </a:r>
            <a:r>
              <a:rPr lang="en-US" altLang="zh-CN" sz="1400" dirty="0">
                <a:latin typeface="微软雅黑" panose="020B0503020204020204" pitchFamily="34" charset="-122"/>
                <a:ea typeface="微软雅黑" panose="020B0503020204020204" pitchFamily="34" charset="-122"/>
                <a:cs typeface="+mn-ea"/>
                <a:sym typeface="+mn-lt"/>
              </a:rPr>
              <a:t>DBO</a:t>
            </a:r>
            <a:r>
              <a:rPr lang="zh-CN" altLang="en-US" sz="1400" dirty="0">
                <a:latin typeface="微软雅黑" panose="020B0503020204020204" pitchFamily="34" charset="-122"/>
                <a:ea typeface="微软雅黑" panose="020B0503020204020204" pitchFamily="34" charset="-122"/>
                <a:cs typeface="+mn-ea"/>
                <a:sym typeface="+mn-lt"/>
              </a:rPr>
              <a:t>）的</a:t>
            </a:r>
            <a:r>
              <a:rPr lang="en-US" altLang="zh-CN" sz="1400" dirty="0">
                <a:latin typeface="微软雅黑" panose="020B0503020204020204" pitchFamily="34" charset="-122"/>
                <a:ea typeface="微软雅黑" panose="020B0503020204020204" pitchFamily="34" charset="-122"/>
                <a:cs typeface="+mn-ea"/>
                <a:sym typeface="+mn-lt"/>
              </a:rPr>
              <a:t>β-</a:t>
            </a:r>
            <a:r>
              <a:rPr lang="zh-CN" altLang="en-US" sz="1400" dirty="0">
                <a:latin typeface="微软雅黑" panose="020B0503020204020204" pitchFamily="34" charset="-122"/>
                <a:ea typeface="微软雅黑" panose="020B0503020204020204" pitchFamily="34" charset="-122"/>
                <a:cs typeface="+mn-ea"/>
                <a:sym typeface="+mn-lt"/>
              </a:rPr>
              <a:t>内酰胺酶抑制剂相比，</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关键的区别特征是其对</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D</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类碳青霉烯酶</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OXA</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家族的活性</a:t>
            </a:r>
            <a:r>
              <a:rPr lang="zh-CN" altLang="en-US" sz="1400" dirty="0">
                <a:latin typeface="微软雅黑" panose="020B0503020204020204" pitchFamily="34" charset="-122"/>
                <a:ea typeface="微软雅黑" panose="020B0503020204020204" pitchFamily="34" charset="-122"/>
                <a:cs typeface="+mn-ea"/>
                <a:sym typeface="+mn-lt"/>
              </a:rPr>
              <a:t>，这些碳青霉烯酶在鲍曼不动杆菌中普遍存在。</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lnSpc>
                <a:spcPct val="150000"/>
              </a:lnSpc>
              <a:spcAft>
                <a:spcPts val="600"/>
              </a:spcAft>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cs typeface="+mn-ea"/>
                <a:sym typeface="+mn-lt"/>
              </a:rPr>
              <a:t>度洛巴坦不抑制 </a:t>
            </a:r>
            <a:r>
              <a:rPr lang="en-US" altLang="zh-CN" sz="1400" dirty="0">
                <a:latin typeface="微软雅黑" panose="020B0503020204020204" pitchFamily="34" charset="-122"/>
                <a:ea typeface="微软雅黑" panose="020B0503020204020204" pitchFamily="34" charset="-122"/>
                <a:cs typeface="+mn-ea"/>
                <a:sym typeface="+mn-lt"/>
              </a:rPr>
              <a:t>B </a:t>
            </a:r>
            <a:r>
              <a:rPr lang="zh-CN" altLang="en-US" sz="1400" dirty="0">
                <a:latin typeface="微软雅黑" panose="020B0503020204020204" pitchFamily="34" charset="-122"/>
                <a:ea typeface="微软雅黑" panose="020B0503020204020204" pitchFamily="34" charset="-122"/>
                <a:cs typeface="+mn-ea"/>
                <a:sym typeface="+mn-lt"/>
              </a:rPr>
              <a:t>类金属</a:t>
            </a:r>
            <a:r>
              <a:rPr lang="en-US" altLang="zh-CN" sz="1400" dirty="0">
                <a:latin typeface="微软雅黑" panose="020B0503020204020204" pitchFamily="34" charset="-122"/>
                <a:ea typeface="微软雅黑" panose="020B0503020204020204" pitchFamily="34" charset="-122"/>
                <a:cs typeface="+mn-ea"/>
                <a:sym typeface="+mn-lt"/>
              </a:rPr>
              <a:t>-β-</a:t>
            </a:r>
            <a:r>
              <a:rPr lang="zh-CN" altLang="en-US" sz="1400" dirty="0">
                <a:latin typeface="微软雅黑" panose="020B0503020204020204" pitchFamily="34" charset="-122"/>
                <a:ea typeface="微软雅黑" panose="020B0503020204020204" pitchFamily="34" charset="-122"/>
                <a:cs typeface="+mn-ea"/>
                <a:sym typeface="+mn-lt"/>
              </a:rPr>
              <a:t>内酰胺酶，但最近的监测研究表明，</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B</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类酶目前在全球不动杆菌属临床分离株中很少见</a:t>
            </a:r>
            <a:r>
              <a:rPr lang="zh-CN" altLang="en-US" sz="1400" dirty="0">
                <a:latin typeface="微软雅黑" panose="020B0503020204020204" pitchFamily="34" charset="-122"/>
                <a:ea typeface="微软雅黑" panose="020B0503020204020204" pitchFamily="34" charset="-122"/>
                <a:cs typeface="+mn-ea"/>
                <a:sym typeface="+mn-lt"/>
              </a:rPr>
              <a:t>。</a:t>
            </a:r>
            <a:endParaRPr lang="en-US" altLang="zh-CN" sz="1400" baseline="30000" dirty="0">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655380" y="6273800"/>
            <a:ext cx="10446030" cy="307777"/>
          </a:xfrm>
          <a:prstGeom prst="rect">
            <a:avLst/>
          </a:prstGeom>
          <a:noFill/>
        </p:spPr>
        <p:txBody>
          <a:bodyPr wrap="square">
            <a:spAutoFit/>
          </a:bodyPr>
          <a:lstStyle/>
          <a:p>
            <a:r>
              <a:rPr lang="en-US" altLang="zh-CN" sz="700" b="0" i="0" u="none" strike="noStrike" baseline="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Yakun</a:t>
            </a:r>
            <a:r>
              <a:rPr lang="en-US" altLang="zh-CN" sz="700" b="0" i="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700" b="0" i="0" u="none" strike="noStrike" baseline="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Fu,et</a:t>
            </a:r>
            <a:r>
              <a:rPr lang="en-US" altLang="zh-CN" sz="700" b="0" i="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al. Kuti Expert Review of Anti-infective Therapy, </a:t>
            </a:r>
            <a:r>
              <a:rPr lang="en-US" altLang="zh-CN" sz="7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19 Dec 2024</a:t>
            </a:r>
            <a:endParaRPr lang="en-US" altLang="zh-CN" sz="7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700" b="0" i="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DOI: 10.1080/14787210.2024.2440018 </a:t>
            </a:r>
            <a:endParaRPr lang="zh-CN" altLang="en-US" sz="7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a:xfrm>
            <a:off x="-7967" y="3069346"/>
            <a:ext cx="247414" cy="830997"/>
          </a:xfrm>
          <a:prstGeom prst="rect">
            <a:avLst/>
          </a:prstGeom>
          <a:solidFill>
            <a:schemeClr val="accent6"/>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覆盖酶型</a:t>
            </a:r>
            <a:endParaRPr lang="zh-CN" altLang="en-US" sz="12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p:cNvSpPr>
            <a:spLocks noGrp="1"/>
          </p:cNvSpPr>
          <p:nvPr>
            <p:ph type="body" sz="quarter" idx="4294967295"/>
          </p:nvPr>
        </p:nvSpPr>
        <p:spPr>
          <a:xfrm>
            <a:off x="675502" y="418000"/>
            <a:ext cx="10460811" cy="332399"/>
          </a:xfrm>
        </p:spPr>
        <p:txBody>
          <a:bodyPr vert="horz" wrap="square" lIns="0" tIns="0" rIns="0" bIns="0" rtlCol="0" anchor="t" anchorCtr="0">
            <a:spAutoFit/>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体外敏感性：舒巴坦</a:t>
            </a:r>
            <a:r>
              <a:rPr lang="en-US" altLang="zh-CN" sz="2400" b="1" dirty="0">
                <a:solidFill>
                  <a:schemeClr val="bg1"/>
                </a:solidFill>
                <a:latin typeface="微软雅黑" panose="020B0503020204020204" pitchFamily="34" charset="-122"/>
                <a:ea typeface="微软雅黑" panose="020B0503020204020204" pitchFamily="34" charset="-122"/>
                <a:sym typeface="+mn-lt"/>
              </a:rPr>
              <a:t>-</a:t>
            </a:r>
            <a:r>
              <a:rPr lang="zh-CN" altLang="en-US" sz="2400" b="1" dirty="0">
                <a:solidFill>
                  <a:schemeClr val="bg1"/>
                </a:solidFill>
                <a:latin typeface="微软雅黑" panose="020B0503020204020204" pitchFamily="34" charset="-122"/>
                <a:ea typeface="微软雅黑" panose="020B0503020204020204" pitchFamily="34" charset="-122"/>
                <a:sym typeface="+mn-lt"/>
              </a:rPr>
              <a:t>度洛巴坦对</a:t>
            </a:r>
            <a:r>
              <a:rPr lang="en-US" altLang="zh-CN" sz="2400" b="1" dirty="0">
                <a:solidFill>
                  <a:schemeClr val="bg1"/>
                </a:solidFill>
                <a:latin typeface="微软雅黑" panose="020B0503020204020204" pitchFamily="34" charset="-122"/>
                <a:ea typeface="微软雅黑" panose="020B0503020204020204" pitchFamily="34" charset="-122"/>
                <a:sym typeface="+mn-lt"/>
              </a:rPr>
              <a:t>ABC</a:t>
            </a:r>
            <a:r>
              <a:rPr lang="zh-CN" altLang="en-US" sz="2400" b="1" dirty="0">
                <a:solidFill>
                  <a:schemeClr val="bg1"/>
                </a:solidFill>
                <a:latin typeface="微软雅黑" panose="020B0503020204020204" pitchFamily="34" charset="-122"/>
                <a:ea typeface="微软雅黑" panose="020B0503020204020204" pitchFamily="34" charset="-122"/>
                <a:sym typeface="+mn-lt"/>
              </a:rPr>
              <a:t>及耐药</a:t>
            </a:r>
            <a:r>
              <a:rPr lang="en-US" altLang="zh-CN" sz="2400" b="1" dirty="0">
                <a:solidFill>
                  <a:schemeClr val="bg1"/>
                </a:solidFill>
                <a:latin typeface="微软雅黑" panose="020B0503020204020204" pitchFamily="34" charset="-122"/>
                <a:ea typeface="微软雅黑" panose="020B0503020204020204" pitchFamily="34" charset="-122"/>
                <a:sym typeface="+mn-lt"/>
              </a:rPr>
              <a:t>ABC</a:t>
            </a:r>
            <a:r>
              <a:rPr lang="zh-CN" altLang="en-US" sz="2400" b="1" dirty="0">
                <a:solidFill>
                  <a:schemeClr val="bg1"/>
                </a:solidFill>
                <a:latin typeface="微软雅黑" panose="020B0503020204020204" pitchFamily="34" charset="-122"/>
                <a:ea typeface="微软雅黑" panose="020B0503020204020204" pitchFamily="34" charset="-122"/>
                <a:sym typeface="+mn-lt"/>
              </a:rPr>
              <a:t>分离株的敏感性</a:t>
            </a:r>
            <a:r>
              <a:rPr lang="en-US" altLang="zh-CN" sz="2400" b="1" dirty="0">
                <a:solidFill>
                  <a:schemeClr val="bg1"/>
                </a:solidFill>
                <a:latin typeface="微软雅黑" panose="020B0503020204020204" pitchFamily="34" charset="-122"/>
                <a:ea typeface="微软雅黑" panose="020B0503020204020204" pitchFamily="34" charset="-122"/>
                <a:sym typeface="+mn-lt"/>
              </a:rPr>
              <a:t>95%</a:t>
            </a:r>
            <a:r>
              <a:rPr lang="zh-CN" altLang="en-US" sz="2400" b="1" dirty="0">
                <a:solidFill>
                  <a:schemeClr val="bg1"/>
                </a:solidFill>
                <a:latin typeface="微软雅黑" panose="020B0503020204020204" pitchFamily="34" charset="-122"/>
                <a:ea typeface="微软雅黑" panose="020B0503020204020204" pitchFamily="34" charset="-122"/>
                <a:sym typeface="+mn-lt"/>
              </a:rPr>
              <a:t>以上</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sp>
        <p:nvSpPr>
          <p:cNvPr id="22" name="文本框 21"/>
          <p:cNvSpPr txBox="1"/>
          <p:nvPr/>
        </p:nvSpPr>
        <p:spPr>
          <a:xfrm>
            <a:off x="940143" y="5366514"/>
            <a:ext cx="10081870" cy="526554"/>
          </a:xfrm>
          <a:prstGeom prst="rect">
            <a:avLst/>
          </a:prstGeom>
          <a:noFill/>
        </p:spPr>
        <p:txBody>
          <a:bodyPr wrap="square" lIns="0" rIns="0">
            <a:spAutoFit/>
          </a:bodyPr>
          <a:lstStyle/>
          <a:p>
            <a:pPr>
              <a:lnSpc>
                <a:spcPct val="150000"/>
              </a:lnSpc>
            </a:pPr>
            <a:r>
              <a:rPr lang="zh-CN" altLang="en-US" sz="1000" b="1" dirty="0">
                <a:latin typeface="微软雅黑" panose="020B0503020204020204" pitchFamily="34" charset="-122"/>
                <a:ea typeface="微软雅黑" panose="020B0503020204020204" pitchFamily="34" charset="-122"/>
                <a:cs typeface="+mn-ea"/>
                <a:sym typeface="+mn-lt"/>
              </a:rPr>
              <a:t>注：</a:t>
            </a:r>
            <a:r>
              <a:rPr lang="zh-CN" altLang="en-US" sz="1000" dirty="0">
                <a:latin typeface="微软雅黑" panose="020B0503020204020204" pitchFamily="34" charset="-122"/>
                <a:ea typeface="微软雅黑" panose="020B0503020204020204" pitchFamily="34" charset="-122"/>
                <a:cs typeface="+mn-ea"/>
                <a:sym typeface="+mn-lt"/>
              </a:rPr>
              <a:t>舒巴坦</a:t>
            </a:r>
            <a:r>
              <a:rPr lang="en-US" altLang="zh-CN" sz="1000" dirty="0">
                <a:latin typeface="微软雅黑" panose="020B0503020204020204" pitchFamily="34" charset="-122"/>
                <a:ea typeface="微软雅黑" panose="020B0503020204020204" pitchFamily="34" charset="-122"/>
                <a:cs typeface="+mn-ea"/>
                <a:sym typeface="+mn-lt"/>
              </a:rPr>
              <a:t>/</a:t>
            </a:r>
            <a:r>
              <a:rPr lang="zh-CN" altLang="en-US" sz="1000" dirty="0">
                <a:latin typeface="微软雅黑" panose="020B0503020204020204" pitchFamily="34" charset="-122"/>
                <a:ea typeface="微软雅黑" panose="020B0503020204020204" pitchFamily="34" charset="-122"/>
                <a:cs typeface="+mn-ea"/>
                <a:sym typeface="+mn-lt"/>
              </a:rPr>
              <a:t>度洛巴坦</a:t>
            </a:r>
            <a:r>
              <a:rPr lang="en-US" altLang="zh-CN" sz="1000" dirty="0">
                <a:latin typeface="微软雅黑" panose="020B0503020204020204" pitchFamily="34" charset="-122"/>
                <a:ea typeface="微软雅黑" panose="020B0503020204020204" pitchFamily="34" charset="-122"/>
                <a:cs typeface="+mn-ea"/>
                <a:sym typeface="+mn-lt"/>
              </a:rPr>
              <a:t>MIC &lt; 8/4</a:t>
            </a:r>
            <a:r>
              <a:rPr lang="el-GR" altLang="zh-CN" sz="1000" dirty="0">
                <a:latin typeface="微软雅黑" panose="020B0503020204020204" pitchFamily="34" charset="-122"/>
                <a:ea typeface="微软雅黑" panose="020B0503020204020204" pitchFamily="34" charset="-122"/>
                <a:cs typeface="+mn-ea"/>
                <a:sym typeface="+mn-lt"/>
              </a:rPr>
              <a:t>μ</a:t>
            </a:r>
            <a:r>
              <a:rPr lang="en-US" altLang="zh-CN" sz="1000" dirty="0">
                <a:latin typeface="微软雅黑" panose="020B0503020204020204" pitchFamily="34" charset="-122"/>
                <a:ea typeface="微软雅黑" panose="020B0503020204020204" pitchFamily="34" charset="-122"/>
                <a:cs typeface="+mn-ea"/>
                <a:sym typeface="+mn-lt"/>
              </a:rPr>
              <a:t>g/mL</a:t>
            </a:r>
            <a:r>
              <a:rPr lang="zh-CN" altLang="en-US" sz="1000" dirty="0">
                <a:latin typeface="微软雅黑" panose="020B0503020204020204" pitchFamily="34" charset="-122"/>
                <a:ea typeface="微软雅黑" panose="020B0503020204020204" pitchFamily="34" charset="-122"/>
                <a:cs typeface="+mn-ea"/>
                <a:sym typeface="+mn-lt"/>
              </a:rPr>
              <a:t>为药敏折点，</a:t>
            </a:r>
            <a:r>
              <a:rPr lang="en-US" altLang="zh-CN" sz="1000" b="1" dirty="0">
                <a:latin typeface="微软雅黑" panose="020B0503020204020204" pitchFamily="34" charset="-122"/>
                <a:ea typeface="微软雅黑" panose="020B0503020204020204" pitchFamily="34" charset="-122"/>
                <a:cs typeface="+mn-ea"/>
                <a:sym typeface="+mn-lt"/>
              </a:rPr>
              <a:t>S:</a:t>
            </a:r>
            <a:r>
              <a:rPr lang="zh-CN" altLang="en-US" sz="1000" b="1" dirty="0">
                <a:latin typeface="微软雅黑" panose="020B0503020204020204" pitchFamily="34" charset="-122"/>
                <a:ea typeface="微软雅黑" panose="020B0503020204020204" pitchFamily="34" charset="-122"/>
                <a:cs typeface="+mn-ea"/>
                <a:sym typeface="+mn-lt"/>
              </a:rPr>
              <a:t>≤</a:t>
            </a:r>
            <a:r>
              <a:rPr lang="en-US" altLang="zh-CN" sz="1000" b="1" dirty="0">
                <a:latin typeface="微软雅黑" panose="020B0503020204020204" pitchFamily="34" charset="-122"/>
                <a:ea typeface="微软雅黑" panose="020B0503020204020204" pitchFamily="34" charset="-122"/>
                <a:cs typeface="+mn-ea"/>
                <a:sym typeface="+mn-lt"/>
              </a:rPr>
              <a:t>4/4</a:t>
            </a:r>
            <a:r>
              <a:rPr lang="zh-CN" altLang="en-US" sz="1000" b="1" dirty="0">
                <a:latin typeface="微软雅黑" panose="020B0503020204020204" pitchFamily="34" charset="-122"/>
                <a:ea typeface="微软雅黑" panose="020B0503020204020204" pitchFamily="34" charset="-122"/>
                <a:cs typeface="+mn-ea"/>
                <a:sym typeface="+mn-lt"/>
              </a:rPr>
              <a:t> </a:t>
            </a:r>
            <a:r>
              <a:rPr lang="en-US" altLang="zh-CN" sz="1000" b="1" dirty="0">
                <a:latin typeface="微软雅黑" panose="020B0503020204020204" pitchFamily="34" charset="-122"/>
                <a:ea typeface="微软雅黑" panose="020B0503020204020204" pitchFamily="34" charset="-122"/>
                <a:cs typeface="+mn-ea"/>
                <a:sym typeface="+mn-lt"/>
              </a:rPr>
              <a:t>ug/ml</a:t>
            </a:r>
            <a:r>
              <a:rPr lang="zh-CN" altLang="en-US" sz="1000" b="1" dirty="0">
                <a:latin typeface="微软雅黑" panose="020B0503020204020204" pitchFamily="34" charset="-122"/>
                <a:ea typeface="微软雅黑" panose="020B0503020204020204" pitchFamily="34" charset="-122"/>
                <a:cs typeface="+mn-ea"/>
                <a:sym typeface="+mn-lt"/>
              </a:rPr>
              <a:t>，</a:t>
            </a:r>
            <a:r>
              <a:rPr lang="en-US" altLang="zh-CN" sz="1000" b="1" dirty="0">
                <a:latin typeface="微软雅黑" panose="020B0503020204020204" pitchFamily="34" charset="-122"/>
                <a:ea typeface="微软雅黑" panose="020B0503020204020204" pitchFamily="34" charset="-122"/>
                <a:cs typeface="+mn-ea"/>
                <a:sym typeface="+mn-lt"/>
              </a:rPr>
              <a:t>I</a:t>
            </a:r>
            <a:r>
              <a:rPr lang="zh-CN" altLang="en-US" sz="1000" b="1" dirty="0">
                <a:latin typeface="微软雅黑" panose="020B0503020204020204" pitchFamily="34" charset="-122"/>
                <a:ea typeface="微软雅黑" panose="020B0503020204020204" pitchFamily="34" charset="-122"/>
                <a:cs typeface="+mn-ea"/>
                <a:sym typeface="+mn-lt"/>
              </a:rPr>
              <a:t>：</a:t>
            </a:r>
            <a:r>
              <a:rPr lang="en-US" altLang="zh-CN" sz="1000" b="1" dirty="0">
                <a:latin typeface="微软雅黑" panose="020B0503020204020204" pitchFamily="34" charset="-122"/>
                <a:ea typeface="微软雅黑" panose="020B0503020204020204" pitchFamily="34" charset="-122"/>
                <a:cs typeface="+mn-ea"/>
                <a:sym typeface="+mn-lt"/>
              </a:rPr>
              <a:t>8/4</a:t>
            </a:r>
            <a:r>
              <a:rPr lang="zh-CN" altLang="en-US" sz="1000" b="1" dirty="0">
                <a:latin typeface="微软雅黑" panose="020B0503020204020204" pitchFamily="34" charset="-122"/>
                <a:ea typeface="微软雅黑" panose="020B0503020204020204" pitchFamily="34" charset="-122"/>
                <a:cs typeface="+mn-ea"/>
                <a:sym typeface="+mn-lt"/>
              </a:rPr>
              <a:t> </a:t>
            </a:r>
            <a:r>
              <a:rPr lang="en-US" altLang="zh-CN" sz="1000" b="1" dirty="0">
                <a:latin typeface="微软雅黑" panose="020B0503020204020204" pitchFamily="34" charset="-122"/>
                <a:ea typeface="微软雅黑" panose="020B0503020204020204" pitchFamily="34" charset="-122"/>
                <a:cs typeface="+mn-ea"/>
                <a:sym typeface="+mn-lt"/>
              </a:rPr>
              <a:t>ug/ml</a:t>
            </a:r>
            <a:r>
              <a:rPr lang="zh-CN" altLang="en-US" sz="1000" b="1" dirty="0">
                <a:latin typeface="微软雅黑" panose="020B0503020204020204" pitchFamily="34" charset="-122"/>
                <a:ea typeface="微软雅黑" panose="020B0503020204020204" pitchFamily="34" charset="-122"/>
                <a:cs typeface="+mn-ea"/>
                <a:sym typeface="+mn-lt"/>
              </a:rPr>
              <a:t>，</a:t>
            </a:r>
            <a:r>
              <a:rPr lang="en-US" altLang="zh-CN" sz="1000" b="1" dirty="0">
                <a:latin typeface="微软雅黑" panose="020B0503020204020204" pitchFamily="34" charset="-122"/>
                <a:ea typeface="微软雅黑" panose="020B0503020204020204" pitchFamily="34" charset="-122"/>
                <a:cs typeface="+mn-ea"/>
                <a:sym typeface="+mn-lt"/>
              </a:rPr>
              <a:t>R: </a:t>
            </a:r>
            <a:r>
              <a:rPr lang="zh-CN" altLang="en-US" sz="1000" b="1" dirty="0">
                <a:latin typeface="微软雅黑" panose="020B0503020204020204" pitchFamily="34" charset="-122"/>
                <a:ea typeface="微软雅黑" panose="020B0503020204020204" pitchFamily="34" charset="-122"/>
                <a:cs typeface="+mn-ea"/>
                <a:sym typeface="+mn-lt"/>
              </a:rPr>
              <a:t>≥</a:t>
            </a:r>
            <a:r>
              <a:rPr lang="en-US" altLang="zh-CN" sz="1000" b="1" dirty="0">
                <a:latin typeface="微软雅黑" panose="020B0503020204020204" pitchFamily="34" charset="-122"/>
                <a:ea typeface="微软雅黑" panose="020B0503020204020204" pitchFamily="34" charset="-122"/>
                <a:cs typeface="+mn-ea"/>
                <a:sym typeface="+mn-lt"/>
              </a:rPr>
              <a:t>16/4 ug/ml</a:t>
            </a:r>
            <a:endParaRPr lang="en-US" altLang="zh-CN" sz="1000" b="1" dirty="0">
              <a:latin typeface="微软雅黑" panose="020B0503020204020204" pitchFamily="34" charset="-122"/>
              <a:ea typeface="微软雅黑" panose="020B0503020204020204" pitchFamily="34" charset="-122"/>
              <a:cs typeface="+mn-ea"/>
              <a:sym typeface="+mn-lt"/>
            </a:endParaRPr>
          </a:p>
          <a:p>
            <a:pPr>
              <a:lnSpc>
                <a:spcPct val="150000"/>
              </a:lnSpc>
            </a:pPr>
            <a:r>
              <a:rPr lang="en-US" altLang="zh-CN" sz="1000" dirty="0">
                <a:latin typeface="微软雅黑" panose="020B0503020204020204" pitchFamily="34" charset="-122"/>
                <a:ea typeface="微软雅黑" panose="020B0503020204020204" pitchFamily="34" charset="-122"/>
                <a:cs typeface="+mn-ea"/>
                <a:sym typeface="+mn-lt"/>
              </a:rPr>
              <a:t>ABC</a:t>
            </a:r>
            <a:r>
              <a:rPr lang="zh-CN" altLang="en-US" sz="1000" dirty="0">
                <a:latin typeface="微软雅黑" panose="020B0503020204020204" pitchFamily="34" charset="-122"/>
                <a:ea typeface="微软雅黑" panose="020B0503020204020204" pitchFamily="34" charset="-122"/>
                <a:cs typeface="+mn-ea"/>
                <a:sym typeface="+mn-lt"/>
              </a:rPr>
              <a:t>：鲍曼</a:t>
            </a:r>
            <a:r>
              <a:rPr lang="en-US" altLang="zh-CN" sz="1000" dirty="0">
                <a:latin typeface="微软雅黑" panose="020B0503020204020204" pitchFamily="34" charset="-122"/>
                <a:ea typeface="微软雅黑" panose="020B0503020204020204" pitchFamily="34" charset="-122"/>
                <a:cs typeface="+mn-ea"/>
                <a:sym typeface="+mn-lt"/>
              </a:rPr>
              <a:t>-</a:t>
            </a:r>
            <a:r>
              <a:rPr lang="zh-CN" altLang="en-US" sz="1000" dirty="0">
                <a:latin typeface="微软雅黑" panose="020B0503020204020204" pitchFamily="34" charset="-122"/>
                <a:ea typeface="微软雅黑" panose="020B0503020204020204" pitchFamily="34" charset="-122"/>
                <a:cs typeface="+mn-ea"/>
                <a:sym typeface="+mn-lt"/>
              </a:rPr>
              <a:t>醋酸钙不动杆菌复合体</a:t>
            </a:r>
            <a:r>
              <a:rPr lang="en-US" altLang="zh-CN" sz="1000" dirty="0">
                <a:latin typeface="微软雅黑" panose="020B0503020204020204" pitchFamily="34" charset="-122"/>
                <a:ea typeface="微软雅黑" panose="020B0503020204020204" pitchFamily="34" charset="-122"/>
                <a:cs typeface="+mn-ea"/>
                <a:sym typeface="+mn-lt"/>
              </a:rPr>
              <a:t>; </a:t>
            </a:r>
            <a:r>
              <a:rPr lang="zh-CN" altLang="en-US" sz="1000" dirty="0">
                <a:latin typeface="微软雅黑" panose="020B0503020204020204" pitchFamily="34" charset="-122"/>
                <a:ea typeface="微软雅黑" panose="020B0503020204020204" pitchFamily="34" charset="-122"/>
                <a:cs typeface="+mn-ea"/>
                <a:sym typeface="+mn-lt"/>
              </a:rPr>
              <a:t>CRAB：碳青霉烯类耐药的鲍曼不动杆菌，</a:t>
            </a:r>
            <a:r>
              <a:rPr lang="en-US" altLang="zh-CN" sz="1000" dirty="0">
                <a:latin typeface="微软雅黑" panose="020B0503020204020204" pitchFamily="34" charset="-122"/>
                <a:ea typeface="微软雅黑" panose="020B0503020204020204" pitchFamily="34" charset="-122"/>
                <a:cs typeface="+mn-ea"/>
                <a:sym typeface="+mn-lt"/>
              </a:rPr>
              <a:t>MDRAB:</a:t>
            </a:r>
            <a:r>
              <a:rPr lang="zh-CN" altLang="en-US" sz="1000" dirty="0">
                <a:latin typeface="微软雅黑" panose="020B0503020204020204" pitchFamily="34" charset="-122"/>
                <a:ea typeface="微软雅黑" panose="020B0503020204020204" pitchFamily="34" charset="-122"/>
                <a:cs typeface="+mn-ea"/>
                <a:sym typeface="+mn-lt"/>
              </a:rPr>
              <a:t>多重耐药的鲍曼不动杆菌，</a:t>
            </a:r>
            <a:r>
              <a:rPr lang="en-US" altLang="zh-CN" sz="1000" dirty="0">
                <a:latin typeface="微软雅黑" panose="020B0503020204020204" pitchFamily="34" charset="-122"/>
                <a:ea typeface="微软雅黑" panose="020B0503020204020204" pitchFamily="34" charset="-122"/>
                <a:cs typeface="+mn-ea"/>
                <a:sym typeface="+mn-lt"/>
              </a:rPr>
              <a:t>XDR:</a:t>
            </a:r>
            <a:r>
              <a:rPr lang="zh-CN" altLang="en-US" sz="1000" dirty="0">
                <a:latin typeface="微软雅黑" panose="020B0503020204020204" pitchFamily="34" charset="-122"/>
                <a:ea typeface="微软雅黑" panose="020B0503020204020204" pitchFamily="34" charset="-122"/>
                <a:cs typeface="+mn-ea"/>
                <a:sym typeface="+mn-lt"/>
              </a:rPr>
              <a:t>广泛耐药的鲍曼不动杆菌</a:t>
            </a:r>
            <a:endParaRPr lang="zh-CN" altLang="en-US" sz="1000" dirty="0">
              <a:latin typeface="微软雅黑" panose="020B0503020204020204" pitchFamily="34" charset="-122"/>
              <a:ea typeface="微软雅黑" panose="020B0503020204020204" pitchFamily="34" charset="-122"/>
              <a:cs typeface="+mn-ea"/>
              <a:sym typeface="+mn-lt"/>
            </a:endParaRPr>
          </a:p>
        </p:txBody>
      </p:sp>
      <p:graphicFrame>
        <p:nvGraphicFramePr>
          <p:cNvPr id="12" name="图表 11"/>
          <p:cNvGraphicFramePr/>
          <p:nvPr/>
        </p:nvGraphicFramePr>
        <p:xfrm>
          <a:off x="797268" y="972933"/>
          <a:ext cx="9821099" cy="4524315"/>
        </p:xfrm>
        <a:graphic>
          <a:graphicData uri="http://schemas.openxmlformats.org/drawingml/2006/chart">
            <c:chart xmlns:c="http://schemas.openxmlformats.org/drawingml/2006/chart" xmlns:r="http://schemas.openxmlformats.org/officeDocument/2006/relationships" r:id="rId1"/>
          </a:graphicData>
        </a:graphic>
      </p:graphicFrame>
      <p:sp>
        <p:nvSpPr>
          <p:cNvPr id="13" name="文本框 12"/>
          <p:cNvSpPr txBox="1"/>
          <p:nvPr/>
        </p:nvSpPr>
        <p:spPr>
          <a:xfrm>
            <a:off x="1558" y="3069346"/>
            <a:ext cx="247414" cy="646331"/>
          </a:xfrm>
          <a:prstGeom prst="rect">
            <a:avLst/>
          </a:prstGeom>
          <a:solidFill>
            <a:schemeClr val="accent6"/>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敏感性</a:t>
            </a:r>
            <a:endParaRPr lang="zh-CN" altLang="en-US" sz="12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675503" y="6339972"/>
            <a:ext cx="10460810" cy="200055"/>
          </a:xfrm>
          <a:prstGeom prst="rect">
            <a:avLst/>
          </a:prstGeom>
          <a:noFill/>
        </p:spPr>
        <p:txBody>
          <a:bodyPr wrap="square">
            <a:spAutoFit/>
          </a:bodyPr>
          <a:lstStyle/>
          <a:p>
            <a:r>
              <a:rPr lang="en-US" altLang="zh-CN" sz="700" b="0" i="0" u="none" strike="noStrike" baseline="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Yakun</a:t>
            </a:r>
            <a:r>
              <a:rPr lang="en-US" altLang="zh-CN" sz="700" b="0" i="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Fu, </a:t>
            </a:r>
            <a:r>
              <a:rPr lang="en-US" altLang="zh-CN" sz="700" b="0" i="0" u="none" strike="noStrike" baseline="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Tomefa</a:t>
            </a:r>
            <a:r>
              <a:rPr lang="en-US" altLang="zh-CN" sz="700" b="0" i="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E. </a:t>
            </a:r>
            <a:r>
              <a:rPr lang="en-US" altLang="zh-CN" sz="700" b="0" i="0" u="none" strike="noStrike" baseline="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Asempa</a:t>
            </a:r>
            <a:r>
              <a:rPr lang="en-US" altLang="zh-CN" sz="700" b="0" i="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&amp; Joseph L. Kuti (19 Dec 2024): Unraveling sulbactam-</a:t>
            </a:r>
            <a:r>
              <a:rPr lang="en-US" altLang="zh-CN" sz="700" b="0" i="0" u="none" strike="noStrike" baseline="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durlobactam</a:t>
            </a:r>
            <a:r>
              <a:rPr lang="en-US" altLang="zh-CN" sz="700" b="0" i="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insights into its role in combating infections caused by </a:t>
            </a:r>
            <a:r>
              <a:rPr lang="en-US" altLang="zh-CN" sz="700" b="0" i="1"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Acinetobacter baumannii</a:t>
            </a:r>
            <a:r>
              <a:rPr lang="en-US" altLang="zh-CN" sz="700" b="0" i="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Expert Review of Anti-infective Therapy</a:t>
            </a:r>
            <a:endParaRPr lang="zh-CN" altLang="en-US" sz="7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4"/>
          <p:cNvSpPr txBox="1"/>
          <p:nvPr/>
        </p:nvSpPr>
        <p:spPr>
          <a:xfrm>
            <a:off x="655381" y="411052"/>
            <a:ext cx="10408036" cy="332399"/>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舒巴坦</a:t>
            </a:r>
            <a:r>
              <a:rPr lang="en-US" altLang="zh-CN" sz="2400" b="1" dirty="0">
                <a:solidFill>
                  <a:schemeClr val="bg1"/>
                </a:solidFill>
                <a:latin typeface="微软雅黑" panose="020B0503020204020204" pitchFamily="34" charset="-122"/>
                <a:ea typeface="微软雅黑" panose="020B0503020204020204" pitchFamily="34" charset="-122"/>
                <a:sym typeface="+mn-lt"/>
              </a:rPr>
              <a:t>-</a:t>
            </a:r>
            <a:r>
              <a:rPr lang="zh-CN" altLang="en-US" sz="2400" b="1" dirty="0">
                <a:solidFill>
                  <a:schemeClr val="bg1"/>
                </a:solidFill>
                <a:latin typeface="微软雅黑" panose="020B0503020204020204" pitchFamily="34" charset="-122"/>
                <a:ea typeface="微软雅黑" panose="020B0503020204020204" pitchFamily="34" charset="-122"/>
                <a:sym typeface="+mn-lt"/>
              </a:rPr>
              <a:t>度洛巴坦</a:t>
            </a:r>
            <a:r>
              <a:rPr lang="en-US" altLang="zh-CN" sz="2400" b="1" dirty="0">
                <a:solidFill>
                  <a:schemeClr val="bg1"/>
                </a:solidFill>
                <a:latin typeface="微软雅黑" panose="020B0503020204020204" pitchFamily="34" charset="-122"/>
                <a:ea typeface="微软雅黑" panose="020B0503020204020204" pitchFamily="34" charset="-122"/>
                <a:sym typeface="+mn-lt"/>
              </a:rPr>
              <a:t>PKPD</a:t>
            </a:r>
            <a:r>
              <a:rPr lang="zh-CN" altLang="en-US" sz="2400" b="1" dirty="0">
                <a:solidFill>
                  <a:schemeClr val="bg1"/>
                </a:solidFill>
                <a:latin typeface="微软雅黑" panose="020B0503020204020204" pitchFamily="34" charset="-122"/>
                <a:ea typeface="微软雅黑" panose="020B0503020204020204" pitchFamily="34" charset="-122"/>
                <a:sym typeface="+mn-lt"/>
              </a:rPr>
              <a:t>：线性代谢，肾脏清除率</a:t>
            </a:r>
            <a:r>
              <a:rPr lang="en-US" altLang="zh-CN" sz="2400" b="1" dirty="0">
                <a:solidFill>
                  <a:schemeClr val="bg1"/>
                </a:solidFill>
                <a:latin typeface="微软雅黑" panose="020B0503020204020204" pitchFamily="34" charset="-122"/>
                <a:ea typeface="微软雅黑" panose="020B0503020204020204" pitchFamily="34" charset="-122"/>
                <a:sym typeface="+mn-lt"/>
              </a:rPr>
              <a:t>75-85%</a:t>
            </a:r>
            <a:r>
              <a:rPr lang="zh-CN" altLang="en-US" sz="2400" b="1" dirty="0">
                <a:solidFill>
                  <a:schemeClr val="bg1"/>
                </a:solidFill>
                <a:latin typeface="微软雅黑" panose="020B0503020204020204" pitchFamily="34" charset="-122"/>
                <a:ea typeface="微软雅黑" panose="020B0503020204020204" pitchFamily="34" charset="-122"/>
                <a:sym typeface="+mn-lt"/>
              </a:rPr>
              <a:t>，蛋白结合率低</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graphicFrame>
        <p:nvGraphicFramePr>
          <p:cNvPr id="7" name="表格 6"/>
          <p:cNvGraphicFramePr>
            <a:graphicFrameLocks noGrp="1"/>
          </p:cNvGraphicFramePr>
          <p:nvPr/>
        </p:nvGraphicFramePr>
        <p:xfrm>
          <a:off x="876370" y="1281805"/>
          <a:ext cx="5549830" cy="4467067"/>
        </p:xfrm>
        <a:graphic>
          <a:graphicData uri="http://schemas.openxmlformats.org/drawingml/2006/table">
            <a:tbl>
              <a:tblPr>
                <a:tableStyleId>{9D7B26C5-4107-4FEC-AEDC-1716B250A1EF}</a:tableStyleId>
              </a:tblPr>
              <a:tblGrid>
                <a:gridCol w="1816329"/>
                <a:gridCol w="1757501"/>
                <a:gridCol w="1976000"/>
              </a:tblGrid>
              <a:tr h="373092">
                <a:tc>
                  <a:txBody>
                    <a:bodyPr/>
                    <a:lstStyle/>
                    <a:p>
                      <a:pPr algn="ctr" fontAlgn="b"/>
                      <a:r>
                        <a:rPr lang="zh-CN" altLang="en-US" sz="1200" b="1" i="0" u="none" strike="noStrike" baseline="0" dirty="0">
                          <a:solidFill>
                            <a:schemeClr val="bg1"/>
                          </a:solidFill>
                          <a:effectLst/>
                          <a:latin typeface="微软雅黑" panose="020B0503020204020204" pitchFamily="34" charset="-122"/>
                          <a:ea typeface="微软雅黑" panose="020B0503020204020204" pitchFamily="34" charset="-122"/>
                        </a:rPr>
                        <a:t>药代动力学参数</a:t>
                      </a:r>
                      <a:endParaRPr lang="en-US" sz="1200" b="1" i="0" u="none" strike="noStrike" baseline="0" dirty="0">
                        <a:solidFill>
                          <a:schemeClr val="bg1"/>
                        </a:solidFill>
                        <a:effectLst/>
                        <a:latin typeface="微软雅黑" panose="020B0503020204020204" pitchFamily="34" charset="-122"/>
                        <a:ea typeface="微软雅黑" panose="020B0503020204020204" pitchFamily="34" charset="-122"/>
                      </a:endParaRPr>
                    </a:p>
                  </a:txBody>
                  <a:tcPr marL="7158" marR="7158" marT="7158" marB="0" anchor="ctr">
                    <a:lnB w="12700" cap="flat" cmpd="sng" algn="ctr">
                      <a:solidFill>
                        <a:schemeClr val="tx1"/>
                      </a:solidFill>
                      <a:prstDash val="solid"/>
                      <a:round/>
                      <a:headEnd type="none" w="med" len="med"/>
                      <a:tailEnd type="none" w="med" len="med"/>
                    </a:lnB>
                    <a:solidFill>
                      <a:srgbClr val="2E75B6"/>
                    </a:solidFill>
                  </a:tcPr>
                </a:tc>
                <a:tc>
                  <a:txBody>
                    <a:bodyPr/>
                    <a:lstStyle/>
                    <a:p>
                      <a:pPr algn="ctr" fontAlgn="b"/>
                      <a:r>
                        <a:rPr lang="en-US" sz="1200" b="1" u="none" strike="noStrike" baseline="0" dirty="0">
                          <a:solidFill>
                            <a:schemeClr val="bg1"/>
                          </a:solidFill>
                          <a:effectLst/>
                          <a:latin typeface="微软雅黑" panose="020B0503020204020204" pitchFamily="34" charset="-122"/>
                          <a:ea typeface="微软雅黑" panose="020B0503020204020204" pitchFamily="34" charset="-122"/>
                        </a:rPr>
                        <a:t>Sulbactam</a:t>
                      </a:r>
                      <a:endParaRPr lang="en-US" sz="1200" b="1" i="0" u="none" strike="noStrike" baseline="0" dirty="0">
                        <a:solidFill>
                          <a:schemeClr val="bg1"/>
                        </a:solidFill>
                        <a:effectLst/>
                        <a:latin typeface="微软雅黑" panose="020B0503020204020204" pitchFamily="34" charset="-122"/>
                        <a:ea typeface="微软雅黑" panose="020B0503020204020204" pitchFamily="34" charset="-122"/>
                      </a:endParaRPr>
                    </a:p>
                  </a:txBody>
                  <a:tcPr marL="7158" marR="7158" marT="7158" marB="0" anchor="ctr">
                    <a:lnB w="12700" cap="flat" cmpd="sng" algn="ctr">
                      <a:solidFill>
                        <a:schemeClr val="tx1"/>
                      </a:solidFill>
                      <a:prstDash val="solid"/>
                      <a:round/>
                      <a:headEnd type="none" w="med" len="med"/>
                      <a:tailEnd type="none" w="med" len="med"/>
                    </a:lnB>
                    <a:solidFill>
                      <a:srgbClr val="2E75B6"/>
                    </a:solidFill>
                  </a:tcPr>
                </a:tc>
                <a:tc>
                  <a:txBody>
                    <a:bodyPr/>
                    <a:lstStyle/>
                    <a:p>
                      <a:pPr algn="ctr" fontAlgn="b"/>
                      <a:r>
                        <a:rPr lang="en-US" sz="1200" b="1" u="none" strike="noStrike" baseline="0" dirty="0" err="1">
                          <a:solidFill>
                            <a:schemeClr val="bg1"/>
                          </a:solidFill>
                          <a:effectLst/>
                          <a:latin typeface="微软雅黑" panose="020B0503020204020204" pitchFamily="34" charset="-122"/>
                          <a:ea typeface="微软雅黑" panose="020B0503020204020204" pitchFamily="34" charset="-122"/>
                        </a:rPr>
                        <a:t>Durlobactam</a:t>
                      </a:r>
                      <a:endParaRPr lang="en-US" sz="1200" b="1" i="0" u="none" strike="noStrike" baseline="0" dirty="0">
                        <a:solidFill>
                          <a:schemeClr val="bg1"/>
                        </a:solidFill>
                        <a:effectLst/>
                        <a:latin typeface="微软雅黑" panose="020B0503020204020204" pitchFamily="34" charset="-122"/>
                        <a:ea typeface="微软雅黑" panose="020B0503020204020204" pitchFamily="34" charset="-122"/>
                      </a:endParaRPr>
                    </a:p>
                  </a:txBody>
                  <a:tcPr marL="7158" marR="7158" marT="7158" marB="0" anchor="ctr">
                    <a:lnB w="12700" cap="flat" cmpd="sng" algn="ctr">
                      <a:solidFill>
                        <a:schemeClr val="tx1"/>
                      </a:solidFill>
                      <a:prstDash val="solid"/>
                      <a:round/>
                      <a:headEnd type="none" w="med" len="med"/>
                      <a:tailEnd type="none" w="med" len="med"/>
                    </a:lnB>
                    <a:solidFill>
                      <a:srgbClr val="2E75B6"/>
                    </a:solidFill>
                  </a:tcPr>
                </a:tc>
              </a:tr>
              <a:tr h="312302">
                <a:tc>
                  <a:txBody>
                    <a:bodyPr/>
                    <a:lstStyle/>
                    <a:p>
                      <a:pPr algn="ctr" fontAlgn="b"/>
                      <a:r>
                        <a:rPr lang="en-US" sz="1200" b="1" u="none" strike="noStrike" baseline="0" dirty="0" err="1">
                          <a:effectLst/>
                          <a:latin typeface="微软雅黑" panose="020B0503020204020204" pitchFamily="34" charset="-122"/>
                          <a:ea typeface="微软雅黑" panose="020B0503020204020204" pitchFamily="34" charset="-122"/>
                        </a:rPr>
                        <a:t>Cmax</a:t>
                      </a:r>
                      <a:r>
                        <a:rPr lang="en-US" sz="1200" b="1" u="none" strike="noStrike" baseline="0" dirty="0">
                          <a:effectLst/>
                          <a:latin typeface="微软雅黑" panose="020B0503020204020204" pitchFamily="34" charset="-122"/>
                          <a:ea typeface="微软雅黑" panose="020B0503020204020204" pitchFamily="34" charset="-122"/>
                        </a:rPr>
                        <a:t>(</a:t>
                      </a:r>
                      <a:r>
                        <a:rPr lang="el-GR" sz="1200" b="1" u="none" strike="noStrike" baseline="0" dirty="0">
                          <a:effectLst/>
                          <a:latin typeface="微软雅黑" panose="020B0503020204020204" pitchFamily="34" charset="-122"/>
                          <a:ea typeface="微软雅黑" panose="020B0503020204020204" pitchFamily="34" charset="-122"/>
                        </a:rPr>
                        <a:t>μ</a:t>
                      </a:r>
                      <a:r>
                        <a:rPr lang="en-US" sz="1200" b="1" u="none" strike="noStrike" baseline="0" dirty="0">
                          <a:effectLst/>
                          <a:latin typeface="微软雅黑" panose="020B0503020204020204" pitchFamily="34" charset="-122"/>
                          <a:ea typeface="微软雅黑" panose="020B0503020204020204" pitchFamily="34" charset="-122"/>
                        </a:rPr>
                        <a:t>g/ml)</a:t>
                      </a:r>
                      <a:endParaRPr lang="en-US" sz="1200" b="1"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lnT w="12700" cap="flat" cmpd="sng" algn="ctr">
                      <a:solidFill>
                        <a:schemeClr val="tx1"/>
                      </a:solidFill>
                      <a:prstDash val="solid"/>
                      <a:round/>
                      <a:headEnd type="none" w="med" len="med"/>
                      <a:tailEnd type="none" w="med" len="med"/>
                    </a:lnT>
                  </a:tcPr>
                </a:tc>
                <a:tc>
                  <a:txBody>
                    <a:bodyPr/>
                    <a:lstStyle/>
                    <a:p>
                      <a:pPr algn="ctr" fontAlgn="b"/>
                      <a:r>
                        <a:rPr lang="en-US" altLang="zh-CN" sz="1200" b="1" i="0" u="none" strike="noStrike" baseline="0" dirty="0">
                          <a:solidFill>
                            <a:srgbClr val="000000"/>
                          </a:solidFill>
                          <a:effectLst/>
                          <a:latin typeface="微软雅黑" panose="020B0503020204020204" pitchFamily="34" charset="-122"/>
                          <a:ea typeface="微软雅黑" panose="020B0503020204020204" pitchFamily="34" charset="-122"/>
                        </a:rPr>
                        <a:t>32.4±24.7</a:t>
                      </a:r>
                      <a:endParaRPr lang="en-US" altLang="zh-CN" sz="1200" b="1"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lnT w="12700" cap="flat" cmpd="sng" algn="ctr">
                      <a:solidFill>
                        <a:schemeClr val="tx1"/>
                      </a:solidFill>
                      <a:prstDash val="solid"/>
                      <a:round/>
                      <a:headEnd type="none" w="med" len="med"/>
                      <a:tailEnd type="none" w="med" len="med"/>
                    </a:lnT>
                  </a:tcPr>
                </a:tc>
                <a:tc>
                  <a:txBody>
                    <a:bodyPr/>
                    <a:lstStyle/>
                    <a:p>
                      <a:pPr algn="ctr" fontAlgn="b"/>
                      <a:r>
                        <a:rPr lang="en-US" altLang="zh-CN" sz="1200" b="1" i="0" u="none" strike="noStrike" baseline="0" dirty="0">
                          <a:solidFill>
                            <a:srgbClr val="000000"/>
                          </a:solidFill>
                          <a:effectLst/>
                          <a:latin typeface="微软雅黑" panose="020B0503020204020204" pitchFamily="34" charset="-122"/>
                          <a:ea typeface="微软雅黑" panose="020B0503020204020204" pitchFamily="34" charset="-122"/>
                        </a:rPr>
                        <a:t>29.2±13.2</a:t>
                      </a:r>
                      <a:endParaRPr lang="en-US" altLang="zh-CN" sz="1200" b="1"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lnT w="12700" cap="flat" cmpd="sng" algn="ctr">
                      <a:solidFill>
                        <a:schemeClr val="tx1"/>
                      </a:solidFill>
                      <a:prstDash val="solid"/>
                      <a:round/>
                      <a:headEnd type="none" w="med" len="med"/>
                      <a:tailEnd type="none" w="med" len="med"/>
                    </a:lnT>
                  </a:tcPr>
                </a:tc>
              </a:tr>
              <a:tr h="440780">
                <a:tc>
                  <a:txBody>
                    <a:bodyPr/>
                    <a:lstStyle/>
                    <a:p>
                      <a:pPr algn="ctr" fontAlgn="b"/>
                      <a:r>
                        <a:rPr lang="en-US" sz="1200" u="none" strike="noStrike" baseline="0" dirty="0">
                          <a:effectLst/>
                          <a:latin typeface="微软雅黑" panose="020B0503020204020204" pitchFamily="34" charset="-122"/>
                          <a:ea typeface="微软雅黑" panose="020B0503020204020204" pitchFamily="34" charset="-122"/>
                        </a:rPr>
                        <a:t>AUC0-24(h*</a:t>
                      </a:r>
                      <a:r>
                        <a:rPr lang="el-GR" sz="1200" u="none" strike="noStrike" baseline="0" dirty="0">
                          <a:effectLst/>
                          <a:latin typeface="微软雅黑" panose="020B0503020204020204" pitchFamily="34" charset="-122"/>
                          <a:ea typeface="微软雅黑" panose="020B0503020204020204" pitchFamily="34" charset="-122"/>
                        </a:rPr>
                        <a:t>μ</a:t>
                      </a:r>
                      <a:r>
                        <a:rPr lang="en-US" sz="1200" u="none" strike="noStrike" baseline="0" dirty="0">
                          <a:effectLst/>
                          <a:latin typeface="微软雅黑" panose="020B0503020204020204" pitchFamily="34" charset="-122"/>
                          <a:ea typeface="微软雅黑" panose="020B0503020204020204" pitchFamily="34" charset="-122"/>
                        </a:rPr>
                        <a:t>g/ml)</a:t>
                      </a:r>
                      <a:endParaRPr lang="en-US"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rPr>
                        <a:t>515±458</a:t>
                      </a:r>
                      <a:endPar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u="none" strike="noStrike" baseline="0" dirty="0">
                          <a:effectLst/>
                          <a:latin typeface="微软雅黑" panose="020B0503020204020204" pitchFamily="34" charset="-122"/>
                          <a:ea typeface="微软雅黑" panose="020B0503020204020204" pitchFamily="34" charset="-122"/>
                        </a:rPr>
                        <a:t>471±240</a:t>
                      </a:r>
                      <a:endPar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r>
              <a:tr h="217873">
                <a:tc gridSpan="3">
                  <a:txBody>
                    <a:bodyPr/>
                    <a:lstStyle/>
                    <a:p>
                      <a:pPr algn="l" fontAlgn="b"/>
                      <a:r>
                        <a:rPr lang="zh-CN" altLang="en-US" sz="1200" b="1" i="0" u="none" strike="noStrike" baseline="0" dirty="0">
                          <a:solidFill>
                            <a:srgbClr val="000000"/>
                          </a:solidFill>
                          <a:effectLst/>
                          <a:latin typeface="微软雅黑" panose="020B0503020204020204" pitchFamily="34" charset="-122"/>
                          <a:ea typeface="微软雅黑" panose="020B0503020204020204" pitchFamily="34" charset="-122"/>
                        </a:rPr>
                        <a:t>分布</a:t>
                      </a:r>
                      <a:endParaRPr lang="en-US" sz="1200" b="1"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solidFill>
                      <a:schemeClr val="accent1">
                        <a:lumMod val="40000"/>
                        <a:lumOff val="60000"/>
                      </a:schemeClr>
                    </a:solidFill>
                  </a:tcPr>
                </a:tc>
                <a:tc hMerge="1">
                  <a:tcPr marL="7158" marR="7158" marT="7158" marB="0" anchor="ctr"/>
                </a:tc>
                <a:tc hMerge="1">
                  <a:tcPr marL="7158" marR="7158" marT="7158" marB="0" anchor="ctr"/>
                </a:tc>
              </a:tr>
              <a:tr h="312302">
                <a:tc>
                  <a:txBody>
                    <a:bodyPr/>
                    <a:lstStyle/>
                    <a:p>
                      <a:pPr algn="ctr" fontAlgn="b"/>
                      <a:r>
                        <a:rPr lang="zh-CN" altLang="en-US" sz="1200" u="none" strike="noStrike" baseline="0" dirty="0">
                          <a:effectLst/>
                          <a:latin typeface="微软雅黑" panose="020B0503020204020204" pitchFamily="34" charset="-122"/>
                          <a:ea typeface="微软雅黑" panose="020B0503020204020204" pitchFamily="34" charset="-122"/>
                        </a:rPr>
                        <a:t>蛋白结合率</a:t>
                      </a:r>
                      <a:endParaRPr lang="zh-CN" altLang="en-US"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u="none" strike="noStrike" baseline="0" dirty="0">
                          <a:effectLst/>
                          <a:latin typeface="微软雅黑" panose="020B0503020204020204" pitchFamily="34" charset="-122"/>
                          <a:ea typeface="微软雅黑" panose="020B0503020204020204" pitchFamily="34" charset="-122"/>
                        </a:rPr>
                        <a:t>38%</a:t>
                      </a:r>
                      <a:endPar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u="none" strike="noStrike" baseline="0" dirty="0">
                          <a:effectLst/>
                          <a:latin typeface="微软雅黑" panose="020B0503020204020204" pitchFamily="34" charset="-122"/>
                          <a:ea typeface="微软雅黑" panose="020B0503020204020204" pitchFamily="34" charset="-122"/>
                        </a:rPr>
                        <a:t>10%</a:t>
                      </a:r>
                      <a:endPar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r>
              <a:tr h="312302">
                <a:tc>
                  <a:txBody>
                    <a:bodyPr/>
                    <a:lstStyle/>
                    <a:p>
                      <a:pPr algn="ctr" fontAlgn="b"/>
                      <a:r>
                        <a:rPr lang="zh-CN" altLang="en-US" sz="1200" b="1" u="none" strike="noStrike" baseline="0" dirty="0">
                          <a:solidFill>
                            <a:schemeClr val="accent2"/>
                          </a:solidFill>
                          <a:effectLst/>
                          <a:latin typeface="微软雅黑" panose="020B0503020204020204" pitchFamily="34" charset="-122"/>
                          <a:ea typeface="微软雅黑" panose="020B0503020204020204" pitchFamily="34" charset="-122"/>
                        </a:rPr>
                        <a:t>肺穿透性（</a:t>
                      </a:r>
                      <a:r>
                        <a:rPr lang="en-US" altLang="zh-CN" sz="1200" b="1" u="none" strike="noStrike" baseline="0" dirty="0">
                          <a:solidFill>
                            <a:schemeClr val="accent2"/>
                          </a:solidFill>
                          <a:effectLst/>
                          <a:latin typeface="微软雅黑" panose="020B0503020204020204" pitchFamily="34" charset="-122"/>
                          <a:ea typeface="微软雅黑" panose="020B0503020204020204" pitchFamily="34" charset="-122"/>
                        </a:rPr>
                        <a:t>ELF/</a:t>
                      </a:r>
                      <a:r>
                        <a:rPr lang="zh-CN" altLang="en-US" sz="1200" b="1" u="none" strike="noStrike" baseline="0" dirty="0">
                          <a:solidFill>
                            <a:schemeClr val="accent2"/>
                          </a:solidFill>
                          <a:effectLst/>
                          <a:latin typeface="微软雅黑" panose="020B0503020204020204" pitchFamily="34" charset="-122"/>
                          <a:ea typeface="微软雅黑" panose="020B0503020204020204" pitchFamily="34" charset="-122"/>
                        </a:rPr>
                        <a:t>血浆）</a:t>
                      </a:r>
                      <a:endParaRPr lang="zh-CN" altLang="en-US" sz="1200" b="1" i="0" u="none" strike="noStrike" baseline="0" dirty="0">
                        <a:solidFill>
                          <a:schemeClr val="accent2"/>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b="1" u="none" strike="noStrike" baseline="0" dirty="0">
                          <a:solidFill>
                            <a:schemeClr val="accent2"/>
                          </a:solidFill>
                          <a:effectLst/>
                          <a:latin typeface="微软雅黑" panose="020B0503020204020204" pitchFamily="34" charset="-122"/>
                          <a:ea typeface="微软雅黑" panose="020B0503020204020204" pitchFamily="34" charset="-122"/>
                        </a:rPr>
                        <a:t>50%</a:t>
                      </a:r>
                      <a:endParaRPr lang="en-US" altLang="zh-CN" sz="1200" b="1" i="0" u="none" strike="noStrike" baseline="0" dirty="0">
                        <a:solidFill>
                          <a:schemeClr val="accent2"/>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b="1" u="none" strike="noStrike" baseline="0" dirty="0">
                          <a:solidFill>
                            <a:schemeClr val="accent2"/>
                          </a:solidFill>
                          <a:effectLst/>
                          <a:latin typeface="微软雅黑" panose="020B0503020204020204" pitchFamily="34" charset="-122"/>
                          <a:ea typeface="微软雅黑" panose="020B0503020204020204" pitchFamily="34" charset="-122"/>
                        </a:rPr>
                        <a:t>37%</a:t>
                      </a:r>
                      <a:endParaRPr lang="en-US" altLang="zh-CN" sz="1200" b="1" i="0" u="none" strike="noStrike" baseline="0" dirty="0">
                        <a:solidFill>
                          <a:schemeClr val="accent2"/>
                        </a:solidFill>
                        <a:effectLst/>
                        <a:latin typeface="微软雅黑" panose="020B0503020204020204" pitchFamily="34" charset="-122"/>
                        <a:ea typeface="微软雅黑" panose="020B0503020204020204" pitchFamily="34" charset="-122"/>
                      </a:endParaRPr>
                    </a:p>
                  </a:txBody>
                  <a:tcPr marL="7158" marR="7158" marT="7158" marB="0" anchor="ctr"/>
                </a:tc>
              </a:tr>
              <a:tr h="312302">
                <a:tc>
                  <a:txBody>
                    <a:bodyPr/>
                    <a:lstStyle/>
                    <a:p>
                      <a:pPr algn="ctr" fontAlgn="b"/>
                      <a:r>
                        <a:rPr lang="zh-CN" altLang="en-US" sz="1200" u="none" strike="noStrike" baseline="0" dirty="0">
                          <a:effectLst/>
                          <a:latin typeface="微软雅黑" panose="020B0503020204020204" pitchFamily="34" charset="-122"/>
                          <a:ea typeface="微软雅黑" panose="020B0503020204020204" pitchFamily="34" charset="-122"/>
                        </a:rPr>
                        <a:t>稳态分布容积</a:t>
                      </a:r>
                      <a:r>
                        <a:rPr lang="en-US" sz="1200" u="none" strike="noStrike" baseline="0" dirty="0" err="1">
                          <a:effectLst/>
                          <a:latin typeface="微软雅黑" panose="020B0503020204020204" pitchFamily="34" charset="-122"/>
                          <a:ea typeface="微软雅黑" panose="020B0503020204020204" pitchFamily="34" charset="-122"/>
                        </a:rPr>
                        <a:t>Vss</a:t>
                      </a:r>
                      <a:r>
                        <a:rPr lang="en-US" sz="1200" u="none" strike="noStrike" baseline="0" dirty="0">
                          <a:effectLst/>
                          <a:latin typeface="微软雅黑" panose="020B0503020204020204" pitchFamily="34" charset="-122"/>
                          <a:ea typeface="微软雅黑" panose="020B0503020204020204" pitchFamily="34" charset="-122"/>
                        </a:rPr>
                        <a:t>(L)</a:t>
                      </a:r>
                      <a:endParaRPr lang="en-US"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rPr>
                        <a:t>25.4±11.3</a:t>
                      </a:r>
                      <a:endPar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rPr>
                        <a:t>30.3±12.9</a:t>
                      </a:r>
                      <a:endPar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r>
              <a:tr h="312302">
                <a:tc>
                  <a:txBody>
                    <a:bodyPr/>
                    <a:lstStyle/>
                    <a:p>
                      <a:pPr algn="l" fontAlgn="b"/>
                      <a:r>
                        <a:rPr lang="zh-CN" altLang="en-US" sz="1200" b="1" u="none" strike="noStrike" baseline="0" dirty="0">
                          <a:effectLst/>
                          <a:latin typeface="微软雅黑" panose="020B0503020204020204" pitchFamily="34" charset="-122"/>
                          <a:ea typeface="微软雅黑" panose="020B0503020204020204" pitchFamily="34" charset="-122"/>
                        </a:rPr>
                        <a:t>代谢</a:t>
                      </a:r>
                      <a:endParaRPr lang="zh-CN" altLang="en-US" sz="1200" b="1"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solidFill>
                      <a:schemeClr val="accent1">
                        <a:lumMod val="40000"/>
                        <a:lumOff val="60000"/>
                      </a:schemeClr>
                    </a:solidFill>
                  </a:tcPr>
                </a:tc>
                <a:tc>
                  <a:txBody>
                    <a:bodyPr/>
                    <a:lstStyle/>
                    <a:p>
                      <a:pPr algn="ctr" fontAlgn="b"/>
                      <a:r>
                        <a:rPr lang="en-US" sz="1200" u="none" strike="noStrike" baseline="0" dirty="0">
                          <a:effectLst/>
                          <a:latin typeface="微软雅黑" panose="020B0503020204020204" pitchFamily="34" charset="-122"/>
                          <a:ea typeface="微软雅黑" panose="020B0503020204020204" pitchFamily="34" charset="-122"/>
                        </a:rPr>
                        <a:t>＜25%CL</a:t>
                      </a:r>
                      <a:endParaRPr lang="en-US"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solidFill>
                      <a:schemeClr val="accent1">
                        <a:lumMod val="40000"/>
                        <a:lumOff val="60000"/>
                      </a:schemeClr>
                    </a:solidFill>
                  </a:tcPr>
                </a:tc>
                <a:tc>
                  <a:txBody>
                    <a:bodyPr/>
                    <a:lstStyle/>
                    <a:p>
                      <a:pPr algn="ctr" fontAlgn="b"/>
                      <a:r>
                        <a:rPr lang="en-US" sz="1200" u="none" strike="noStrike" baseline="0" dirty="0">
                          <a:effectLst/>
                          <a:latin typeface="微软雅黑" panose="020B0503020204020204" pitchFamily="34" charset="-122"/>
                          <a:ea typeface="微软雅黑" panose="020B0503020204020204" pitchFamily="34" charset="-122"/>
                        </a:rPr>
                        <a:t>＜25%CL</a:t>
                      </a:r>
                      <a:endParaRPr lang="en-US"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solidFill>
                      <a:schemeClr val="accent1">
                        <a:lumMod val="40000"/>
                        <a:lumOff val="60000"/>
                      </a:schemeClr>
                    </a:solidFill>
                  </a:tcPr>
                </a:tc>
              </a:tr>
              <a:tr h="312302">
                <a:tc>
                  <a:txBody>
                    <a:bodyPr/>
                    <a:lstStyle/>
                    <a:p>
                      <a:pPr algn="l" fontAlgn="b"/>
                      <a:r>
                        <a:rPr lang="zh-CN" altLang="en-US" sz="1200" b="1" i="0" u="none" strike="noStrike" baseline="0" dirty="0">
                          <a:solidFill>
                            <a:srgbClr val="000000"/>
                          </a:solidFill>
                          <a:effectLst/>
                          <a:latin typeface="微软雅黑" panose="020B0503020204020204" pitchFamily="34" charset="-122"/>
                          <a:ea typeface="微软雅黑" panose="020B0503020204020204" pitchFamily="34" charset="-122"/>
                        </a:rPr>
                        <a:t>消除</a:t>
                      </a:r>
                      <a:endParaRPr lang="en-US" sz="1200" b="1"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solidFill>
                      <a:schemeClr val="accent1">
                        <a:lumMod val="40000"/>
                        <a:lumOff val="60000"/>
                      </a:schemeClr>
                    </a:solidFill>
                  </a:tcPr>
                </a:tc>
                <a:tc>
                  <a:txBody>
                    <a:bodyPr/>
                    <a:lstStyle/>
                    <a:p>
                      <a:pPr algn="ctr" fontAlgn="b"/>
                      <a:endPar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solidFill>
                      <a:schemeClr val="accent1">
                        <a:lumMod val="40000"/>
                        <a:lumOff val="60000"/>
                      </a:schemeClr>
                    </a:solidFill>
                  </a:tcPr>
                </a:tc>
                <a:tc>
                  <a:txBody>
                    <a:bodyPr/>
                    <a:lstStyle/>
                    <a:p>
                      <a:pPr algn="ctr" fontAlgn="b"/>
                      <a:endPar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solidFill>
                      <a:schemeClr val="accent1">
                        <a:lumMod val="40000"/>
                        <a:lumOff val="60000"/>
                      </a:schemeClr>
                    </a:solidFill>
                  </a:tcPr>
                </a:tc>
              </a:tr>
              <a:tr h="312302">
                <a:tc>
                  <a:txBody>
                    <a:bodyPr/>
                    <a:lstStyle/>
                    <a:p>
                      <a:pPr algn="ctr" fontAlgn="b"/>
                      <a:r>
                        <a:rPr lang="zh-CN" altLang="en-US" sz="1200" u="none" strike="noStrike" baseline="0" dirty="0">
                          <a:effectLst/>
                          <a:latin typeface="微软雅黑" panose="020B0503020204020204" pitchFamily="34" charset="-122"/>
                          <a:ea typeface="微软雅黑" panose="020B0503020204020204" pitchFamily="34" charset="-122"/>
                        </a:rPr>
                        <a:t>清除率 </a:t>
                      </a:r>
                      <a:r>
                        <a:rPr lang="en-US" sz="1200" u="none" strike="noStrike" baseline="0" dirty="0">
                          <a:effectLst/>
                          <a:latin typeface="微软雅黑" panose="020B0503020204020204" pitchFamily="34" charset="-122"/>
                          <a:ea typeface="微软雅黑" panose="020B0503020204020204" pitchFamily="34" charset="-122"/>
                        </a:rPr>
                        <a:t>CL(L/h)</a:t>
                      </a:r>
                      <a:endParaRPr lang="en-US"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rPr>
                        <a:t>11.5±5.64</a:t>
                      </a:r>
                      <a:endPar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rPr>
                        <a:t>9.96±3.11</a:t>
                      </a:r>
                      <a:endParaRPr lang="en-US" altLang="zh-CN"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r>
              <a:tr h="312302">
                <a:tc>
                  <a:txBody>
                    <a:bodyPr/>
                    <a:lstStyle/>
                    <a:p>
                      <a:pPr algn="ctr" fontAlgn="b"/>
                      <a:r>
                        <a:rPr lang="en-US" sz="1200" b="1" u="none" strike="noStrike" baseline="0" dirty="0">
                          <a:effectLst/>
                          <a:latin typeface="微软雅黑" panose="020B0503020204020204" pitchFamily="34" charset="-122"/>
                          <a:ea typeface="微软雅黑" panose="020B0503020204020204" pitchFamily="34" charset="-122"/>
                        </a:rPr>
                        <a:t>T</a:t>
                      </a:r>
                      <a:r>
                        <a:rPr lang="en-US" sz="1200" b="1" u="none" strike="noStrike" baseline="-25000" dirty="0">
                          <a:effectLst/>
                          <a:latin typeface="微软雅黑" panose="020B0503020204020204" pitchFamily="34" charset="-122"/>
                          <a:ea typeface="微软雅黑" panose="020B0503020204020204" pitchFamily="34" charset="-122"/>
                        </a:rPr>
                        <a:t>1/2</a:t>
                      </a:r>
                      <a:endParaRPr lang="en-US" sz="1200" b="1" i="0" u="none" strike="noStrike" baseline="-2500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b="1" i="0" u="none" strike="noStrike" baseline="0" dirty="0">
                          <a:solidFill>
                            <a:srgbClr val="000000"/>
                          </a:solidFill>
                          <a:effectLst/>
                          <a:latin typeface="微软雅黑" panose="020B0503020204020204" pitchFamily="34" charset="-122"/>
                          <a:ea typeface="微软雅黑" panose="020B0503020204020204" pitchFamily="34" charset="-122"/>
                        </a:rPr>
                        <a:t>2.15±1.16</a:t>
                      </a:r>
                      <a:endParaRPr lang="en-US" altLang="zh-CN" sz="1200" b="1"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b="1" u="none" strike="noStrike" baseline="0" dirty="0">
                          <a:effectLst/>
                          <a:latin typeface="微软雅黑" panose="020B0503020204020204" pitchFamily="34" charset="-122"/>
                          <a:ea typeface="微软雅黑" panose="020B0503020204020204" pitchFamily="34" charset="-122"/>
                        </a:rPr>
                        <a:t>2.52±0.77</a:t>
                      </a:r>
                      <a:endParaRPr lang="en-US" altLang="zh-CN" sz="1200" b="1"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r>
              <a:tr h="312302">
                <a:tc>
                  <a:txBody>
                    <a:bodyPr/>
                    <a:lstStyle/>
                    <a:p>
                      <a:pPr algn="l" fontAlgn="b"/>
                      <a:r>
                        <a:rPr lang="zh-CN" altLang="en-US" sz="1200" b="1" i="0" u="none" strike="noStrike" baseline="0" dirty="0">
                          <a:solidFill>
                            <a:srgbClr val="000000"/>
                          </a:solidFill>
                          <a:effectLst/>
                          <a:latin typeface="微软雅黑" panose="020B0503020204020204" pitchFamily="34" charset="-122"/>
                          <a:ea typeface="微软雅黑" panose="020B0503020204020204" pitchFamily="34" charset="-122"/>
                        </a:rPr>
                        <a:t>排泄</a:t>
                      </a:r>
                      <a:endParaRPr lang="zh-CN" altLang="en-US" sz="1200" b="1"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solidFill>
                      <a:schemeClr val="accent1">
                        <a:lumMod val="40000"/>
                        <a:lumOff val="60000"/>
                      </a:schemeClr>
                    </a:solidFill>
                  </a:tcPr>
                </a:tc>
                <a:tc>
                  <a:txBody>
                    <a:bodyPr/>
                    <a:lstStyle/>
                    <a:p>
                      <a:pPr algn="ctr" fontAlgn="b"/>
                      <a:endParaRPr lang="en-US"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solidFill>
                      <a:schemeClr val="accent1">
                        <a:lumMod val="40000"/>
                        <a:lumOff val="60000"/>
                      </a:schemeClr>
                    </a:solidFill>
                  </a:tcPr>
                </a:tc>
                <a:tc>
                  <a:txBody>
                    <a:bodyPr/>
                    <a:lstStyle/>
                    <a:p>
                      <a:pPr algn="ctr" fontAlgn="b"/>
                      <a:endParaRPr lang="en-US"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solidFill>
                      <a:schemeClr val="accent1">
                        <a:lumMod val="40000"/>
                        <a:lumOff val="60000"/>
                      </a:schemeClr>
                    </a:solidFill>
                  </a:tcPr>
                </a:tc>
              </a:tr>
              <a:tr h="312302">
                <a:tc>
                  <a:txBody>
                    <a:bodyPr/>
                    <a:lstStyle/>
                    <a:p>
                      <a:pPr algn="ctr" fontAlgn="b"/>
                      <a:r>
                        <a:rPr lang="zh-CN" altLang="en-US" sz="1200" b="0" i="0" u="none" strike="noStrike" baseline="0" dirty="0">
                          <a:solidFill>
                            <a:srgbClr val="000000"/>
                          </a:solidFill>
                          <a:effectLst/>
                          <a:latin typeface="微软雅黑" panose="020B0503020204020204" pitchFamily="34" charset="-122"/>
                          <a:ea typeface="微软雅黑" panose="020B0503020204020204" pitchFamily="34" charset="-122"/>
                        </a:rPr>
                        <a:t>主要消除途径</a:t>
                      </a:r>
                      <a:endParaRPr lang="zh-CN" altLang="en-US"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zh-CN" altLang="en-US" sz="1200" b="0" i="0" u="none" strike="noStrike" baseline="0" dirty="0">
                          <a:solidFill>
                            <a:srgbClr val="000000"/>
                          </a:solidFill>
                          <a:effectLst/>
                          <a:latin typeface="微软雅黑" panose="020B0503020204020204" pitchFamily="34" charset="-122"/>
                          <a:ea typeface="微软雅黑" panose="020B0503020204020204" pitchFamily="34" charset="-122"/>
                        </a:rPr>
                        <a:t>肾脏</a:t>
                      </a:r>
                      <a:endParaRPr lang="en-US"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endParaRPr lang="en-US" sz="1200" b="0" i="0" u="none" strike="noStrike" baseline="0" dirty="0">
                        <a:solidFill>
                          <a:srgbClr val="000000"/>
                        </a:solidFill>
                        <a:effectLst/>
                        <a:latin typeface="微软雅黑" panose="020B0503020204020204" pitchFamily="34" charset="-122"/>
                        <a:ea typeface="微软雅黑" panose="020B0503020204020204" pitchFamily="34" charset="-122"/>
                      </a:endParaRPr>
                    </a:p>
                  </a:txBody>
                  <a:tcPr marL="7158" marR="7158" marT="7158" marB="0" anchor="ctr"/>
                </a:tc>
              </a:tr>
              <a:tr h="312302">
                <a:tc>
                  <a:txBody>
                    <a:bodyPr/>
                    <a:lstStyle/>
                    <a:p>
                      <a:pPr algn="ctr" fontAlgn="b"/>
                      <a:r>
                        <a:rPr lang="zh-CN" altLang="en-US" sz="1200" b="1" i="0" u="none" strike="noStrike" baseline="0" dirty="0">
                          <a:solidFill>
                            <a:schemeClr val="accent2"/>
                          </a:solidFill>
                          <a:effectLst/>
                          <a:latin typeface="微软雅黑" panose="020B0503020204020204" pitchFamily="34" charset="-122"/>
                          <a:ea typeface="微软雅黑" panose="020B0503020204020204" pitchFamily="34" charset="-122"/>
                        </a:rPr>
                        <a:t>原形经尿液排泄的百分比</a:t>
                      </a:r>
                      <a:endParaRPr lang="zh-CN" altLang="en-US" sz="1200" b="1" i="0" u="none" strike="noStrike" baseline="0" dirty="0">
                        <a:solidFill>
                          <a:schemeClr val="accent2"/>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b="1" u="none" strike="noStrike" baseline="0" dirty="0">
                          <a:solidFill>
                            <a:schemeClr val="accent2"/>
                          </a:solidFill>
                          <a:effectLst/>
                          <a:latin typeface="微软雅黑" panose="020B0503020204020204" pitchFamily="34" charset="-122"/>
                          <a:ea typeface="微软雅黑" panose="020B0503020204020204" pitchFamily="34" charset="-122"/>
                        </a:rPr>
                        <a:t>75%-85%</a:t>
                      </a:r>
                      <a:endParaRPr lang="en-US" altLang="zh-CN" sz="1200" b="1" i="0" u="none" strike="noStrike" baseline="0" dirty="0">
                        <a:solidFill>
                          <a:schemeClr val="accent2"/>
                        </a:solidFill>
                        <a:effectLst/>
                        <a:latin typeface="微软雅黑" panose="020B0503020204020204" pitchFamily="34" charset="-122"/>
                        <a:ea typeface="微软雅黑" panose="020B0503020204020204" pitchFamily="34" charset="-122"/>
                      </a:endParaRPr>
                    </a:p>
                  </a:txBody>
                  <a:tcPr marL="7158" marR="7158" marT="7158" marB="0" anchor="ctr"/>
                </a:tc>
                <a:tc>
                  <a:txBody>
                    <a:bodyPr/>
                    <a:lstStyle/>
                    <a:p>
                      <a:pPr algn="ctr" fontAlgn="b"/>
                      <a:r>
                        <a:rPr lang="en-US" altLang="zh-CN" sz="1200" b="1" u="none" strike="noStrike" baseline="0" dirty="0">
                          <a:solidFill>
                            <a:schemeClr val="accent2"/>
                          </a:solidFill>
                          <a:effectLst/>
                          <a:latin typeface="微软雅黑" panose="020B0503020204020204" pitchFamily="34" charset="-122"/>
                          <a:ea typeface="微软雅黑" panose="020B0503020204020204" pitchFamily="34" charset="-122"/>
                        </a:rPr>
                        <a:t>78%</a:t>
                      </a:r>
                      <a:endParaRPr lang="en-US" altLang="zh-CN" sz="1200" b="1" i="0" u="none" strike="noStrike" baseline="0" dirty="0">
                        <a:solidFill>
                          <a:schemeClr val="accent2"/>
                        </a:solidFill>
                        <a:effectLst/>
                        <a:latin typeface="微软雅黑" panose="020B0503020204020204" pitchFamily="34" charset="-122"/>
                        <a:ea typeface="微软雅黑" panose="020B0503020204020204" pitchFamily="34" charset="-122"/>
                      </a:endParaRPr>
                    </a:p>
                  </a:txBody>
                  <a:tcPr marL="7158" marR="7158" marT="7158" marB="0" anchor="ctr"/>
                </a:tc>
              </a:tr>
            </a:tbl>
          </a:graphicData>
        </a:graphic>
      </p:graphicFrame>
      <p:pic>
        <p:nvPicPr>
          <p:cNvPr id="10" name="图片 9"/>
          <p:cNvPicPr>
            <a:picLocks noChangeAspect="1"/>
          </p:cNvPicPr>
          <p:nvPr/>
        </p:nvPicPr>
        <p:blipFill>
          <a:blip r:embed="rId1"/>
          <a:stretch>
            <a:fillRect/>
          </a:stretch>
        </p:blipFill>
        <p:spPr>
          <a:xfrm>
            <a:off x="6476984" y="1811841"/>
            <a:ext cx="5138367" cy="4167757"/>
          </a:xfrm>
          <a:prstGeom prst="rect">
            <a:avLst/>
          </a:prstGeom>
        </p:spPr>
      </p:pic>
      <p:sp>
        <p:nvSpPr>
          <p:cNvPr id="16" name="矩形 15"/>
          <p:cNvSpPr/>
          <p:nvPr/>
        </p:nvSpPr>
        <p:spPr>
          <a:xfrm>
            <a:off x="6563489" y="1281805"/>
            <a:ext cx="4631250" cy="397978"/>
          </a:xfrm>
          <a:prstGeom prst="rect">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度洛巴坦在不同剂量的平均血浆浓度</a:t>
            </a:r>
            <a:endParaRPr lang="zh-CN" altLang="en-US" sz="1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55381" y="6467366"/>
            <a:ext cx="10959970" cy="184666"/>
          </a:xfrm>
          <a:prstGeom prst="rect">
            <a:avLst/>
          </a:prstGeom>
          <a:noFill/>
        </p:spPr>
        <p:txBody>
          <a:bodyPr wrap="square">
            <a:spAutoFit/>
          </a:bodyPr>
          <a:lstStyle/>
          <a:p>
            <a:pPr algn="l"/>
            <a:r>
              <a:rPr lang="en-US" altLang="zh-CN" sz="60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Lickliter JD, </a:t>
            </a:r>
            <a:r>
              <a:rPr lang="en-US" altLang="zh-CN" sz="600" i="0" u="none" strike="noStrike" baseline="0" dirty="0" err="1">
                <a:latin typeface="微软雅黑" panose="020B0503020204020204" pitchFamily="34" charset="-122"/>
                <a:ea typeface="微软雅黑" panose="020B0503020204020204" pitchFamily="34" charset="-122"/>
                <a:cs typeface="Times New Roman" panose="02020603050405020304" pitchFamily="18" charset="0"/>
              </a:rPr>
              <a:t>etal</a:t>
            </a:r>
            <a:r>
              <a:rPr lang="en-US" altLang="zh-CN" sz="60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 2020. Safety, pharmacokinetics, and drug-drug interaction potential of intravenous </a:t>
            </a:r>
            <a:r>
              <a:rPr lang="pt-BR" altLang="zh-CN" sz="60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durlobactam, a β-lactamase inhibitor, in </a:t>
            </a:r>
            <a:r>
              <a:rPr lang="en-US" altLang="zh-CN" sz="60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healthy subjects. </a:t>
            </a:r>
            <a:r>
              <a:rPr lang="en-US" altLang="zh-CN" sz="600" i="0" u="none" strike="noStrike" baseline="0" dirty="0" err="1">
                <a:latin typeface="微软雅黑" panose="020B0503020204020204" pitchFamily="34" charset="-122"/>
                <a:ea typeface="微软雅黑" panose="020B0503020204020204" pitchFamily="34" charset="-122"/>
                <a:cs typeface="Times New Roman" panose="02020603050405020304" pitchFamily="18" charset="0"/>
              </a:rPr>
              <a:t>Antimicrob</a:t>
            </a:r>
            <a:r>
              <a:rPr lang="en-US" altLang="zh-CN" sz="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60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Agents</a:t>
            </a:r>
            <a:r>
              <a:rPr lang="en-US" altLang="zh-CN" sz="6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600" i="0" u="none" strike="noStrike" baseline="0" dirty="0" err="1">
                <a:latin typeface="微软雅黑" panose="020B0503020204020204" pitchFamily="34" charset="-122"/>
                <a:ea typeface="微软雅黑" panose="020B0503020204020204" pitchFamily="34" charset="-122"/>
                <a:cs typeface="Times New Roman" panose="02020603050405020304" pitchFamily="18" charset="0"/>
              </a:rPr>
              <a:t>Chemother</a:t>
            </a:r>
            <a:r>
              <a:rPr lang="en-US" altLang="zh-CN" sz="60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 64:e00071-20</a:t>
            </a:r>
            <a:endParaRPr lang="zh-CN" altLang="en-US" sz="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12"/>
          <p:cNvSpPr txBox="1"/>
          <p:nvPr/>
        </p:nvSpPr>
        <p:spPr>
          <a:xfrm>
            <a:off x="655381" y="6642556"/>
            <a:ext cx="6096000" cy="184666"/>
          </a:xfrm>
          <a:prstGeom prst="rect">
            <a:avLst/>
          </a:prstGeom>
          <a:noFill/>
        </p:spPr>
        <p:txBody>
          <a:bodyPr wrap="square">
            <a:spAutoFit/>
          </a:bodyPr>
          <a:lstStyle/>
          <a:p>
            <a:pPr algn="l"/>
            <a:r>
              <a:rPr lang="en-US" altLang="zh-CN" sz="6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Sarah M McLeod, </a:t>
            </a:r>
            <a:r>
              <a:rPr lang="en-US" altLang="zh-CN" sz="600" dirty="0">
                <a:latin typeface="微软雅黑" panose="020B0503020204020204" pitchFamily="34" charset="-122"/>
                <a:ea typeface="微软雅黑" panose="020B0503020204020204" pitchFamily="34" charset="-122"/>
                <a:cs typeface="Times New Roman" panose="02020603050405020304" pitchFamily="18" charset="0"/>
              </a:rPr>
              <a:t>et al.</a:t>
            </a:r>
            <a:r>
              <a:rPr lang="en-US" altLang="zh-CN" sz="6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 Future Microbiology,</a:t>
            </a:r>
            <a:r>
              <a:rPr lang="en-US" altLang="zh-CN" sz="600" dirty="0">
                <a:latin typeface="微软雅黑" panose="020B0503020204020204" pitchFamily="34" charset="-122"/>
                <a:ea typeface="微软雅黑" panose="020B0503020204020204" pitchFamily="34" charset="-122"/>
                <a:cs typeface="Times New Roman" panose="02020603050405020304" pitchFamily="18" charset="0"/>
              </a:rPr>
              <a:t> (2024) </a:t>
            </a:r>
            <a:r>
              <a:rPr lang="en-US" altLang="zh-CN" sz="600" b="0" i="0" u="none" strike="noStrike" baseline="0" dirty="0">
                <a:latin typeface="微软雅黑" panose="020B0503020204020204" pitchFamily="34" charset="-122"/>
                <a:ea typeface="微软雅黑" panose="020B0503020204020204" pitchFamily="34" charset="-122"/>
                <a:cs typeface="Times New Roman" panose="02020603050405020304" pitchFamily="18" charset="0"/>
              </a:rPr>
              <a:t> 19:7, 563-5</a:t>
            </a:r>
            <a:endParaRPr lang="zh-CN" altLang="en-US" sz="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本框 13"/>
          <p:cNvSpPr txBox="1"/>
          <p:nvPr/>
        </p:nvSpPr>
        <p:spPr>
          <a:xfrm>
            <a:off x="-7967" y="3069346"/>
            <a:ext cx="247414" cy="830997"/>
          </a:xfrm>
          <a:prstGeom prst="rect">
            <a:avLst/>
          </a:prstGeom>
          <a:solidFill>
            <a:schemeClr val="accent6"/>
          </a:solidFill>
        </p:spPr>
        <p:txBody>
          <a:bodyPr wrap="square" rtlCol="0">
            <a:spAutoFit/>
          </a:bodyPr>
          <a:lstStyle/>
          <a:p>
            <a:pPr algn="ctr"/>
            <a:r>
              <a:rPr lang="en-US" altLang="zh-CN" sz="1200" b="1" dirty="0">
                <a:latin typeface="微软雅黑" panose="020B0503020204020204" pitchFamily="34" charset="-122"/>
                <a:ea typeface="微软雅黑" panose="020B0503020204020204" pitchFamily="34" charset="-122"/>
              </a:rPr>
              <a:t>PKPD</a:t>
            </a:r>
            <a:endParaRPr lang="zh-CN" altLang="en-US" sz="12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28609" y="6210325"/>
            <a:ext cx="6122772" cy="276999"/>
          </a:xfrm>
          <a:prstGeom prst="rect">
            <a:avLst/>
          </a:prstGeom>
          <a:noFill/>
        </p:spPr>
        <p:txBody>
          <a:bodyPr wrap="square">
            <a:spAutoFit/>
          </a:bodyPr>
          <a:lstStyle/>
          <a:p>
            <a:pPr algn="l"/>
            <a:endParaRPr lang="zh-CN" altLang="en-US" sz="600" b="0" i="0" u="none" strike="noStrike" baseline="0" dirty="0">
              <a:solidFill>
                <a:srgbClr val="000000"/>
              </a:solidFill>
              <a:latin typeface="微软雅黑" panose="020B0503020204020204" pitchFamily="34" charset="-122"/>
              <a:ea typeface="微软雅黑" panose="020B0503020204020204" pitchFamily="34" charset="-122"/>
            </a:endParaRPr>
          </a:p>
          <a:p>
            <a:r>
              <a:rPr lang="zh-CN" altLang="en-US" sz="600" b="0" i="0" u="none" strike="noStrike" baseline="0" dirty="0">
                <a:solidFill>
                  <a:srgbClr val="000000"/>
                </a:solidFill>
                <a:latin typeface="微软雅黑" panose="020B0503020204020204" pitchFamily="34" charset="-122"/>
                <a:ea typeface="微软雅黑" panose="020B0503020204020204" pitchFamily="34" charset="-122"/>
              </a:rPr>
              <a:t> 注射用舒巴坦钠</a:t>
            </a:r>
            <a:r>
              <a:rPr lang="en-US" altLang="zh-CN" sz="600" b="1" i="0" u="none" strike="noStrike" baseline="0" dirty="0">
                <a:solidFill>
                  <a:srgbClr val="000000"/>
                </a:solidFill>
                <a:latin typeface="微软雅黑" panose="020B0503020204020204" pitchFamily="34" charset="-122"/>
                <a:ea typeface="微软雅黑" panose="020B0503020204020204" pitchFamily="34" charset="-122"/>
              </a:rPr>
              <a:t>/</a:t>
            </a:r>
            <a:r>
              <a:rPr lang="zh-CN" altLang="en-US" sz="600" b="0" i="0" u="none" strike="noStrike" baseline="0" dirty="0">
                <a:solidFill>
                  <a:srgbClr val="000000"/>
                </a:solidFill>
                <a:latin typeface="微软雅黑" panose="020B0503020204020204" pitchFamily="34" charset="-122"/>
                <a:ea typeface="微软雅黑" panose="020B0503020204020204" pitchFamily="34" charset="-122"/>
              </a:rPr>
              <a:t>注射用度洛巴坦钠组合包装说明书 </a:t>
            </a:r>
            <a:endParaRPr lang="zh-CN" altLang="en-US" sz="6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645916" y="6556630"/>
            <a:ext cx="8445500" cy="83100"/>
          </a:xfrm>
          <a:noFill/>
        </p:spPr>
        <p:txBody>
          <a:bodyPr wrap="square">
            <a:spAutoFit/>
          </a:bodyPr>
          <a:lstStyle/>
          <a:p>
            <a:pPr marL="0"/>
            <a:r>
              <a:rPr lang="en-US" altLang="zh-CN" sz="600" dirty="0" err="1">
                <a:latin typeface="微软雅黑" panose="020B0503020204020204" pitchFamily="34" charset="-122"/>
                <a:ea typeface="微软雅黑" panose="020B0503020204020204" pitchFamily="34" charset="-122"/>
                <a:sym typeface="+mn-lt"/>
              </a:rPr>
              <a:t>Rodvold</a:t>
            </a:r>
            <a:r>
              <a:rPr lang="en-US" altLang="zh-CN" sz="600" dirty="0">
                <a:latin typeface="微软雅黑" panose="020B0503020204020204" pitchFamily="34" charset="-122"/>
                <a:ea typeface="微软雅黑" panose="020B0503020204020204" pitchFamily="34" charset="-122"/>
                <a:sym typeface="+mn-lt"/>
              </a:rPr>
              <a:t> KA, et al. </a:t>
            </a:r>
            <a:r>
              <a:rPr lang="en-US" altLang="zh-CN" sz="600" dirty="0" err="1">
                <a:latin typeface="微软雅黑" panose="020B0503020204020204" pitchFamily="34" charset="-122"/>
                <a:ea typeface="微软雅黑" panose="020B0503020204020204" pitchFamily="34" charset="-122"/>
                <a:sym typeface="+mn-lt"/>
              </a:rPr>
              <a:t>Antimicrob</a:t>
            </a:r>
            <a:r>
              <a:rPr lang="en-US" altLang="zh-CN" sz="600" dirty="0">
                <a:latin typeface="微软雅黑" panose="020B0503020204020204" pitchFamily="34" charset="-122"/>
                <a:ea typeface="微软雅黑" panose="020B0503020204020204" pitchFamily="34" charset="-122"/>
                <a:sym typeface="+mn-lt"/>
              </a:rPr>
              <a:t> Agents </a:t>
            </a:r>
            <a:r>
              <a:rPr lang="en-US" altLang="zh-CN" sz="600" dirty="0" err="1">
                <a:latin typeface="微软雅黑" panose="020B0503020204020204" pitchFamily="34" charset="-122"/>
                <a:ea typeface="微软雅黑" panose="020B0503020204020204" pitchFamily="34" charset="-122"/>
                <a:sym typeface="+mn-lt"/>
              </a:rPr>
              <a:t>Chemother</a:t>
            </a:r>
            <a:r>
              <a:rPr lang="en-US" altLang="zh-CN" sz="600" dirty="0">
                <a:latin typeface="微软雅黑" panose="020B0503020204020204" pitchFamily="34" charset="-122"/>
                <a:ea typeface="微软雅黑" panose="020B0503020204020204" pitchFamily="34" charset="-122"/>
                <a:sym typeface="+mn-lt"/>
              </a:rPr>
              <a:t> . 2018 Oct 24;62(11):e01089-18</a:t>
            </a:r>
            <a:endParaRPr lang="zh-CN" altLang="en-US" sz="600" dirty="0">
              <a:latin typeface="微软雅黑" panose="020B0503020204020204" pitchFamily="34" charset="-122"/>
              <a:ea typeface="微软雅黑" panose="020B0503020204020204" pitchFamily="34" charset="-122"/>
              <a:sym typeface="+mn-lt"/>
            </a:endParaRPr>
          </a:p>
        </p:txBody>
      </p:sp>
      <p:sp>
        <p:nvSpPr>
          <p:cNvPr id="6" name="文本占位符 5"/>
          <p:cNvSpPr>
            <a:spLocks noGrp="1"/>
          </p:cNvSpPr>
          <p:nvPr>
            <p:ph type="body" sz="quarter" idx="4294967295"/>
          </p:nvPr>
        </p:nvSpPr>
        <p:spPr>
          <a:xfrm>
            <a:off x="645916" y="412002"/>
            <a:ext cx="10600715" cy="332399"/>
          </a:xfrm>
        </p:spPr>
        <p:txBody>
          <a:bodyPr vert="horz" wrap="square" lIns="0" tIns="0" rIns="0" bIns="0" rtlCol="0" anchor="t" anchorCtr="0">
            <a:spAutoFit/>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肺部穿透率较高，用于肺部感染的治疗</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grpSp>
        <p:nvGrpSpPr>
          <p:cNvPr id="7" name="组合 6"/>
          <p:cNvGrpSpPr/>
          <p:nvPr/>
        </p:nvGrpSpPr>
        <p:grpSpPr>
          <a:xfrm>
            <a:off x="330200" y="908048"/>
            <a:ext cx="11526837" cy="1263651"/>
            <a:chOff x="577811" y="1885480"/>
            <a:chExt cx="21552289" cy="1799721"/>
          </a:xfrm>
        </p:grpSpPr>
        <p:sp>
          <p:nvSpPr>
            <p:cNvPr id="8" name="矩形: 圆角 7"/>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10" name="文本框 9"/>
          <p:cNvSpPr txBox="1"/>
          <p:nvPr/>
        </p:nvSpPr>
        <p:spPr>
          <a:xfrm>
            <a:off x="472033" y="949135"/>
            <a:ext cx="11385005" cy="1181477"/>
          </a:xfrm>
          <a:prstGeom prst="rect">
            <a:avLst/>
          </a:prstGeom>
          <a:noFill/>
        </p:spPr>
        <p:txBody>
          <a:bodyPr wrap="square">
            <a:spAutoFit/>
          </a:bodyPr>
          <a:lstStyle/>
          <a:p>
            <a:pPr marL="285750" marR="0" lvl="0" indent="-285750" algn="l" defTabSz="914400" rtl="0" eaLnBrk="1" fontAlgn="auto" latinLnBrk="0" hangingPunct="1">
              <a:lnSpc>
                <a:spcPct val="120000"/>
              </a:lnSpc>
              <a:spcBef>
                <a:spcPts val="0"/>
              </a:spcBef>
              <a:spcAft>
                <a:spcPts val="60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研究发现，每</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6</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小时一次静脉输注舒巴坦</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度洛巴坦</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(1g:1g)</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，每次输注</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小时，连续输注</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次后，两种药物达到稳态血浆浓度。两种药物在血浆、</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ELF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和 </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AM </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中浓度的时程和模式相似。</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20000"/>
              </a:lnSpc>
              <a:spcBef>
                <a:spcPts val="0"/>
              </a:spcBef>
              <a:spcAft>
                <a:spcPts val="60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基于</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BAL</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取样的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ELF</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和总血浆平均浓度的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AUC</a:t>
            </a:r>
            <a:r>
              <a:rPr kumimoji="0" lang="en-US" altLang="zh-CN" sz="1400" b="0"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0-6</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值，</a:t>
            </a:r>
            <a:r>
              <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度洛巴坦和舒巴坦的肺内穿透率分别为</a:t>
            </a:r>
            <a:r>
              <a:rPr kumimoji="0" lang="en-US" altLang="zh-CN"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37%</a:t>
            </a:r>
            <a:r>
              <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和</a:t>
            </a:r>
            <a:r>
              <a:rPr kumimoji="0" lang="en-US" altLang="zh-CN"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50%</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。如果考虑</a:t>
            </a:r>
            <a:r>
              <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度洛巴坦和舒巴坦</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的未结合血浆浓度，</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肺内穿透率分别为</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41%</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和</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81%</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，可用作下呼吸道</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CRAB</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感染的抗菌治疗药物。</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2" name="组合 11"/>
          <p:cNvGrpSpPr/>
          <p:nvPr/>
        </p:nvGrpSpPr>
        <p:grpSpPr>
          <a:xfrm>
            <a:off x="330200" y="2260600"/>
            <a:ext cx="5653851" cy="3522241"/>
            <a:chOff x="330200" y="1971566"/>
            <a:chExt cx="6364049" cy="4115028"/>
          </a:xfrm>
        </p:grpSpPr>
        <p:grpSp>
          <p:nvGrpSpPr>
            <p:cNvPr id="35" name="组合 34"/>
            <p:cNvGrpSpPr/>
            <p:nvPr/>
          </p:nvGrpSpPr>
          <p:grpSpPr>
            <a:xfrm>
              <a:off x="330200" y="1971566"/>
              <a:ext cx="6364049" cy="4115028"/>
              <a:chOff x="1076325" y="7032192"/>
              <a:chExt cx="3321778" cy="2216639"/>
            </a:xfrm>
          </p:grpSpPr>
          <p:grpSp>
            <p:nvGrpSpPr>
              <p:cNvPr id="39" name="组合 38"/>
              <p:cNvGrpSpPr/>
              <p:nvPr/>
            </p:nvGrpSpPr>
            <p:grpSpPr>
              <a:xfrm>
                <a:off x="1261816" y="7329470"/>
                <a:ext cx="2950798" cy="1919361"/>
                <a:chOff x="747000" y="3864310"/>
                <a:chExt cx="3120150" cy="1894243"/>
              </a:xfrm>
            </p:grpSpPr>
            <p:sp>
              <p:nvSpPr>
                <p:cNvPr id="41" name="矩形: 圆角 40"/>
                <p:cNvSpPr/>
                <p:nvPr/>
              </p:nvSpPr>
              <p:spPr>
                <a:xfrm>
                  <a:off x="855001" y="4030447"/>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2" name="矩形: 圆角 41"/>
                <p:cNvSpPr/>
                <p:nvPr/>
              </p:nvSpPr>
              <p:spPr>
                <a:xfrm>
                  <a:off x="747000" y="386431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40" name="矩形: 圆角 39"/>
              <p:cNvSpPr/>
              <p:nvPr/>
            </p:nvSpPr>
            <p:spPr>
              <a:xfrm>
                <a:off x="1076325" y="7032192"/>
                <a:ext cx="3321778" cy="214678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36" name="任意多边形: 形状 35"/>
            <p:cNvSpPr/>
            <p:nvPr/>
          </p:nvSpPr>
          <p:spPr>
            <a:xfrm flipV="1">
              <a:off x="600109" y="1971566"/>
              <a:ext cx="5824232" cy="51193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7" name="文本框 36"/>
            <p:cNvSpPr txBox="1"/>
            <p:nvPr/>
          </p:nvSpPr>
          <p:spPr>
            <a:xfrm>
              <a:off x="1002704" y="1971566"/>
              <a:ext cx="5019041" cy="539362"/>
            </a:xfrm>
            <a:prstGeom prst="rect">
              <a:avLst/>
            </a:prstGeom>
            <a:noFill/>
          </p:spPr>
          <p:txBody>
            <a:bodyPr wrap="square" anchor="ctr" anchorCtr="0">
              <a:spAutoFit/>
            </a:bodyPr>
            <a:lstStyle/>
            <a:p>
              <a:pPr algn="ctr" defTabSz="1216660" fontAlgn="base">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舒巴坦</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度洛巴坦</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(1g:1g)</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每</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6</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小时一次（静脉输注</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3</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小时），</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lt"/>
              </a:endParaRPr>
            </a:p>
            <a:p>
              <a:pPr algn="ctr" defTabSz="1216660" fontAlgn="base">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给药</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3</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次后舒巴坦和度洛巴坦在血浆、</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ELF</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和</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AM</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中的浓度</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38" name="任意多边形: 形状 37"/>
            <p:cNvSpPr/>
            <p:nvPr/>
          </p:nvSpPr>
          <p:spPr>
            <a:xfrm rot="10800000" flipV="1">
              <a:off x="497378" y="5329404"/>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2" name="组合 21"/>
          <p:cNvGrpSpPr/>
          <p:nvPr/>
        </p:nvGrpSpPr>
        <p:grpSpPr>
          <a:xfrm>
            <a:off x="6207949" y="2260600"/>
            <a:ext cx="5653851" cy="3522241"/>
            <a:chOff x="330200" y="1971566"/>
            <a:chExt cx="6364049" cy="4115028"/>
          </a:xfrm>
        </p:grpSpPr>
        <p:grpSp>
          <p:nvGrpSpPr>
            <p:cNvPr id="24" name="组合 23"/>
            <p:cNvGrpSpPr/>
            <p:nvPr/>
          </p:nvGrpSpPr>
          <p:grpSpPr>
            <a:xfrm>
              <a:off x="330200" y="1971566"/>
              <a:ext cx="6364049" cy="4115028"/>
              <a:chOff x="1076325" y="7032192"/>
              <a:chExt cx="3321778" cy="2216639"/>
            </a:xfrm>
          </p:grpSpPr>
          <p:grpSp>
            <p:nvGrpSpPr>
              <p:cNvPr id="29" name="组合 28"/>
              <p:cNvGrpSpPr/>
              <p:nvPr/>
            </p:nvGrpSpPr>
            <p:grpSpPr>
              <a:xfrm>
                <a:off x="1261816" y="7329470"/>
                <a:ext cx="2950798" cy="1919361"/>
                <a:chOff x="747000" y="3864310"/>
                <a:chExt cx="3120150" cy="1894243"/>
              </a:xfrm>
            </p:grpSpPr>
            <p:sp>
              <p:nvSpPr>
                <p:cNvPr id="32" name="矩形: 圆角 31"/>
                <p:cNvSpPr/>
                <p:nvPr/>
              </p:nvSpPr>
              <p:spPr>
                <a:xfrm>
                  <a:off x="855001" y="4030447"/>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3" name="矩形: 圆角 32"/>
                <p:cNvSpPr/>
                <p:nvPr/>
              </p:nvSpPr>
              <p:spPr>
                <a:xfrm>
                  <a:off x="747000" y="386431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31" name="矩形: 圆角 30"/>
              <p:cNvSpPr/>
              <p:nvPr/>
            </p:nvSpPr>
            <p:spPr>
              <a:xfrm>
                <a:off x="1076325" y="7032192"/>
                <a:ext cx="3321778" cy="214678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25" name="任意多边形: 形状 24"/>
            <p:cNvSpPr/>
            <p:nvPr/>
          </p:nvSpPr>
          <p:spPr>
            <a:xfrm flipV="1">
              <a:off x="600109" y="1971566"/>
              <a:ext cx="5824232" cy="51193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1002704" y="1971566"/>
              <a:ext cx="5019041" cy="539362"/>
            </a:xfrm>
            <a:prstGeom prst="rect">
              <a:avLst/>
            </a:prstGeom>
            <a:noFill/>
          </p:spPr>
          <p:txBody>
            <a:bodyPr wrap="square" anchor="ctr" anchorCtr="0">
              <a:spAutoFit/>
            </a:bodyPr>
            <a:lstStyle/>
            <a:p>
              <a:pPr algn="ctr" defTabSz="1216660" fontAlgn="base">
                <a:spcBef>
                  <a:spcPct val="0"/>
                </a:spcBef>
                <a:spcAft>
                  <a:spcPct val="0"/>
                </a:spcAft>
                <a:defRPr/>
              </a:pP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给药</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3</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次后度洛巴坦和舒巴坦血浆和</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ELF</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中的</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lt"/>
              </a:endParaRPr>
            </a:p>
            <a:p>
              <a:pPr algn="ctr" defTabSz="1216660" fontAlgn="base">
                <a:spcBef>
                  <a:spcPct val="0"/>
                </a:spcBef>
                <a:spcAft>
                  <a:spcPct val="0"/>
                </a:spcAft>
                <a:defRPr/>
              </a:pP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0-6</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小时浓度</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时间曲线下面积</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[AUC</a:t>
              </a:r>
              <a:r>
                <a:rPr lang="en-US" altLang="zh-CN" sz="1200" b="1" baseline="-25000" dirty="0">
                  <a:solidFill>
                    <a:prstClr val="white"/>
                  </a:solidFill>
                  <a:latin typeface="微软雅黑" panose="020B0503020204020204" pitchFamily="34" charset="-122"/>
                  <a:ea typeface="微软雅黑" panose="020B0503020204020204" pitchFamily="34" charset="-122"/>
                  <a:cs typeface="+mn-ea"/>
                  <a:sym typeface="+mn-lt"/>
                </a:rPr>
                <a:t>0-6</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 (</a:t>
              </a:r>
              <a:r>
                <a:rPr lang="en-US" altLang="zh-CN" sz="1200" b="1" dirty="0" err="1">
                  <a:solidFill>
                    <a:prstClr val="white"/>
                  </a:solidFill>
                  <a:latin typeface="微软雅黑" panose="020B0503020204020204" pitchFamily="34" charset="-122"/>
                  <a:ea typeface="微软雅黑" panose="020B0503020204020204" pitchFamily="34" charset="-122"/>
                  <a:cs typeface="+mn-ea"/>
                  <a:sym typeface="+mn-lt"/>
                </a:rPr>
                <a:t>mg·h</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/L)] </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及其比值</a:t>
              </a:r>
              <a:endParaRPr lang="zh-CN" altLang="en-US" sz="1200" b="1"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8" name="任意多边形: 形状 27"/>
            <p:cNvSpPr/>
            <p:nvPr/>
          </p:nvSpPr>
          <p:spPr>
            <a:xfrm rot="10800000" flipV="1">
              <a:off x="497378" y="5329404"/>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9" name="文本框 48"/>
          <p:cNvSpPr txBox="1"/>
          <p:nvPr/>
        </p:nvSpPr>
        <p:spPr bwMode="gray">
          <a:xfrm>
            <a:off x="339726" y="5869459"/>
            <a:ext cx="11512548" cy="307777"/>
          </a:xfrm>
          <a:prstGeom prst="rect">
            <a:avLst/>
          </a:prstGeom>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一项针对健康成年男性和女性受试者的</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Ⅰ</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期、多剂量、开放标签药代动力学研究。研究共纳入</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30</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名受试者，每</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6</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小时一次静脉同时输注</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1g</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舒巴坦和</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1g</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度洛巴坦，每次</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小时。连续给药</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次，最后</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1</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次输注开始后</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1</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2.5</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3.25</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4</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和</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6</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小时对每个受试者进行</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1</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次支气管肺泡灌洗（</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BAL</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），并抽血，用液相色谱</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串联质谱法</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(LS-MS/MS)</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检测两种药物在血浆、肺泡上皮衬液（</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ELF</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）和肺泡巨噬细胞（</a:t>
            </a:r>
            <a:r>
              <a:rPr kumimoji="0" lang="en-US" altLang="zh-CN"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AM</a:t>
            </a:r>
            <a:r>
              <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）中的浓度。</a:t>
            </a:r>
            <a:endParaRPr kumimoji="0" lang="zh-CN" altLang="en-US" sz="1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19" name="组合 18"/>
          <p:cNvGrpSpPr/>
          <p:nvPr/>
        </p:nvGrpSpPr>
        <p:grpSpPr>
          <a:xfrm>
            <a:off x="706633" y="2727910"/>
            <a:ext cx="5083977" cy="2888052"/>
            <a:chOff x="1143766" y="1701902"/>
            <a:chExt cx="5816764" cy="3367842"/>
          </a:xfrm>
        </p:grpSpPr>
        <p:pic>
          <p:nvPicPr>
            <p:cNvPr id="13" name="图片 12"/>
            <p:cNvPicPr>
              <a:picLocks noChangeAspect="1"/>
            </p:cNvPicPr>
            <p:nvPr/>
          </p:nvPicPr>
          <p:blipFill>
            <a:blip r:embed="rId1"/>
            <a:stretch>
              <a:fillRect/>
            </a:stretch>
          </p:blipFill>
          <p:spPr>
            <a:xfrm>
              <a:off x="1190703" y="1859702"/>
              <a:ext cx="4752897" cy="3138595"/>
            </a:xfrm>
            <a:prstGeom prst="rect">
              <a:avLst/>
            </a:prstGeom>
          </p:spPr>
        </p:pic>
        <p:sp>
          <p:nvSpPr>
            <p:cNvPr id="14" name="文本框 13"/>
            <p:cNvSpPr txBox="1"/>
            <p:nvPr/>
          </p:nvSpPr>
          <p:spPr>
            <a:xfrm rot="16200000">
              <a:off x="555246" y="3065590"/>
              <a:ext cx="1493965" cy="316925"/>
            </a:xfrm>
            <a:prstGeom prst="rect">
              <a:avLst/>
            </a:prstGeom>
            <a:solidFill>
              <a:schemeClr val="bg1"/>
            </a:solidFill>
          </p:spPr>
          <p:txBody>
            <a:bodyPr wrap="square" rtlCol="0">
              <a:spAutoFit/>
            </a:bodyPr>
            <a:lstStyle/>
            <a:p>
              <a:r>
                <a:rPr lang="zh-CN" altLang="en-US" sz="1200" dirty="0">
                  <a:latin typeface="微软雅黑" panose="020B0503020204020204" pitchFamily="34" charset="-122"/>
                  <a:ea typeface="微软雅黑" panose="020B0503020204020204" pitchFamily="34" charset="-122"/>
                  <a:cs typeface="+mn-ea"/>
                  <a:sym typeface="+mn-lt"/>
                </a:rPr>
                <a:t>浓度（</a:t>
              </a:r>
              <a:r>
                <a:rPr lang="en-US" altLang="zh-CN" sz="1200" dirty="0">
                  <a:latin typeface="微软雅黑" panose="020B0503020204020204" pitchFamily="34" charset="-122"/>
                  <a:ea typeface="微软雅黑" panose="020B0503020204020204" pitchFamily="34" charset="-122"/>
                  <a:cs typeface="+mn-ea"/>
                  <a:sym typeface="+mn-lt"/>
                </a:rPr>
                <a:t>mg/L</a:t>
              </a:r>
              <a:r>
                <a:rPr lang="zh-CN" altLang="en-US" sz="1200" dirty="0">
                  <a:latin typeface="微软雅黑" panose="020B0503020204020204" pitchFamily="34" charset="-122"/>
                  <a:ea typeface="微软雅黑" panose="020B0503020204020204" pitchFamily="34" charset="-122"/>
                  <a:cs typeface="+mn-ea"/>
                  <a:sym typeface="+mn-lt"/>
                </a:rPr>
                <a:t>）</a:t>
              </a:r>
              <a:endParaRPr lang="zh-CN" altLang="en-US" sz="1200" dirty="0">
                <a:latin typeface="微软雅黑" panose="020B0503020204020204" pitchFamily="34" charset="-122"/>
                <a:ea typeface="微软雅黑" panose="020B0503020204020204" pitchFamily="34" charset="-122"/>
                <a:cs typeface="+mn-ea"/>
                <a:sym typeface="+mn-lt"/>
              </a:endParaRPr>
            </a:p>
          </p:txBody>
        </p:sp>
        <p:sp>
          <p:nvSpPr>
            <p:cNvPr id="15" name="文本框 14"/>
            <p:cNvSpPr txBox="1"/>
            <p:nvPr/>
          </p:nvSpPr>
          <p:spPr>
            <a:xfrm>
              <a:off x="1833587" y="1701902"/>
              <a:ext cx="915560" cy="323017"/>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cs typeface="+mn-ea"/>
                  <a:sym typeface="+mn-lt"/>
                </a:rPr>
                <a:t>度洛巴坦</a:t>
              </a:r>
              <a:endParaRPr lang="zh-CN" altLang="en-US" sz="1200"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4149156" y="1701903"/>
              <a:ext cx="739491" cy="323017"/>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cs typeface="+mn-ea"/>
                  <a:sym typeface="+mn-lt"/>
                </a:rPr>
                <a:t>舒巴坦</a:t>
              </a:r>
              <a:endParaRPr lang="zh-CN" altLang="en-US" sz="120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3193575" y="4746727"/>
              <a:ext cx="1261884" cy="323017"/>
            </a:xfrm>
            <a:prstGeom prst="rect">
              <a:avLst/>
            </a:prstGeom>
            <a:solidFill>
              <a:schemeClr val="bg1"/>
            </a:solidFill>
          </p:spPr>
          <p:txBody>
            <a:bodyPr wrap="square" rtlCol="0">
              <a:spAutoFit/>
            </a:bodyPr>
            <a:lstStyle>
              <a:defPPr>
                <a:defRPr lang="en-US"/>
              </a:defPPr>
              <a:lvl1pPr>
                <a:defRPr sz="1400"/>
              </a:lvl1pPr>
            </a:lstStyle>
            <a:p>
              <a:r>
                <a:rPr lang="zh-CN" altLang="en-US" sz="1200" dirty="0">
                  <a:latin typeface="微软雅黑" panose="020B0503020204020204" pitchFamily="34" charset="-122"/>
                  <a:ea typeface="微软雅黑" panose="020B0503020204020204" pitchFamily="34" charset="-122"/>
                  <a:cs typeface="+mn-ea"/>
                  <a:sym typeface="+mn-lt"/>
                </a:rPr>
                <a:t>时间（小时）</a:t>
              </a:r>
              <a:endParaRPr lang="zh-CN" altLang="en-US" sz="1200" dirty="0">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5242960" y="1907625"/>
              <a:ext cx="1717570" cy="861378"/>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mn-ea"/>
                  <a:sym typeface="+mn-lt"/>
                </a:rPr>
                <a:t>● </a:t>
              </a:r>
              <a:r>
                <a:rPr lang="zh-CN" altLang="en-US" sz="1100" dirty="0">
                  <a:latin typeface="微软雅黑" panose="020B0503020204020204" pitchFamily="34" charset="-122"/>
                  <a:ea typeface="微软雅黑" panose="020B0503020204020204" pitchFamily="34" charset="-122"/>
                  <a:cs typeface="+mn-ea"/>
                  <a:sym typeface="+mn-lt"/>
                </a:rPr>
                <a:t>血浆</a:t>
              </a:r>
              <a:endParaRPr lang="en-US" altLang="zh-CN" sz="1100" dirty="0">
                <a:latin typeface="微软雅黑" panose="020B0503020204020204" pitchFamily="34" charset="-122"/>
                <a:ea typeface="微软雅黑" panose="020B0503020204020204" pitchFamily="34" charset="-122"/>
                <a:cs typeface="+mn-ea"/>
                <a:sym typeface="+mn-lt"/>
              </a:endParaRPr>
            </a:p>
            <a:p>
              <a:r>
                <a:rPr lang="zh-CN" altLang="en-US" sz="1400" dirty="0">
                  <a:latin typeface="微软雅黑" panose="020B0503020204020204" pitchFamily="34" charset="-122"/>
                  <a:ea typeface="微软雅黑" panose="020B0503020204020204" pitchFamily="34" charset="-122"/>
                  <a:cs typeface="+mn-ea"/>
                  <a:sym typeface="+mn-lt"/>
                </a:rPr>
                <a:t>△ </a:t>
              </a:r>
              <a:r>
                <a:rPr lang="zh-CN" altLang="en-US" sz="1100" b="0" i="0" dirty="0">
                  <a:solidFill>
                    <a:srgbClr val="404040"/>
                  </a:solidFill>
                  <a:effectLst/>
                  <a:highlight>
                    <a:srgbClr val="FFFFFF"/>
                  </a:highlight>
                  <a:latin typeface="微软雅黑" panose="020B0503020204020204" pitchFamily="34" charset="-122"/>
                  <a:ea typeface="微软雅黑" panose="020B0503020204020204" pitchFamily="34" charset="-122"/>
                  <a:cs typeface="+mn-ea"/>
                  <a:sym typeface="+mn-lt"/>
                </a:rPr>
                <a:t>肺泡上皮衬液</a:t>
              </a:r>
              <a:r>
                <a:rPr lang="en-US" altLang="zh-CN" sz="1100" b="0" i="0" dirty="0">
                  <a:solidFill>
                    <a:srgbClr val="404040"/>
                  </a:solidFill>
                  <a:effectLst/>
                  <a:highlight>
                    <a:srgbClr val="FFFFFF"/>
                  </a:highlight>
                  <a:latin typeface="微软雅黑" panose="020B0503020204020204" pitchFamily="34" charset="-122"/>
                  <a:ea typeface="微软雅黑" panose="020B0503020204020204" pitchFamily="34" charset="-122"/>
                  <a:cs typeface="+mn-ea"/>
                  <a:sym typeface="+mn-lt"/>
                </a:rPr>
                <a:t>(ELF)</a:t>
              </a:r>
              <a:endParaRPr lang="en-US" altLang="zh-CN" sz="1100" b="0" i="0" dirty="0">
                <a:solidFill>
                  <a:srgbClr val="404040"/>
                </a:solidFill>
                <a:effectLst/>
                <a:highlight>
                  <a:srgbClr val="FFFFFF"/>
                </a:highlight>
                <a:latin typeface="微软雅黑" panose="020B0503020204020204" pitchFamily="34" charset="-122"/>
                <a:ea typeface="微软雅黑" panose="020B0503020204020204" pitchFamily="34" charset="-122"/>
                <a:cs typeface="+mn-ea"/>
                <a:sym typeface="+mn-lt"/>
              </a:endParaRPr>
            </a:p>
            <a:p>
              <a:r>
                <a:rPr lang="zh-CN" altLang="en-US" sz="1400" dirty="0">
                  <a:latin typeface="微软雅黑" panose="020B0503020204020204" pitchFamily="34" charset="-122"/>
                  <a:ea typeface="微软雅黑" panose="020B0503020204020204" pitchFamily="34" charset="-122"/>
                  <a:cs typeface="+mn-ea"/>
                  <a:sym typeface="+mn-lt"/>
                </a:rPr>
                <a:t>■ </a:t>
              </a:r>
              <a:r>
                <a:rPr lang="zh-CN" altLang="en-US" sz="1100" b="0" i="0" dirty="0">
                  <a:solidFill>
                    <a:srgbClr val="404040"/>
                  </a:solidFill>
                  <a:effectLst/>
                  <a:highlight>
                    <a:srgbClr val="FFFFFF"/>
                  </a:highlight>
                  <a:latin typeface="微软雅黑" panose="020B0503020204020204" pitchFamily="34" charset="-122"/>
                  <a:ea typeface="微软雅黑" panose="020B0503020204020204" pitchFamily="34" charset="-122"/>
                  <a:cs typeface="+mn-ea"/>
                  <a:sym typeface="+mn-lt"/>
                </a:rPr>
                <a:t>肺泡巨噬细胞</a:t>
              </a:r>
              <a:r>
                <a:rPr lang="en-US" altLang="zh-CN" sz="1100" b="0" i="0" dirty="0">
                  <a:solidFill>
                    <a:srgbClr val="404040"/>
                  </a:solidFill>
                  <a:effectLst/>
                  <a:highlight>
                    <a:srgbClr val="FFFFFF"/>
                  </a:highlight>
                  <a:latin typeface="微软雅黑" panose="020B0503020204020204" pitchFamily="34" charset="-122"/>
                  <a:ea typeface="微软雅黑" panose="020B0503020204020204" pitchFamily="34" charset="-122"/>
                  <a:cs typeface="+mn-ea"/>
                  <a:sym typeface="+mn-lt"/>
                </a:rPr>
                <a:t>(</a:t>
              </a:r>
              <a:r>
                <a:rPr lang="en-US" altLang="zh-CN" sz="1100" dirty="0">
                  <a:solidFill>
                    <a:srgbClr val="404040"/>
                  </a:solidFill>
                  <a:highlight>
                    <a:srgbClr val="FFFFFF"/>
                  </a:highlight>
                  <a:latin typeface="微软雅黑" panose="020B0503020204020204" pitchFamily="34" charset="-122"/>
                  <a:ea typeface="微软雅黑" panose="020B0503020204020204" pitchFamily="34" charset="-122"/>
                  <a:cs typeface="+mn-ea"/>
                  <a:sym typeface="+mn-lt"/>
                </a:rPr>
                <a:t>AM)</a:t>
              </a:r>
              <a:endParaRPr lang="zh-CN" altLang="en-US" sz="1100" dirty="0">
                <a:latin typeface="微软雅黑" panose="020B0503020204020204" pitchFamily="34" charset="-122"/>
                <a:ea typeface="微软雅黑" panose="020B0503020204020204" pitchFamily="34" charset="-122"/>
                <a:cs typeface="+mn-ea"/>
                <a:sym typeface="+mn-lt"/>
              </a:endParaRPr>
            </a:p>
          </p:txBody>
        </p:sp>
      </p:grpSp>
      <p:graphicFrame>
        <p:nvGraphicFramePr>
          <p:cNvPr id="21" name="表格 20"/>
          <p:cNvGraphicFramePr>
            <a:graphicFrameLocks noGrp="1"/>
          </p:cNvGraphicFramePr>
          <p:nvPr/>
        </p:nvGraphicFramePr>
        <p:xfrm>
          <a:off x="6207949" y="2948940"/>
          <a:ext cx="5653851" cy="2049780"/>
        </p:xfrm>
        <a:graphic>
          <a:graphicData uri="http://schemas.openxmlformats.org/drawingml/2006/table">
            <a:tbl>
              <a:tblPr firstRow="1" bandRow="1">
                <a:tableStyleId>{5C22544A-7EE6-4342-B048-85BDC9FD1C3A}</a:tableStyleId>
              </a:tblPr>
              <a:tblGrid>
                <a:gridCol w="1073291"/>
                <a:gridCol w="931536"/>
                <a:gridCol w="809768"/>
                <a:gridCol w="1174810"/>
                <a:gridCol w="1664446"/>
              </a:tblGrid>
              <a:tr h="600430">
                <a:tc>
                  <a:txBody>
                    <a:bodyPr/>
                    <a:lstStyle/>
                    <a:p>
                      <a:pPr algn="ctr"/>
                      <a:endParaRPr lang="zh-CN" altLang="en-US" sz="1400" baseline="30000" dirty="0">
                        <a:solidFill>
                          <a:schemeClr val="accent1"/>
                        </a:solidFill>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zh-CN" altLang="en-US" sz="1400" dirty="0">
                          <a:solidFill>
                            <a:schemeClr val="accent1"/>
                          </a:solidFill>
                          <a:latin typeface="+mn-lt"/>
                          <a:ea typeface="+mn-ea"/>
                          <a:cs typeface="+mn-ea"/>
                          <a:sym typeface="+mn-lt"/>
                        </a:rPr>
                        <a:t>血浆</a:t>
                      </a:r>
                      <a:endParaRPr lang="zh-CN" altLang="en-US" sz="1400" dirty="0">
                        <a:solidFill>
                          <a:schemeClr val="accent1"/>
                        </a:solidFill>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altLang="zh-CN" sz="1400" b="1" dirty="0">
                          <a:solidFill>
                            <a:schemeClr val="accent2"/>
                          </a:solidFill>
                          <a:latin typeface="+mn-lt"/>
                          <a:ea typeface="+mn-ea"/>
                          <a:cs typeface="+mn-ea"/>
                          <a:sym typeface="+mn-lt"/>
                        </a:rPr>
                        <a:t>ELF</a:t>
                      </a:r>
                      <a:endParaRPr lang="zh-CN" altLang="en-US" sz="1400" b="1" dirty="0">
                        <a:solidFill>
                          <a:schemeClr val="accent2"/>
                        </a:solidFill>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altLang="zh-CN" sz="1400" dirty="0">
                          <a:solidFill>
                            <a:schemeClr val="accent1"/>
                          </a:solidFill>
                          <a:latin typeface="+mn-lt"/>
                          <a:ea typeface="+mn-ea"/>
                          <a:cs typeface="+mn-ea"/>
                          <a:sym typeface="+mn-lt"/>
                        </a:rPr>
                        <a:t>ELF/</a:t>
                      </a:r>
                      <a:r>
                        <a:rPr lang="zh-CN" altLang="en-US" sz="1400" dirty="0">
                          <a:solidFill>
                            <a:schemeClr val="accent1"/>
                          </a:solidFill>
                          <a:latin typeface="+mn-lt"/>
                          <a:ea typeface="+mn-ea"/>
                          <a:cs typeface="+mn-ea"/>
                          <a:sym typeface="+mn-lt"/>
                        </a:rPr>
                        <a:t>总血浆</a:t>
                      </a:r>
                      <a:endParaRPr lang="zh-CN" altLang="en-US" sz="1400" dirty="0">
                        <a:solidFill>
                          <a:schemeClr val="accent1"/>
                        </a:solidFill>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solidFill>
                            <a:schemeClr val="accent1"/>
                          </a:solidFill>
                          <a:latin typeface="+mn-lt"/>
                          <a:ea typeface="+mn-ea"/>
                          <a:cs typeface="+mn-ea"/>
                          <a:sym typeface="+mn-lt"/>
                        </a:rPr>
                        <a:t>ELF/</a:t>
                      </a:r>
                      <a:r>
                        <a:rPr lang="zh-CN" altLang="en-US" sz="1400" dirty="0">
                          <a:solidFill>
                            <a:schemeClr val="accent1"/>
                          </a:solidFill>
                          <a:latin typeface="+mn-lt"/>
                          <a:ea typeface="+mn-ea"/>
                          <a:cs typeface="+mn-ea"/>
                          <a:sym typeface="+mn-lt"/>
                        </a:rPr>
                        <a:t>未结合血浆</a:t>
                      </a:r>
                      <a:r>
                        <a:rPr lang="en-US" altLang="zh-CN" sz="1400" baseline="30000" dirty="0">
                          <a:solidFill>
                            <a:schemeClr val="accent1"/>
                          </a:solidFill>
                          <a:latin typeface="+mn-lt"/>
                          <a:ea typeface="+mn-ea"/>
                          <a:cs typeface="+mn-ea"/>
                          <a:sym typeface="+mn-lt"/>
                        </a:rPr>
                        <a:t>a</a:t>
                      </a:r>
                      <a:endParaRPr lang="en-US" altLang="zh-CN" sz="1400" baseline="30000" dirty="0">
                        <a:solidFill>
                          <a:schemeClr val="accent1"/>
                        </a:solidFill>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r>
              <a:tr h="724675">
                <a:tc>
                  <a:txBody>
                    <a:bodyPr/>
                    <a:lstStyle/>
                    <a:p>
                      <a:pPr algn="ctr"/>
                      <a:r>
                        <a:rPr lang="zh-CN" altLang="en-US" sz="1400" dirty="0">
                          <a:latin typeface="+mn-lt"/>
                          <a:ea typeface="+mn-ea"/>
                          <a:cs typeface="+mn-ea"/>
                          <a:sym typeface="+mn-lt"/>
                        </a:rPr>
                        <a:t>度洛巴坦</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tc>
                  <a:txBody>
                    <a:bodyPr/>
                    <a:lstStyle/>
                    <a:p>
                      <a:pPr algn="ctr"/>
                      <a:r>
                        <a:rPr lang="en-US" altLang="zh-CN" sz="1400" b="0" i="0" kern="1200" dirty="0">
                          <a:solidFill>
                            <a:schemeClr val="dk1"/>
                          </a:solidFill>
                          <a:effectLst/>
                          <a:latin typeface="+mn-lt"/>
                          <a:ea typeface="+mn-ea"/>
                          <a:cs typeface="+mn-ea"/>
                          <a:sym typeface="+mn-lt"/>
                        </a:rPr>
                        <a:t>109.05 ± 23.44</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tc>
                  <a:txBody>
                    <a:bodyPr/>
                    <a:lstStyle/>
                    <a:p>
                      <a:pPr algn="ctr"/>
                      <a:r>
                        <a:rPr lang="en-US" altLang="zh-CN" sz="1400" b="1" i="0" u="none" strike="noStrike" kern="1200" baseline="0" dirty="0">
                          <a:solidFill>
                            <a:schemeClr val="accent2"/>
                          </a:solidFill>
                          <a:latin typeface="+mn-lt"/>
                          <a:ea typeface="+mn-ea"/>
                          <a:cs typeface="+mn-ea"/>
                          <a:sym typeface="+mn-lt"/>
                        </a:rPr>
                        <a:t>40.1</a:t>
                      </a:r>
                      <a:endParaRPr lang="zh-CN" altLang="en-US" sz="1400" b="1" dirty="0">
                        <a:solidFill>
                          <a:schemeClr val="accent2"/>
                        </a:solidFill>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tc>
                  <a:txBody>
                    <a:bodyPr/>
                    <a:lstStyle/>
                    <a:p>
                      <a:pPr algn="ctr"/>
                      <a:r>
                        <a:rPr lang="en-US" altLang="zh-CN" sz="1400" dirty="0">
                          <a:latin typeface="+mn-lt"/>
                          <a:ea typeface="+mn-ea"/>
                          <a:cs typeface="+mn-ea"/>
                          <a:sym typeface="+mn-lt"/>
                        </a:rPr>
                        <a:t>0.37</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tc>
                  <a:txBody>
                    <a:bodyPr/>
                    <a:lstStyle/>
                    <a:p>
                      <a:pPr algn="ctr"/>
                      <a:r>
                        <a:rPr lang="en-US" altLang="zh-CN" sz="1400" dirty="0">
                          <a:latin typeface="+mn-lt"/>
                          <a:ea typeface="+mn-ea"/>
                          <a:cs typeface="+mn-ea"/>
                          <a:sym typeface="+mn-lt"/>
                        </a:rPr>
                        <a:t>0.41</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solidFill>
                      <a:schemeClr val="bg1"/>
                    </a:solidFill>
                  </a:tcPr>
                </a:tc>
              </a:tr>
              <a:tr h="724675">
                <a:tc>
                  <a:txBody>
                    <a:bodyPr/>
                    <a:lstStyle/>
                    <a:p>
                      <a:pPr algn="ctr"/>
                      <a:r>
                        <a:rPr lang="zh-CN" altLang="en-US" sz="1400" dirty="0">
                          <a:latin typeface="+mn-lt"/>
                          <a:ea typeface="+mn-ea"/>
                          <a:cs typeface="+mn-ea"/>
                          <a:sym typeface="+mn-lt"/>
                        </a:rPr>
                        <a:t>舒巴坦</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0" i="0" u="none" strike="noStrike" kern="1200" baseline="0" dirty="0">
                          <a:solidFill>
                            <a:schemeClr val="dk1"/>
                          </a:solidFill>
                          <a:latin typeface="+mn-lt"/>
                          <a:ea typeface="+mn-ea"/>
                          <a:cs typeface="+mn-ea"/>
                          <a:sym typeface="+mn-lt"/>
                        </a:rPr>
                        <a:t>67.89</a:t>
                      </a:r>
                      <a:r>
                        <a:rPr lang="en-US" altLang="zh-CN" sz="1400" b="0" i="0" kern="1200" dirty="0">
                          <a:solidFill>
                            <a:schemeClr val="dk1"/>
                          </a:solidFill>
                          <a:effectLst/>
                          <a:latin typeface="+mn-lt"/>
                          <a:ea typeface="+mn-ea"/>
                          <a:cs typeface="+mn-ea"/>
                          <a:sym typeface="+mn-lt"/>
                        </a:rPr>
                        <a:t>± </a:t>
                      </a:r>
                      <a:r>
                        <a:rPr lang="en-US" altLang="zh-CN" sz="1400" b="0" i="0" u="none" strike="noStrike" kern="1200" baseline="0" dirty="0">
                          <a:solidFill>
                            <a:schemeClr val="dk1"/>
                          </a:solidFill>
                          <a:latin typeface="+mn-lt"/>
                          <a:ea typeface="+mn-ea"/>
                          <a:cs typeface="+mn-ea"/>
                          <a:sym typeface="+mn-lt"/>
                        </a:rPr>
                        <a:t>16.69</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b="1" dirty="0">
                          <a:solidFill>
                            <a:schemeClr val="accent2"/>
                          </a:solidFill>
                          <a:latin typeface="+mn-lt"/>
                          <a:ea typeface="+mn-ea"/>
                          <a:cs typeface="+mn-ea"/>
                          <a:sym typeface="+mn-lt"/>
                        </a:rPr>
                        <a:t>34.7</a:t>
                      </a:r>
                      <a:endParaRPr lang="zh-CN" altLang="en-US" sz="1400" b="1" dirty="0">
                        <a:solidFill>
                          <a:schemeClr val="accent2"/>
                        </a:solidFill>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latin typeface="+mn-lt"/>
                          <a:ea typeface="+mn-ea"/>
                          <a:cs typeface="+mn-ea"/>
                          <a:sym typeface="+mn-lt"/>
                        </a:rPr>
                        <a:t>0.5</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sz="1400" dirty="0">
                          <a:latin typeface="+mn-lt"/>
                          <a:ea typeface="+mn-ea"/>
                          <a:cs typeface="+mn-ea"/>
                          <a:sym typeface="+mn-lt"/>
                        </a:rPr>
                        <a:t>0.81</a:t>
                      </a:r>
                      <a:endParaRPr lang="zh-CN" altLang="en-US" sz="1400" dirty="0">
                        <a:latin typeface="+mn-lt"/>
                        <a:ea typeface="+mn-ea"/>
                        <a:cs typeface="+mn-ea"/>
                        <a:sym typeface="+mn-lt"/>
                      </a:endParaRP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r>
            </a:tbl>
          </a:graphicData>
        </a:graphic>
      </p:graphicFrame>
      <p:sp>
        <p:nvSpPr>
          <p:cNvPr id="30" name="文本框 29"/>
          <p:cNvSpPr txBox="1"/>
          <p:nvPr/>
        </p:nvSpPr>
        <p:spPr>
          <a:xfrm>
            <a:off x="6448425" y="5249851"/>
            <a:ext cx="5168282"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cs typeface="+mn-ea"/>
                <a:sym typeface="+mn-lt"/>
              </a:rPr>
              <a:t>a </a:t>
            </a:r>
            <a:r>
              <a:rPr lang="zh-CN" altLang="en-US" sz="1200" dirty="0">
                <a:latin typeface="微软雅黑" panose="020B0503020204020204" pitchFamily="34" charset="-122"/>
                <a:ea typeface="微软雅黑" panose="020B0503020204020204" pitchFamily="34" charset="-122"/>
                <a:cs typeface="+mn-ea"/>
                <a:sym typeface="+mn-lt"/>
              </a:rPr>
              <a:t>假设血浆中度洛巴坦的未结合比例为 </a:t>
            </a:r>
            <a:r>
              <a:rPr lang="en-US" altLang="zh-CN" sz="1200" dirty="0">
                <a:latin typeface="微软雅黑" panose="020B0503020204020204" pitchFamily="34" charset="-122"/>
                <a:ea typeface="微软雅黑" panose="020B0503020204020204" pitchFamily="34" charset="-122"/>
                <a:cs typeface="+mn-ea"/>
                <a:sym typeface="+mn-lt"/>
              </a:rPr>
              <a:t>0.90</a:t>
            </a:r>
            <a:r>
              <a:rPr lang="zh-CN" altLang="en-US" sz="1200" dirty="0">
                <a:latin typeface="微软雅黑" panose="020B0503020204020204" pitchFamily="34" charset="-122"/>
                <a:ea typeface="微软雅黑" panose="020B0503020204020204" pitchFamily="34" charset="-122"/>
                <a:cs typeface="+mn-ea"/>
                <a:sym typeface="+mn-lt"/>
              </a:rPr>
              <a:t>，舒巴坦的未结合比例为 </a:t>
            </a:r>
            <a:r>
              <a:rPr lang="en-US" altLang="zh-CN" sz="1200" dirty="0">
                <a:latin typeface="微软雅黑" panose="020B0503020204020204" pitchFamily="34" charset="-122"/>
                <a:ea typeface="微软雅黑" panose="020B0503020204020204" pitchFamily="34" charset="-122"/>
                <a:cs typeface="+mn-ea"/>
                <a:sym typeface="+mn-lt"/>
              </a:rPr>
              <a:t>0.62</a:t>
            </a:r>
            <a:endParaRPr lang="zh-CN" altLang="en-US" sz="1200" dirty="0">
              <a:latin typeface="微软雅黑" panose="020B0503020204020204" pitchFamily="34" charset="-122"/>
              <a:ea typeface="微软雅黑" panose="020B0503020204020204" pitchFamily="34" charset="-122"/>
              <a:cs typeface="+mn-ea"/>
              <a:sym typeface="+mn-lt"/>
            </a:endParaRPr>
          </a:p>
        </p:txBody>
      </p:sp>
      <p:sp>
        <p:nvSpPr>
          <p:cNvPr id="4" name="文本框 3"/>
          <p:cNvSpPr txBox="1"/>
          <p:nvPr/>
        </p:nvSpPr>
        <p:spPr>
          <a:xfrm>
            <a:off x="1558" y="3069346"/>
            <a:ext cx="247414" cy="830997"/>
          </a:xfrm>
          <a:prstGeom prst="rect">
            <a:avLst/>
          </a:prstGeom>
          <a:solidFill>
            <a:schemeClr val="accent6"/>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组织浓度</a:t>
            </a:r>
            <a:endParaRPr lang="zh-CN" altLang="en-US" sz="12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20307" y="1547502"/>
            <a:ext cx="10893667" cy="3939106"/>
          </a:xfrm>
          <a:prstGeom prst="rect">
            <a:avLst/>
          </a:prstGeom>
        </p:spPr>
      </p:pic>
      <p:sp>
        <p:nvSpPr>
          <p:cNvPr id="4" name="文本框 3"/>
          <p:cNvSpPr txBox="1"/>
          <p:nvPr/>
        </p:nvSpPr>
        <p:spPr>
          <a:xfrm>
            <a:off x="812755" y="1547502"/>
            <a:ext cx="3517817" cy="276999"/>
          </a:xfrm>
          <a:prstGeom prst="rect">
            <a:avLst/>
          </a:prstGeom>
          <a:solidFill>
            <a:srgbClr val="2E75B6"/>
          </a:solidFill>
        </p:spPr>
        <p:txBody>
          <a:bodyPr wrap="square"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舒巴坦耐药，但舒巴坦度洛巴坦敏感（</a:t>
            </a:r>
            <a:r>
              <a:rPr lang="en-US" altLang="zh-CN" sz="1200" b="1" dirty="0">
                <a:solidFill>
                  <a:schemeClr val="bg1"/>
                </a:solidFill>
                <a:latin typeface="微软雅黑" panose="020B0503020204020204" pitchFamily="34" charset="-122"/>
                <a:ea typeface="微软雅黑" panose="020B0503020204020204" pitchFamily="34" charset="-122"/>
              </a:rPr>
              <a:t>MIC=0.5</a:t>
            </a:r>
            <a:r>
              <a:rPr lang="zh-CN" altLang="en-US" sz="1200" b="1" dirty="0">
                <a:solidFill>
                  <a:schemeClr val="bg1"/>
                </a:solidFill>
                <a:latin typeface="微软雅黑" panose="020B0503020204020204" pitchFamily="34" charset="-122"/>
                <a:ea typeface="微软雅黑" panose="020B0503020204020204" pitchFamily="34" charset="-122"/>
              </a:rPr>
              <a:t>）</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4718303" y="1547503"/>
            <a:ext cx="6418009" cy="276999"/>
          </a:xfrm>
          <a:prstGeom prst="rect">
            <a:avLst/>
          </a:prstGeom>
          <a:solidFill>
            <a:srgbClr val="2E75B6"/>
          </a:solidFill>
        </p:spPr>
        <p:txBody>
          <a:bodyPr wrap="square" rtlCol="0">
            <a:spAutoFit/>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舒巴坦度洛巴坦耐药（</a:t>
            </a:r>
            <a:r>
              <a:rPr lang="en-US" altLang="zh-CN" sz="1200" b="1" dirty="0">
                <a:solidFill>
                  <a:schemeClr val="bg1"/>
                </a:solidFill>
                <a:latin typeface="微软雅黑" panose="020B0503020204020204" pitchFamily="34" charset="-122"/>
                <a:ea typeface="微软雅黑" panose="020B0503020204020204" pitchFamily="34" charset="-122"/>
              </a:rPr>
              <a:t>MIC=8</a:t>
            </a:r>
            <a:r>
              <a:rPr lang="zh-CN" altLang="en-US" sz="1200" b="1" dirty="0">
                <a:solidFill>
                  <a:schemeClr val="bg1"/>
                </a:solidFill>
                <a:latin typeface="微软雅黑" panose="020B0503020204020204" pitchFamily="34" charset="-122"/>
                <a:ea typeface="微软雅黑" panose="020B0503020204020204" pitchFamily="34" charset="-122"/>
              </a:rPr>
              <a:t>），存在</a:t>
            </a:r>
            <a:r>
              <a:rPr lang="en-US" altLang="zh-CN" sz="1200" b="1" dirty="0">
                <a:solidFill>
                  <a:schemeClr val="bg1"/>
                </a:solidFill>
                <a:latin typeface="微软雅黑" panose="020B0503020204020204" pitchFamily="34" charset="-122"/>
                <a:ea typeface="微软雅黑" panose="020B0503020204020204" pitchFamily="34" charset="-122"/>
              </a:rPr>
              <a:t>PBP3</a:t>
            </a:r>
            <a:r>
              <a:rPr lang="zh-CN" altLang="en-US" sz="1200" b="1" dirty="0">
                <a:solidFill>
                  <a:schemeClr val="bg1"/>
                </a:solidFill>
                <a:latin typeface="微软雅黑" panose="020B0503020204020204" pitchFamily="34" charset="-122"/>
                <a:ea typeface="微软雅黑" panose="020B0503020204020204" pitchFamily="34" charset="-122"/>
              </a:rPr>
              <a:t>的突变</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 name="文本占位符 5"/>
          <p:cNvSpPr txBox="1"/>
          <p:nvPr/>
        </p:nvSpPr>
        <p:spPr>
          <a:xfrm>
            <a:off x="645916" y="412002"/>
            <a:ext cx="10600715" cy="332399"/>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度洛巴坦舒巴坦对</a:t>
            </a:r>
            <a:r>
              <a:rPr lang="en-US" altLang="zh-CN" sz="2400" b="1" dirty="0">
                <a:solidFill>
                  <a:schemeClr val="bg1"/>
                </a:solidFill>
                <a:latin typeface="微软雅黑" panose="020B0503020204020204" pitchFamily="34" charset="-122"/>
                <a:ea typeface="微软雅黑" panose="020B0503020204020204" pitchFamily="34" charset="-122"/>
                <a:sym typeface="+mn-lt"/>
              </a:rPr>
              <a:t>AB</a:t>
            </a:r>
            <a:r>
              <a:rPr lang="zh-CN" altLang="en-US" sz="2400" b="1" dirty="0">
                <a:solidFill>
                  <a:schemeClr val="bg1"/>
                </a:solidFill>
                <a:latin typeface="微软雅黑" panose="020B0503020204020204" pitchFamily="34" charset="-122"/>
                <a:ea typeface="微软雅黑" panose="020B0503020204020204" pitchFamily="34" charset="-122"/>
                <a:sym typeface="+mn-lt"/>
              </a:rPr>
              <a:t>具有良好的杀菌活性，联合碳青霉烯可以降低菌落数</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sp>
        <p:nvSpPr>
          <p:cNvPr id="8" name="文本框 7"/>
          <p:cNvSpPr txBox="1"/>
          <p:nvPr/>
        </p:nvSpPr>
        <p:spPr>
          <a:xfrm>
            <a:off x="855148" y="5099091"/>
            <a:ext cx="10281164" cy="1346907"/>
          </a:xfrm>
          <a:prstGeom prst="rect">
            <a:avLst/>
          </a:prstGeom>
          <a:noFill/>
        </p:spPr>
        <p:txBody>
          <a:bodyPr wrap="square" rtlCol="0">
            <a:spAutoFit/>
          </a:bodyPr>
          <a:lstStyle/>
          <a:p>
            <a:pPr>
              <a:lnSpc>
                <a:spcPct val="150000"/>
              </a:lnSpc>
            </a:pPr>
            <a:r>
              <a:rPr lang="zh-CN" altLang="en-US" sz="1400" b="1" dirty="0">
                <a:latin typeface="微软雅黑" panose="020B0503020204020204" pitchFamily="34" charset="-122"/>
                <a:ea typeface="微软雅黑" panose="020B0503020204020204" pitchFamily="34" charset="-122"/>
              </a:rPr>
              <a:t>结果表明：</a:t>
            </a:r>
            <a:endParaRPr lang="en-US" altLang="zh-CN" sz="14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对于舒巴坦耐药，舒巴坦度洛巴坦敏感的</a:t>
            </a:r>
            <a:r>
              <a:rPr lang="en-US" altLang="zh-CN" sz="1400" b="1" dirty="0">
                <a:latin typeface="微软雅黑" panose="020B0503020204020204" pitchFamily="34" charset="-122"/>
                <a:ea typeface="微软雅黑" panose="020B0503020204020204" pitchFamily="34" charset="-122"/>
              </a:rPr>
              <a:t>AB</a:t>
            </a:r>
            <a:r>
              <a:rPr lang="zh-CN" altLang="en-US" sz="1400" b="1" dirty="0">
                <a:latin typeface="微软雅黑" panose="020B0503020204020204" pitchFamily="34" charset="-122"/>
                <a:ea typeface="微软雅黑" panose="020B0503020204020204" pitchFamily="34" charset="-122"/>
              </a:rPr>
              <a:t>菌株</a:t>
            </a:r>
            <a:r>
              <a:rPr lang="zh-CN" altLang="en-US" sz="1400" dirty="0">
                <a:latin typeface="微软雅黑" panose="020B0503020204020204" pitchFamily="34" charset="-122"/>
                <a:ea typeface="微软雅黑" panose="020B0503020204020204" pitchFamily="34" charset="-122"/>
              </a:rPr>
              <a:t>，</a:t>
            </a:r>
            <a:r>
              <a:rPr lang="zh-CN" altLang="en-US" sz="1400" b="1" dirty="0">
                <a:solidFill>
                  <a:schemeClr val="accent2"/>
                </a:solidFill>
                <a:latin typeface="微软雅黑" panose="020B0503020204020204" pitchFamily="34" charset="-122"/>
                <a:ea typeface="微软雅黑" panose="020B0503020204020204" pitchFamily="34" charset="-122"/>
              </a:rPr>
              <a:t>舒巴坦度洛巴坦单药或联合碳青霉烯（美罗培南</a:t>
            </a:r>
            <a:r>
              <a:rPr lang="en-US" altLang="zh-CN" sz="1400" b="1" dirty="0">
                <a:solidFill>
                  <a:schemeClr val="accent2"/>
                </a:solidFill>
                <a:latin typeface="微软雅黑" panose="020B0503020204020204" pitchFamily="34" charset="-122"/>
                <a:ea typeface="微软雅黑" panose="020B0503020204020204" pitchFamily="34" charset="-122"/>
              </a:rPr>
              <a:t>/</a:t>
            </a:r>
            <a:r>
              <a:rPr lang="zh-CN" altLang="en-US" sz="1400" b="1" dirty="0">
                <a:solidFill>
                  <a:schemeClr val="accent2"/>
                </a:solidFill>
                <a:latin typeface="微软雅黑" panose="020B0503020204020204" pitchFamily="34" charset="-122"/>
                <a:ea typeface="微软雅黑" panose="020B0503020204020204" pitchFamily="34" charset="-122"/>
              </a:rPr>
              <a:t>亚胺培南）都可以显著降低</a:t>
            </a:r>
            <a:r>
              <a:rPr lang="en-US" altLang="zh-CN" sz="1400" b="1" dirty="0">
                <a:solidFill>
                  <a:schemeClr val="accent2"/>
                </a:solidFill>
                <a:latin typeface="微软雅黑" panose="020B0503020204020204" pitchFamily="34" charset="-122"/>
                <a:ea typeface="微软雅黑" panose="020B0503020204020204" pitchFamily="34" charset="-122"/>
              </a:rPr>
              <a:t>AB</a:t>
            </a:r>
            <a:r>
              <a:rPr lang="zh-CN" altLang="en-US" sz="1400" b="1" dirty="0">
                <a:solidFill>
                  <a:schemeClr val="accent2"/>
                </a:solidFill>
                <a:latin typeface="微软雅黑" panose="020B0503020204020204" pitchFamily="34" charset="-122"/>
                <a:ea typeface="微软雅黑" panose="020B0503020204020204" pitchFamily="34" charset="-122"/>
              </a:rPr>
              <a:t>菌落数（差异不显著）</a:t>
            </a:r>
            <a:endParaRPr lang="en-US" altLang="zh-CN" sz="1400" b="1" dirty="0">
              <a:solidFill>
                <a:schemeClr val="accent2"/>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舒巴坦度洛巴坦耐药的菌株，因为存在</a:t>
            </a:r>
            <a:r>
              <a:rPr lang="en-US" altLang="zh-CN" sz="1400" b="1" dirty="0">
                <a:latin typeface="微软雅黑" panose="020B0503020204020204" pitchFamily="34" charset="-122"/>
                <a:ea typeface="微软雅黑" panose="020B0503020204020204" pitchFamily="34" charset="-122"/>
              </a:rPr>
              <a:t>PBP3</a:t>
            </a:r>
            <a:r>
              <a:rPr lang="zh-CN" altLang="en-US" sz="1400" b="1" dirty="0">
                <a:latin typeface="微软雅黑" panose="020B0503020204020204" pitchFamily="34" charset="-122"/>
                <a:ea typeface="微软雅黑" panose="020B0503020204020204" pitchFamily="34" charset="-122"/>
              </a:rPr>
              <a:t>的突变，</a:t>
            </a:r>
            <a:r>
              <a:rPr lang="zh-CN" altLang="en-US" sz="1400" b="1" dirty="0">
                <a:solidFill>
                  <a:schemeClr val="accent2"/>
                </a:solidFill>
                <a:latin typeface="微软雅黑" panose="020B0503020204020204" pitchFamily="34" charset="-122"/>
                <a:ea typeface="微软雅黑" panose="020B0503020204020204" pitchFamily="34" charset="-122"/>
              </a:rPr>
              <a:t>舒巴坦度洛巴坦联合碳青霉烯可以显著降低耐药</a:t>
            </a:r>
            <a:r>
              <a:rPr lang="en-US" altLang="zh-CN" sz="1400" b="1" dirty="0">
                <a:solidFill>
                  <a:schemeClr val="accent2"/>
                </a:solidFill>
                <a:latin typeface="微软雅黑" panose="020B0503020204020204" pitchFamily="34" charset="-122"/>
                <a:ea typeface="微软雅黑" panose="020B0503020204020204" pitchFamily="34" charset="-122"/>
              </a:rPr>
              <a:t>AB</a:t>
            </a:r>
            <a:r>
              <a:rPr lang="zh-CN" altLang="en-US" sz="1400" b="1" dirty="0">
                <a:solidFill>
                  <a:schemeClr val="accent2"/>
                </a:solidFill>
                <a:latin typeface="微软雅黑" panose="020B0503020204020204" pitchFamily="34" charset="-122"/>
                <a:ea typeface="微软雅黑" panose="020B0503020204020204" pitchFamily="34" charset="-122"/>
              </a:rPr>
              <a:t>的菌落数</a:t>
            </a:r>
            <a:endParaRPr lang="en-US" altLang="zh-CN" sz="1400" b="1" dirty="0">
              <a:solidFill>
                <a:schemeClr val="accent2"/>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576611" y="901171"/>
            <a:ext cx="10585450" cy="584775"/>
          </a:xfrm>
          <a:prstGeom prst="rect">
            <a:avLst/>
          </a:prstGeom>
          <a:noFill/>
        </p:spPr>
        <p:txBody>
          <a:bodyPr wrap="square">
            <a:spAutoFit/>
          </a:bodyPr>
          <a:lstStyle/>
          <a:p>
            <a:r>
              <a:rPr lang="zh-CN" altLang="en-US" sz="1600" dirty="0">
                <a:latin typeface="微软雅黑" panose="020B0503020204020204" pitchFamily="34" charset="-122"/>
                <a:ea typeface="微软雅黑" panose="020B0503020204020204" pitchFamily="34" charset="-122"/>
              </a:rPr>
              <a:t>体外模型，模拟舒巴坦度洛巴坦</a:t>
            </a:r>
            <a:r>
              <a:rPr lang="en-US" altLang="zh-CN" sz="1600" dirty="0">
                <a:latin typeface="微软雅黑" panose="020B0503020204020204" pitchFamily="34" charset="-122"/>
                <a:ea typeface="微软雅黑" panose="020B0503020204020204" pitchFamily="34" charset="-122"/>
              </a:rPr>
              <a:t>1g/1g 3h</a:t>
            </a:r>
            <a:r>
              <a:rPr lang="zh-CN" altLang="en-US" sz="1600" dirty="0">
                <a:latin typeface="微软雅黑" panose="020B0503020204020204" pitchFamily="34" charset="-122"/>
                <a:ea typeface="微软雅黑" panose="020B0503020204020204" pitchFamily="34" charset="-122"/>
              </a:rPr>
              <a:t>静脉输注，三个类型的菌株在有或没有碳青霉烯时</a:t>
            </a:r>
            <a:r>
              <a:rPr lang="en-US" altLang="zh-CN" sz="1600" dirty="0">
                <a:latin typeface="微软雅黑" panose="020B0503020204020204" pitchFamily="34" charset="-122"/>
                <a:ea typeface="微软雅黑" panose="020B0503020204020204" pitchFamily="34" charset="-122"/>
              </a:rPr>
              <a:t>ELF</a:t>
            </a:r>
            <a:r>
              <a:rPr lang="zh-CN" altLang="en-US" sz="1600" dirty="0">
                <a:latin typeface="微软雅黑" panose="020B0503020204020204" pitchFamily="34" charset="-122"/>
                <a:ea typeface="微软雅黑" panose="020B0503020204020204" pitchFamily="34" charset="-122"/>
              </a:rPr>
              <a:t>的暴露量与菌落总数减少之间的相关性</a:t>
            </a:r>
            <a:endParaRPr lang="en-US" altLang="zh-CN" sz="16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40044" y="6469466"/>
            <a:ext cx="10454191" cy="276999"/>
          </a:xfrm>
          <a:prstGeom prst="rect">
            <a:avLst/>
          </a:prstGeom>
          <a:noFill/>
        </p:spPr>
        <p:txBody>
          <a:bodyPr wrap="square">
            <a:spAutoFit/>
          </a:bodyPr>
          <a:lstStyle/>
          <a:p>
            <a:r>
              <a:rPr lang="zh-CN" altLang="en-US" sz="600" dirty="0">
                <a:latin typeface="微软雅黑" panose="020B0503020204020204" pitchFamily="34" charset="-122"/>
                <a:ea typeface="微软雅黑" panose="020B0503020204020204" pitchFamily="34" charset="-122"/>
              </a:rPr>
              <a:t>O'Donnell J,</a:t>
            </a:r>
            <a:r>
              <a:rPr lang="en-US" altLang="zh-CN" sz="600" dirty="0" err="1">
                <a:latin typeface="微软雅黑" panose="020B0503020204020204" pitchFamily="34" charset="-122"/>
                <a:ea typeface="微软雅黑" panose="020B0503020204020204" pitchFamily="34" charset="-122"/>
              </a:rPr>
              <a:t>etal</a:t>
            </a:r>
            <a:r>
              <a:rPr lang="en-US" altLang="zh-CN" sz="600" dirty="0">
                <a:latin typeface="微软雅黑" panose="020B0503020204020204" pitchFamily="34" charset="-122"/>
                <a:ea typeface="微软雅黑" panose="020B0503020204020204" pitchFamily="34" charset="-122"/>
              </a:rPr>
              <a:t>.</a:t>
            </a:r>
            <a:r>
              <a:rPr lang="zh-CN" altLang="en-US" sz="600" dirty="0">
                <a:latin typeface="微软雅黑" panose="020B0503020204020204" pitchFamily="34" charset="-122"/>
                <a:ea typeface="微软雅黑" panose="020B0503020204020204" pitchFamily="34" charset="-122"/>
              </a:rPr>
              <a:t> Tommasi R.2024.In vivo dose response and efficacy of the β-lactamase inhibitor, durlobactam, in combination with sulbactam against the Acinetobacter baumannii-calcoaceticus complex. Antimicrob Agents Chemother68:e00800-23.https://doi.org/10.1128/aac.00800-23</a:t>
            </a:r>
            <a:endParaRPr lang="zh-CN" altLang="en-US" sz="6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7967" y="3069346"/>
            <a:ext cx="247414" cy="830997"/>
          </a:xfrm>
          <a:prstGeom prst="rect">
            <a:avLst/>
          </a:prstGeom>
          <a:solidFill>
            <a:schemeClr val="accent6"/>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杀菌活性</a:t>
            </a:r>
            <a:endParaRPr lang="zh-CN" altLang="en-US" sz="12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5"/>
          <p:cNvSpPr txBox="1"/>
          <p:nvPr/>
        </p:nvSpPr>
        <p:spPr>
          <a:xfrm>
            <a:off x="645916" y="412002"/>
            <a:ext cx="10600715" cy="332399"/>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舒巴坦</a:t>
            </a:r>
            <a:r>
              <a:rPr lang="en-US" altLang="zh-CN" sz="2400" b="1" dirty="0">
                <a:solidFill>
                  <a:schemeClr val="bg1"/>
                </a:solidFill>
                <a:latin typeface="微软雅黑" panose="020B0503020204020204" pitchFamily="34" charset="-122"/>
                <a:ea typeface="微软雅黑" panose="020B0503020204020204" pitchFamily="34" charset="-122"/>
                <a:sym typeface="+mn-lt"/>
              </a:rPr>
              <a:t>-</a:t>
            </a:r>
            <a:r>
              <a:rPr lang="zh-CN" altLang="en-US" sz="2400" b="1" dirty="0">
                <a:solidFill>
                  <a:schemeClr val="bg1"/>
                </a:solidFill>
                <a:latin typeface="微软雅黑" panose="020B0503020204020204" pitchFamily="34" charset="-122"/>
                <a:ea typeface="微软雅黑" panose="020B0503020204020204" pitchFamily="34" charset="-122"/>
                <a:sym typeface="+mn-lt"/>
              </a:rPr>
              <a:t>度洛巴坦：</a:t>
            </a:r>
            <a:r>
              <a:rPr lang="en-US" altLang="zh-CN" sz="2400" b="1" dirty="0">
                <a:solidFill>
                  <a:schemeClr val="bg1"/>
                </a:solidFill>
                <a:latin typeface="微软雅黑" panose="020B0503020204020204" pitchFamily="34" charset="-122"/>
                <a:ea typeface="微软雅黑" panose="020B0503020204020204" pitchFamily="34" charset="-122"/>
                <a:sym typeface="+mn-lt"/>
              </a:rPr>
              <a:t>AB</a:t>
            </a:r>
            <a:r>
              <a:rPr lang="zh-CN" altLang="en-US" sz="2400" b="1" dirty="0">
                <a:solidFill>
                  <a:schemeClr val="bg1"/>
                </a:solidFill>
                <a:latin typeface="微软雅黑" panose="020B0503020204020204" pitchFamily="34" charset="-122"/>
                <a:ea typeface="微软雅黑" panose="020B0503020204020204" pitchFamily="34" charset="-122"/>
                <a:sym typeface="+mn-lt"/>
              </a:rPr>
              <a:t>是否联合治疗？</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grpSp>
        <p:nvGrpSpPr>
          <p:cNvPr id="9" name="组合 8"/>
          <p:cNvGrpSpPr/>
          <p:nvPr/>
        </p:nvGrpSpPr>
        <p:grpSpPr>
          <a:xfrm>
            <a:off x="465811" y="963295"/>
            <a:ext cx="5988329" cy="5010785"/>
            <a:chOff x="450571" y="940435"/>
            <a:chExt cx="6683458" cy="5589839"/>
          </a:xfrm>
        </p:grpSpPr>
        <p:pic>
          <p:nvPicPr>
            <p:cNvPr id="6" name="图片 5"/>
            <p:cNvPicPr>
              <a:picLocks noChangeAspect="1"/>
            </p:cNvPicPr>
            <p:nvPr/>
          </p:nvPicPr>
          <p:blipFill>
            <a:blip r:embed="rId1"/>
            <a:stretch>
              <a:fillRect/>
            </a:stretch>
          </p:blipFill>
          <p:spPr>
            <a:xfrm>
              <a:off x="553536" y="2911862"/>
              <a:ext cx="6555846" cy="3618412"/>
            </a:xfrm>
            <a:prstGeom prst="rect">
              <a:avLst/>
            </a:prstGeom>
          </p:spPr>
        </p:pic>
        <p:pic>
          <p:nvPicPr>
            <p:cNvPr id="8" name="图片 7"/>
            <p:cNvPicPr>
              <a:picLocks noChangeAspect="1"/>
            </p:cNvPicPr>
            <p:nvPr/>
          </p:nvPicPr>
          <p:blipFill>
            <a:blip r:embed="rId2"/>
            <a:stretch>
              <a:fillRect/>
            </a:stretch>
          </p:blipFill>
          <p:spPr>
            <a:xfrm>
              <a:off x="450571" y="940435"/>
              <a:ext cx="6683458" cy="1971427"/>
            </a:xfrm>
            <a:prstGeom prst="rect">
              <a:avLst/>
            </a:prstGeom>
          </p:spPr>
        </p:pic>
      </p:grpSp>
      <p:sp>
        <p:nvSpPr>
          <p:cNvPr id="10" name="矩形 9"/>
          <p:cNvSpPr/>
          <p:nvPr/>
        </p:nvSpPr>
        <p:spPr>
          <a:xfrm>
            <a:off x="1287780" y="3025140"/>
            <a:ext cx="914880" cy="2595643"/>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2865120" y="3025139"/>
            <a:ext cx="914880" cy="2595643"/>
          </a:xfrm>
          <a:prstGeom prst="rect">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文本框 12"/>
          <p:cNvSpPr txBox="1"/>
          <p:nvPr/>
        </p:nvSpPr>
        <p:spPr>
          <a:xfrm>
            <a:off x="6649584" y="1323238"/>
            <a:ext cx="4685166" cy="4290021"/>
          </a:xfrm>
          <a:prstGeom prst="rect">
            <a:avLst/>
          </a:prstGeom>
          <a:noFill/>
        </p:spPr>
        <p:txBody>
          <a:bodyPr wrap="square">
            <a:spAutoFit/>
          </a:bodyPr>
          <a:lstStyle/>
          <a:p>
            <a:pPr marL="285750" indent="-285750">
              <a:lnSpc>
                <a:spcPct val="200000"/>
              </a:lnSpc>
              <a:spcAft>
                <a:spcPts val="600"/>
              </a:spcAft>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联合药敏试验，舒巴坦</a:t>
            </a:r>
            <a:r>
              <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度洛巴坦与其他抗生素均</a:t>
            </a:r>
            <a:r>
              <a:rPr lang="zh-CN" altLang="en-US" sz="1400" dirty="0">
                <a:solidFill>
                  <a:schemeClr val="accent1"/>
                </a:solidFill>
                <a:latin typeface="微软雅黑" panose="020B0503020204020204" pitchFamily="34" charset="-122"/>
                <a:ea typeface="微软雅黑" panose="020B0503020204020204" pitchFamily="34" charset="-122"/>
                <a:cs typeface="+mn-ea"/>
                <a:sym typeface="微软雅黑" panose="020B0503020204020204" pitchFamily="34" charset="-122"/>
              </a:rPr>
              <a:t>未显示出拮抗作用</a:t>
            </a: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，存在多种细菌感染时可以联合使用</a:t>
            </a:r>
            <a:endPar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285750" indent="-285750">
              <a:lnSpc>
                <a:spcPct val="200000"/>
              </a:lnSpc>
              <a:spcAft>
                <a:spcPts val="600"/>
              </a:spcAft>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cs typeface="+mn-ea"/>
                <a:sym typeface="微软雅黑" panose="020B0503020204020204" pitchFamily="34" charset="-122"/>
              </a:rPr>
              <a:t>舒巴坦</a:t>
            </a:r>
            <a:r>
              <a:rPr lang="en-US" altLang="zh-CN" sz="1400" b="1" dirty="0">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cs typeface="+mn-ea"/>
                <a:sym typeface="微软雅黑" panose="020B0503020204020204" pitchFamily="34" charset="-122"/>
              </a:rPr>
              <a:t>度洛巴坦对于耐药革兰氏阴性菌的药物部分协同作用</a:t>
            </a: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742950" lvl="1" indent="-285750">
              <a:lnSpc>
                <a:spcPct val="200000"/>
              </a:lnSpc>
              <a:spcAft>
                <a:spcPts val="600"/>
              </a:spcAft>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cs typeface="+mn-ea"/>
                <a:sym typeface="微软雅黑" panose="020B0503020204020204" pitchFamily="34" charset="-122"/>
              </a:rPr>
              <a:t>治疗</a:t>
            </a:r>
            <a:r>
              <a:rPr lang="en-US" altLang="zh-CN" sz="1400" b="1" dirty="0">
                <a:latin typeface="微软雅黑" panose="020B0503020204020204" pitchFamily="34" charset="-122"/>
                <a:ea typeface="微软雅黑" panose="020B0503020204020204" pitchFamily="34" charset="-122"/>
                <a:cs typeface="+mn-ea"/>
                <a:sym typeface="微软雅黑" panose="020B0503020204020204" pitchFamily="34" charset="-122"/>
              </a:rPr>
              <a:t>AB</a:t>
            </a:r>
            <a:r>
              <a:rPr lang="zh-CN" altLang="en-US" sz="1400" b="1" dirty="0">
                <a:latin typeface="微软雅黑" panose="020B0503020204020204" pitchFamily="34" charset="-122"/>
                <a:ea typeface="微软雅黑" panose="020B0503020204020204" pitchFamily="34" charset="-122"/>
                <a:cs typeface="+mn-ea"/>
                <a:sym typeface="微软雅黑" panose="020B0503020204020204" pitchFamily="34" charset="-122"/>
              </a:rPr>
              <a:t>有协同</a:t>
            </a: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（头孢他啶</a:t>
            </a:r>
            <a:r>
              <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阿维巴坦、亚胺培南、美罗培南、阿米卡星、头孢吡肟、米诺环素</a:t>
            </a:r>
            <a:r>
              <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742950" lvl="1" indent="-285750">
              <a:lnSpc>
                <a:spcPct val="200000"/>
              </a:lnSpc>
              <a:spcAft>
                <a:spcPts val="600"/>
              </a:spcAft>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治疗</a:t>
            </a:r>
            <a:r>
              <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rPr>
              <a:t>PA</a:t>
            </a: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有协同（亚胺培南）</a:t>
            </a:r>
            <a:endPar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285750" indent="-285750">
              <a:lnSpc>
                <a:spcPct val="200000"/>
              </a:lnSpc>
              <a:spcAft>
                <a:spcPts val="600"/>
              </a:spcAft>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三期研究：联合亚胺培南</a:t>
            </a:r>
            <a:endPar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285750" indent="-285750">
              <a:lnSpc>
                <a:spcPct val="200000"/>
              </a:lnSpc>
              <a:spcAft>
                <a:spcPts val="600"/>
              </a:spcAft>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目前联合治疗数据相对有限</a:t>
            </a:r>
            <a:endPar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5" name="文本框 14"/>
          <p:cNvSpPr txBox="1"/>
          <p:nvPr/>
        </p:nvSpPr>
        <p:spPr>
          <a:xfrm>
            <a:off x="553584" y="6273800"/>
            <a:ext cx="6096000" cy="200055"/>
          </a:xfrm>
          <a:prstGeom prst="rect">
            <a:avLst/>
          </a:prstGeom>
          <a:noFill/>
        </p:spPr>
        <p:txBody>
          <a:bodyPr wrap="square">
            <a:spAutoFit/>
          </a:bodyPr>
          <a:lstStyle/>
          <a:p>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Sarah M. McLeod, </a:t>
            </a:r>
            <a:r>
              <a:rPr lang="en-US" altLang="zh-CN" sz="700" dirty="0">
                <a:latin typeface="微软雅黑" panose="020B0503020204020204" pitchFamily="34" charset="-122"/>
                <a:ea typeface="微软雅黑" panose="020B0503020204020204" pitchFamily="34" charset="-122"/>
                <a:cs typeface="Times New Roman" panose="02020603050405020304" pitchFamily="18" charset="0"/>
              </a:rPr>
              <a:t>et al. </a:t>
            </a:r>
            <a:r>
              <a:rPr lang="zh-CN" altLang="en-US" sz="700" dirty="0">
                <a:latin typeface="微软雅黑" panose="020B0503020204020204" pitchFamily="34" charset="-122"/>
                <a:ea typeface="微软雅黑" panose="020B0503020204020204" pitchFamily="34" charset="-122"/>
                <a:cs typeface="Times New Roman" panose="02020603050405020304" pitchFamily="18" charset="0"/>
              </a:rPr>
              <a:t>Diagnostic Microbiology and Infectious Disease,Volume 109, Issue 3,2024,116344,</a:t>
            </a:r>
            <a:endParaRPr lang="zh-CN" altLang="en-US" sz="7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文本框 15"/>
          <p:cNvSpPr txBox="1"/>
          <p:nvPr/>
        </p:nvSpPr>
        <p:spPr>
          <a:xfrm>
            <a:off x="-7967" y="3069346"/>
            <a:ext cx="247414" cy="830997"/>
          </a:xfrm>
          <a:prstGeom prst="rect">
            <a:avLst/>
          </a:prstGeom>
          <a:solidFill>
            <a:schemeClr val="accent6"/>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联合治疗</a:t>
            </a:r>
            <a:endParaRPr lang="zh-CN" altLang="en-US" sz="12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0732" y="709634"/>
            <a:ext cx="3292889" cy="3154710"/>
          </a:xfrm>
          <a:prstGeom prst="rect">
            <a:avLst/>
          </a:prstGeom>
          <a:noFill/>
        </p:spPr>
        <p:txBody>
          <a:bodyPr wrap="none">
            <a:spAutoFit/>
          </a:bodyPr>
          <a:lstStyle>
            <a:defPPr>
              <a:defRPr lang="zh-CN"/>
            </a:defPPr>
            <a:lvl1pPr>
              <a:defRPr sz="3600" spc="300">
                <a:gradFill>
                  <a:gsLst>
                    <a:gs pos="32000">
                      <a:srgbClr val="2AA6E6"/>
                    </a:gs>
                    <a:gs pos="97000">
                      <a:srgbClr val="52B28D"/>
                    </a:gs>
                  </a:gsLst>
                  <a:lin ang="5400000" scaled="1"/>
                </a:gradFill>
                <a:effectLst>
                  <a:outerShdw blurRad="63500" dist="50800" sx="102000" sy="102000" algn="ctr" rotWithShape="0">
                    <a:srgbClr val="2AA6E6">
                      <a:alpha val="40000"/>
                    </a:srgb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en-US" altLang="zh-CN" sz="19900" dirty="0">
                <a:solidFill>
                  <a:schemeClr val="accent5">
                    <a:lumMod val="60000"/>
                    <a:lumOff val="40000"/>
                    <a:alpha val="13000"/>
                  </a:schemeClr>
                </a:solidFill>
                <a:effectLst>
                  <a:outerShdw blurRad="63500" dist="50800" sx="102000" sy="102000" algn="ctr" rotWithShape="0">
                    <a:schemeClr val="accent5">
                      <a:lumMod val="75000"/>
                      <a:alpha val="40000"/>
                    </a:schemeClr>
                  </a:outerShdw>
                </a:effectLst>
              </a:rPr>
              <a:t>01</a:t>
            </a:r>
            <a:endParaRPr lang="zh-CN" altLang="en-US" sz="19900" dirty="0">
              <a:solidFill>
                <a:schemeClr val="accent5">
                  <a:lumMod val="60000"/>
                  <a:lumOff val="40000"/>
                  <a:alpha val="13000"/>
                </a:schemeClr>
              </a:solidFill>
              <a:effectLst>
                <a:outerShdw blurRad="63500" dist="50800" sx="102000" sy="102000" algn="ctr" rotWithShape="0">
                  <a:schemeClr val="accent5">
                    <a:lumMod val="75000"/>
                    <a:alpha val="40000"/>
                  </a:schemeClr>
                </a:outerShdw>
              </a:effectLst>
            </a:endParaRPr>
          </a:p>
        </p:txBody>
      </p:sp>
      <p:sp>
        <p:nvSpPr>
          <p:cNvPr id="3" name="文本框 2"/>
          <p:cNvSpPr txBox="1"/>
          <p:nvPr/>
        </p:nvSpPr>
        <p:spPr>
          <a:xfrm>
            <a:off x="2285610" y="3320846"/>
            <a:ext cx="7153358" cy="707886"/>
          </a:xfrm>
          <a:prstGeom prst="rect">
            <a:avLst/>
          </a:prstGeom>
          <a:noFill/>
        </p:spPr>
        <p:txBody>
          <a:bodyPr wrap="square" rtlCol="0">
            <a:spAutoFit/>
          </a:bodyPr>
          <a:lstStyle>
            <a:defPPr>
              <a:defRPr lang="zh-CN"/>
            </a:defPPr>
            <a:lvl1pPr>
              <a:defRPr sz="3600" spc="600">
                <a:gradFill>
                  <a:gsLst>
                    <a:gs pos="0">
                      <a:srgbClr val="2AA6E6"/>
                    </a:gs>
                    <a:gs pos="85000">
                      <a:srgbClr val="52B28D"/>
                    </a:gs>
                  </a:gsLst>
                  <a:lin ang="5400000" scaled="1"/>
                </a:gradFill>
                <a:effectLst>
                  <a:outerShdw blurRad="63500" dist="50800" sx="102000" sy="102000" algn="ctr" rotWithShape="0">
                    <a:srgbClr val="2AA6E6">
                      <a:alpha val="34000"/>
                    </a:srgbClr>
                  </a:outerShdw>
                </a:effectLst>
                <a:latin typeface="思源黑体 CN Bold" panose="020B0800000000000000" pitchFamily="34" charset="-122"/>
                <a:ea typeface="思源黑体 CN Bold" panose="020B0800000000000000" pitchFamily="34" charset="-122"/>
              </a:defRPr>
            </a:lvl1pPr>
          </a:lstStyle>
          <a:p>
            <a:r>
              <a:rPr lang="zh-CN" altLang="en-US" sz="4000" b="1" dirty="0">
                <a:solidFill>
                  <a:schemeClr val="accent5">
                    <a:lumMod val="75000"/>
                  </a:schemeClr>
                </a:solidFill>
                <a:effectLst/>
                <a:latin typeface="微软雅黑" panose="020B0503020204020204" pitchFamily="34" charset="-122"/>
                <a:ea typeface="微软雅黑" panose="020B0503020204020204" pitchFamily="34" charset="-122"/>
              </a:rPr>
              <a:t>鲍曼不动杆菌感染现状</a:t>
            </a:r>
            <a:endParaRPr lang="en-US" altLang="zh-CN" sz="4000" b="1" dirty="0">
              <a:solidFill>
                <a:schemeClr val="accent5">
                  <a:lumMod val="75000"/>
                </a:schemeClr>
              </a:solidFill>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50863" y="981075"/>
            <a:ext cx="5545137" cy="4650376"/>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文本占位符 14"/>
          <p:cNvSpPr txBox="1"/>
          <p:nvPr/>
        </p:nvSpPr>
        <p:spPr>
          <a:xfrm>
            <a:off x="665163" y="418000"/>
            <a:ext cx="9431337" cy="332399"/>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舒巴坦</a:t>
            </a:r>
            <a:r>
              <a:rPr lang="en-US" altLang="zh-CN" sz="2400" b="1" dirty="0">
                <a:solidFill>
                  <a:schemeClr val="bg1"/>
                </a:solidFill>
                <a:latin typeface="微软雅黑" panose="020B0503020204020204" pitchFamily="34" charset="-122"/>
                <a:ea typeface="微软雅黑" panose="020B0503020204020204" pitchFamily="34" charset="-122"/>
                <a:sym typeface="+mn-lt"/>
              </a:rPr>
              <a:t>-</a:t>
            </a:r>
            <a:r>
              <a:rPr lang="zh-CN" altLang="en-US" sz="2400" b="1" dirty="0">
                <a:solidFill>
                  <a:schemeClr val="bg1"/>
                </a:solidFill>
                <a:latin typeface="微软雅黑" panose="020B0503020204020204" pitchFamily="34" charset="-122"/>
                <a:ea typeface="微软雅黑" panose="020B0503020204020204" pitchFamily="34" charset="-122"/>
                <a:sym typeface="+mn-lt"/>
              </a:rPr>
              <a:t>度洛巴坦抗菌谱？是否只能覆盖</a:t>
            </a:r>
            <a:r>
              <a:rPr lang="en-US" altLang="zh-CN" sz="2400" b="1" dirty="0">
                <a:solidFill>
                  <a:schemeClr val="bg1"/>
                </a:solidFill>
                <a:latin typeface="微软雅黑" panose="020B0503020204020204" pitchFamily="34" charset="-122"/>
                <a:ea typeface="微软雅黑" panose="020B0503020204020204" pitchFamily="34" charset="-122"/>
                <a:sym typeface="+mn-lt"/>
              </a:rPr>
              <a:t>AB</a:t>
            </a:r>
            <a:r>
              <a:rPr lang="zh-CN" altLang="en-US" sz="2400" b="1" dirty="0">
                <a:solidFill>
                  <a:schemeClr val="bg1"/>
                </a:solidFill>
                <a:latin typeface="微软雅黑" panose="020B0503020204020204" pitchFamily="34" charset="-122"/>
                <a:ea typeface="微软雅黑" panose="020B0503020204020204" pitchFamily="34" charset="-122"/>
                <a:sym typeface="+mn-lt"/>
              </a:rPr>
              <a:t>？</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pic>
        <p:nvPicPr>
          <p:cNvPr id="7" name="图片 6"/>
          <p:cNvPicPr>
            <a:picLocks noChangeAspect="1"/>
          </p:cNvPicPr>
          <p:nvPr/>
        </p:nvPicPr>
        <p:blipFill>
          <a:blip r:embed="rId1"/>
          <a:stretch>
            <a:fillRect/>
          </a:stretch>
        </p:blipFill>
        <p:spPr>
          <a:xfrm>
            <a:off x="6743162" y="1270984"/>
            <a:ext cx="2264301" cy="2028550"/>
          </a:xfrm>
          <a:prstGeom prst="rect">
            <a:avLst/>
          </a:prstGeom>
        </p:spPr>
      </p:pic>
      <p:pic>
        <p:nvPicPr>
          <p:cNvPr id="13" name="图片 12"/>
          <p:cNvPicPr>
            <a:picLocks noChangeAspect="1"/>
          </p:cNvPicPr>
          <p:nvPr/>
        </p:nvPicPr>
        <p:blipFill>
          <a:blip r:embed="rId2"/>
          <a:stretch>
            <a:fillRect/>
          </a:stretch>
        </p:blipFill>
        <p:spPr>
          <a:xfrm>
            <a:off x="9189494" y="1348900"/>
            <a:ext cx="2142497" cy="1765776"/>
          </a:xfrm>
          <a:prstGeom prst="rect">
            <a:avLst/>
          </a:prstGeom>
        </p:spPr>
      </p:pic>
      <p:pic>
        <p:nvPicPr>
          <p:cNvPr id="15" name="图片 14"/>
          <p:cNvPicPr>
            <a:picLocks noChangeAspect="1"/>
          </p:cNvPicPr>
          <p:nvPr/>
        </p:nvPicPr>
        <p:blipFill>
          <a:blip r:embed="rId3"/>
          <a:stretch>
            <a:fillRect/>
          </a:stretch>
        </p:blipFill>
        <p:spPr>
          <a:xfrm>
            <a:off x="809626" y="1097057"/>
            <a:ext cx="5067299" cy="4534394"/>
          </a:xfrm>
          <a:prstGeom prst="rect">
            <a:avLst/>
          </a:prstGeom>
        </p:spPr>
      </p:pic>
      <p:pic>
        <p:nvPicPr>
          <p:cNvPr id="18" name="图片 17"/>
          <p:cNvPicPr>
            <a:picLocks noChangeAspect="1"/>
          </p:cNvPicPr>
          <p:nvPr/>
        </p:nvPicPr>
        <p:blipFill>
          <a:blip r:embed="rId4"/>
          <a:stretch>
            <a:fillRect/>
          </a:stretch>
        </p:blipFill>
        <p:spPr>
          <a:xfrm>
            <a:off x="9128718" y="3063814"/>
            <a:ext cx="2110062" cy="1962024"/>
          </a:xfrm>
          <a:prstGeom prst="rect">
            <a:avLst/>
          </a:prstGeom>
        </p:spPr>
      </p:pic>
      <p:sp>
        <p:nvSpPr>
          <p:cNvPr id="19" name="文本框 18"/>
          <p:cNvSpPr txBox="1"/>
          <p:nvPr/>
        </p:nvSpPr>
        <p:spPr>
          <a:xfrm>
            <a:off x="648494" y="5742218"/>
            <a:ext cx="5447506" cy="461665"/>
          </a:xfrm>
          <a:prstGeom prst="rect">
            <a:avLst/>
          </a:prstGeom>
          <a:solidFill>
            <a:srgbClr val="2E75B6"/>
          </a:solidFill>
        </p:spPr>
        <p:txBody>
          <a:bodyPr wrap="square"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研究表明：舒巴坦</a:t>
            </a:r>
            <a:r>
              <a:rPr lang="en-US" altLang="zh-CN" sz="1200" b="1" dirty="0">
                <a:solidFill>
                  <a:schemeClr val="bg1"/>
                </a:solidFill>
                <a:latin typeface="微软雅黑" panose="020B0503020204020204" pitchFamily="34" charset="-122"/>
                <a:ea typeface="微软雅黑" panose="020B0503020204020204" pitchFamily="34" charset="-122"/>
              </a:rPr>
              <a:t>-</a:t>
            </a:r>
            <a:r>
              <a:rPr lang="zh-CN" altLang="en-US" sz="1200" b="1" dirty="0">
                <a:solidFill>
                  <a:schemeClr val="bg1"/>
                </a:solidFill>
                <a:latin typeface="微软雅黑" panose="020B0503020204020204" pitchFamily="34" charset="-122"/>
                <a:ea typeface="微软雅黑" panose="020B0503020204020204" pitchFamily="34" charset="-122"/>
              </a:rPr>
              <a:t>度洛巴坦对鲍曼不动杆菌、大肠杆菌、肺炎克雷伯菌都有的杀菌活性，但是铜绿假单胞菌表现出耐药</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a:off x="876300" y="4657725"/>
            <a:ext cx="5000625" cy="800100"/>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矩形 20"/>
          <p:cNvSpPr/>
          <p:nvPr/>
        </p:nvSpPr>
        <p:spPr>
          <a:xfrm>
            <a:off x="809626" y="3678516"/>
            <a:ext cx="5000625" cy="560109"/>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矩形 21"/>
          <p:cNvSpPr/>
          <p:nvPr/>
        </p:nvSpPr>
        <p:spPr>
          <a:xfrm>
            <a:off x="876300" y="2107733"/>
            <a:ext cx="5000625" cy="425918"/>
          </a:xfrm>
          <a:prstGeom prst="rect">
            <a:avLst/>
          </a:prstGeom>
          <a:no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1" name="组合 30"/>
          <p:cNvGrpSpPr/>
          <p:nvPr/>
        </p:nvGrpSpPr>
        <p:grpSpPr>
          <a:xfrm>
            <a:off x="6923467" y="3381921"/>
            <a:ext cx="2477708" cy="1049388"/>
            <a:chOff x="6923467" y="3381921"/>
            <a:chExt cx="2477708" cy="1049388"/>
          </a:xfrm>
        </p:grpSpPr>
        <p:pic>
          <p:nvPicPr>
            <p:cNvPr id="25" name="图片 24"/>
            <p:cNvPicPr>
              <a:picLocks noChangeAspect="1"/>
            </p:cNvPicPr>
            <p:nvPr/>
          </p:nvPicPr>
          <p:blipFill>
            <a:blip r:embed="rId5"/>
            <a:stretch>
              <a:fillRect/>
            </a:stretch>
          </p:blipFill>
          <p:spPr>
            <a:xfrm>
              <a:off x="6923467" y="3394015"/>
              <a:ext cx="525083" cy="1028950"/>
            </a:xfrm>
            <a:prstGeom prst="rect">
              <a:avLst/>
            </a:prstGeom>
          </p:spPr>
        </p:pic>
        <p:sp>
          <p:nvSpPr>
            <p:cNvPr id="26" name="文本框 25"/>
            <p:cNvSpPr txBox="1"/>
            <p:nvPr/>
          </p:nvSpPr>
          <p:spPr>
            <a:xfrm>
              <a:off x="7448550" y="3381921"/>
              <a:ext cx="1463401" cy="261610"/>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对照组</a:t>
              </a:r>
              <a:endParaRPr lang="zh-CN" altLang="en-US" sz="1050" b="1"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7439025" y="3587505"/>
              <a:ext cx="1463401" cy="253916"/>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舒巴坦</a:t>
              </a:r>
              <a:r>
                <a:rPr lang="en-US" altLang="zh-CN" sz="1050" b="1" dirty="0">
                  <a:latin typeface="微软雅黑" panose="020B0503020204020204" pitchFamily="34" charset="-122"/>
                  <a:ea typeface="微软雅黑" panose="020B0503020204020204" pitchFamily="34" charset="-122"/>
                </a:rPr>
                <a:t>-</a:t>
              </a:r>
              <a:r>
                <a:rPr lang="zh-CN" altLang="en-US" sz="1050" b="1" dirty="0">
                  <a:latin typeface="微软雅黑" panose="020B0503020204020204" pitchFamily="34" charset="-122"/>
                  <a:ea typeface="微软雅黑" panose="020B0503020204020204" pitchFamily="34" charset="-122"/>
                </a:rPr>
                <a:t>度洛巴坦</a:t>
              </a:r>
              <a:endParaRPr lang="zh-CN" altLang="en-US" sz="105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7449758" y="3783504"/>
              <a:ext cx="1463401" cy="253916"/>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头孢吡肟</a:t>
              </a:r>
              <a:endParaRPr lang="zh-CN" altLang="en-US" sz="1050"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7448550" y="4006195"/>
              <a:ext cx="1952625" cy="253916"/>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舒巴坦度洛巴坦</a:t>
              </a:r>
              <a:r>
                <a:rPr lang="en-US" altLang="zh-CN" sz="1050" b="1" dirty="0">
                  <a:latin typeface="微软雅黑" panose="020B0503020204020204" pitchFamily="34" charset="-122"/>
                  <a:ea typeface="微软雅黑" panose="020B0503020204020204" pitchFamily="34" charset="-122"/>
                </a:rPr>
                <a:t>+</a:t>
              </a:r>
              <a:r>
                <a:rPr lang="zh-CN" altLang="en-US" sz="1050" b="1" dirty="0">
                  <a:latin typeface="微软雅黑" panose="020B0503020204020204" pitchFamily="34" charset="-122"/>
                  <a:ea typeface="微软雅黑" panose="020B0503020204020204" pitchFamily="34" charset="-122"/>
                </a:rPr>
                <a:t>头孢吡肟</a:t>
              </a:r>
              <a:endParaRPr lang="zh-CN" altLang="en-US" sz="105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7448550" y="4177393"/>
              <a:ext cx="1952625" cy="253916"/>
            </a:xfrm>
            <a:prstGeom prst="rect">
              <a:avLst/>
            </a:prstGeom>
            <a:noFill/>
          </p:spPr>
          <p:txBody>
            <a:bodyPr wrap="square" rtlCol="0">
              <a:spAutoFit/>
            </a:bodyPr>
            <a:lstStyle/>
            <a:p>
              <a:r>
                <a:rPr lang="zh-CN" altLang="en-US" sz="1050" b="1" dirty="0">
                  <a:latin typeface="微软雅黑" panose="020B0503020204020204" pitchFamily="34" charset="-122"/>
                  <a:ea typeface="微软雅黑" panose="020B0503020204020204" pitchFamily="34" charset="-122"/>
                </a:rPr>
                <a:t>最低检出限</a:t>
              </a:r>
              <a:endParaRPr lang="zh-CN" altLang="en-US" sz="1050" b="1" dirty="0">
                <a:latin typeface="微软雅黑" panose="020B0503020204020204" pitchFamily="34" charset="-122"/>
                <a:ea typeface="微软雅黑" panose="020B0503020204020204" pitchFamily="34" charset="-122"/>
              </a:endParaRPr>
            </a:p>
          </p:txBody>
        </p:sp>
      </p:grpSp>
      <p:sp>
        <p:nvSpPr>
          <p:cNvPr id="33" name="矩形 32"/>
          <p:cNvSpPr/>
          <p:nvPr/>
        </p:nvSpPr>
        <p:spPr>
          <a:xfrm>
            <a:off x="6477000" y="1498763"/>
            <a:ext cx="266162" cy="1257300"/>
          </a:xfrm>
          <a:prstGeom prst="rect">
            <a:avLst/>
          </a:prstGeom>
          <a:solidFill>
            <a:srgbClr val="2E75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pitchFamily="34" charset="-122"/>
                <a:ea typeface="微软雅黑" panose="020B0503020204020204" pitchFamily="34" charset="-122"/>
              </a:rPr>
              <a:t>AB</a:t>
            </a:r>
            <a:r>
              <a:rPr lang="zh-CN" altLang="en-US" sz="1200" b="1" dirty="0">
                <a:latin typeface="微软雅黑" panose="020B0503020204020204" pitchFamily="34" charset="-122"/>
                <a:ea typeface="微软雅黑" panose="020B0503020204020204" pitchFamily="34" charset="-122"/>
              </a:rPr>
              <a:t>耐药</a:t>
            </a:r>
            <a:endParaRPr lang="zh-CN" altLang="en-US" sz="1200" b="1" dirty="0">
              <a:latin typeface="微软雅黑" panose="020B0503020204020204" pitchFamily="34" charset="-122"/>
              <a:ea typeface="微软雅黑" panose="020B0503020204020204" pitchFamily="34" charset="-122"/>
            </a:endParaRPr>
          </a:p>
        </p:txBody>
      </p:sp>
      <p:sp>
        <p:nvSpPr>
          <p:cNvPr id="34" name="矩形 33"/>
          <p:cNvSpPr/>
          <p:nvPr/>
        </p:nvSpPr>
        <p:spPr>
          <a:xfrm>
            <a:off x="11182619" y="1577707"/>
            <a:ext cx="266162" cy="1257300"/>
          </a:xfrm>
          <a:prstGeom prst="rect">
            <a:avLst/>
          </a:prstGeom>
          <a:solidFill>
            <a:srgbClr val="2E75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pitchFamily="34" charset="-122"/>
                <a:ea typeface="微软雅黑" panose="020B0503020204020204" pitchFamily="34" charset="-122"/>
              </a:rPr>
              <a:t>PA</a:t>
            </a:r>
            <a:r>
              <a:rPr lang="zh-CN" altLang="en-US" sz="1200" b="1" dirty="0">
                <a:latin typeface="微软雅黑" panose="020B0503020204020204" pitchFamily="34" charset="-122"/>
                <a:ea typeface="微软雅黑" panose="020B0503020204020204" pitchFamily="34" charset="-122"/>
              </a:rPr>
              <a:t>耐药</a:t>
            </a:r>
            <a:endParaRPr lang="zh-CN" altLang="en-US" sz="1200" b="1" dirty="0">
              <a:latin typeface="微软雅黑" panose="020B0503020204020204" pitchFamily="34" charset="-122"/>
              <a:ea typeface="微软雅黑" panose="020B0503020204020204" pitchFamily="34" charset="-122"/>
            </a:endParaRPr>
          </a:p>
        </p:txBody>
      </p:sp>
      <p:sp>
        <p:nvSpPr>
          <p:cNvPr id="35" name="矩形 34"/>
          <p:cNvSpPr/>
          <p:nvPr/>
        </p:nvSpPr>
        <p:spPr>
          <a:xfrm>
            <a:off x="11198910" y="3343483"/>
            <a:ext cx="266162" cy="1257300"/>
          </a:xfrm>
          <a:prstGeom prst="rect">
            <a:avLst/>
          </a:prstGeom>
          <a:solidFill>
            <a:srgbClr val="2E75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微软雅黑" panose="020B0503020204020204" pitchFamily="34" charset="-122"/>
                <a:ea typeface="微软雅黑" panose="020B0503020204020204" pitchFamily="34" charset="-122"/>
              </a:rPr>
              <a:t>EC</a:t>
            </a:r>
            <a:r>
              <a:rPr lang="zh-CN" altLang="en-US" sz="1200" b="1" dirty="0">
                <a:latin typeface="微软雅黑" panose="020B0503020204020204" pitchFamily="34" charset="-122"/>
                <a:ea typeface="微软雅黑" panose="020B0503020204020204" pitchFamily="34" charset="-122"/>
              </a:rPr>
              <a:t>耐药</a:t>
            </a:r>
            <a:endParaRPr lang="zh-CN" altLang="en-US" sz="1200"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6485396" y="4843409"/>
            <a:ext cx="5286644" cy="1423851"/>
          </a:xfrm>
          <a:prstGeom prst="rect">
            <a:avLst/>
          </a:prstGeom>
          <a:noFill/>
        </p:spPr>
        <p:txBody>
          <a:bodyPr wrap="square">
            <a:spAutoFit/>
          </a:bodyPr>
          <a:lstStyle/>
          <a:p>
            <a:pPr marL="285750" indent="-285750">
              <a:lnSpc>
                <a:spcPct val="150000"/>
              </a:lnSpc>
              <a:spcAft>
                <a:spcPts val="600"/>
              </a:spcAft>
              <a:buFont typeface="Wingdings" panose="05000000000000000000" pitchFamily="2" charset="2"/>
              <a:buChar char="Ø"/>
            </a:pP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对于舒巴坦</a:t>
            </a:r>
            <a:r>
              <a:rPr lang="en-US" altLang="zh-CN" sz="1400" dirty="0">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mn-ea"/>
                <a:sym typeface="微软雅黑" panose="020B0503020204020204" pitchFamily="34" charset="-122"/>
              </a:rPr>
              <a:t>度洛巴坦耐药的鲍曼不动杆菌、铜绿假单胞菌、大肠杆菌，</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舒巴坦</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度洛巴坦与头孢吡肟均有协同或相加作用</a:t>
            </a:r>
            <a:endPar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a:p>
            <a:pPr marL="285750" indent="-285750">
              <a:lnSpc>
                <a:spcPct val="150000"/>
              </a:lnSpc>
              <a:spcAft>
                <a:spcPts val="600"/>
              </a:spcAft>
              <a:buFont typeface="Wingdings" panose="05000000000000000000" pitchFamily="2" charset="2"/>
              <a:buChar char="Ø"/>
            </a:pP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研究表明度洛巴坦舒巴坦可恢复亚胺培南和美罗培南对大多数</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CRE</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和</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CRPA</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rPr>
              <a:t>的体外抗菌活性</a:t>
            </a:r>
            <a:endParaRPr lang="en-US" altLang="zh-CN" sz="1400" b="1" dirty="0">
              <a:solidFill>
                <a:schemeClr val="accent2"/>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39" name="文本框 38"/>
          <p:cNvSpPr txBox="1"/>
          <p:nvPr/>
        </p:nvSpPr>
        <p:spPr>
          <a:xfrm>
            <a:off x="665163" y="6347457"/>
            <a:ext cx="8591549" cy="430887"/>
          </a:xfrm>
          <a:prstGeom prst="rect">
            <a:avLst/>
          </a:prstGeom>
          <a:noFill/>
        </p:spPr>
        <p:txBody>
          <a:bodyPr wrap="square">
            <a:spAutoFit/>
          </a:bodyPr>
          <a:lstStyle/>
          <a:p>
            <a:r>
              <a:rPr lang="en-US" altLang="zh-CN" sz="1100" b="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Aliaa Fouad1, </a:t>
            </a:r>
            <a:r>
              <a:rPr lang="en-US" altLang="zh-CN" sz="1100" b="0" u="none" strike="noStrike" baseline="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etal</a:t>
            </a:r>
            <a:r>
              <a:rPr lang="en-US" altLang="zh-CN" sz="1100" b="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J </a:t>
            </a:r>
            <a:r>
              <a:rPr lang="en-US" altLang="zh-CN" sz="1100" b="0" u="none" strike="noStrike" baseline="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Antimicrob</a:t>
            </a:r>
            <a:r>
              <a:rPr lang="en-US" altLang="zh-CN" sz="1100" b="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100" b="0" u="none" strike="noStrike" baseline="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Chemother</a:t>
            </a:r>
            <a:r>
              <a:rPr lang="en-US" altLang="zh-CN" sz="1100" b="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2023; </a:t>
            </a:r>
            <a:r>
              <a:rPr lang="en-US" altLang="zh-CN" sz="1100" b="1"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78</a:t>
            </a:r>
            <a:r>
              <a:rPr lang="en-US" altLang="zh-CN" sz="1100" b="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2801–2809</a:t>
            </a:r>
            <a:endParaRPr lang="en-US" altLang="zh-CN" sz="1100" b="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100" b="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Sarah </a:t>
            </a:r>
            <a:r>
              <a:rPr lang="en-US" altLang="zh-CN" sz="1100" b="0" u="none" strike="noStrike" baseline="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McLeod,</a:t>
            </a:r>
            <a:r>
              <a:rPr lang="en-US" altLang="zh-CN" sz="1100" dirty="0" err="1">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et</a:t>
            </a:r>
            <a:r>
              <a:rPr lang="zh-CN" altLang="en-US" sz="1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al</a:t>
            </a:r>
            <a:r>
              <a:rPr lang="en-US" altLang="zh-CN" sz="1100" b="0" u="none" strike="noStrike" baseline="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Open Forum Infectious Diseases, Volume 10, Issue Supplement_2, December 2023, ofad500.1761 </a:t>
            </a:r>
            <a:endParaRPr lang="zh-CN" altLang="en-US" sz="1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文本框 39"/>
          <p:cNvSpPr txBox="1"/>
          <p:nvPr/>
        </p:nvSpPr>
        <p:spPr>
          <a:xfrm>
            <a:off x="-7967" y="3069346"/>
            <a:ext cx="247414" cy="646331"/>
          </a:xfrm>
          <a:prstGeom prst="rect">
            <a:avLst/>
          </a:prstGeom>
          <a:solidFill>
            <a:schemeClr val="accent6"/>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抗菌谱</a:t>
            </a:r>
            <a:endParaRPr lang="zh-CN" altLang="en-US" sz="12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4294967295"/>
          </p:nvPr>
        </p:nvSpPr>
        <p:spPr>
          <a:xfrm>
            <a:off x="550863" y="6115656"/>
            <a:ext cx="8445500" cy="96950"/>
          </a:xfrm>
        </p:spPr>
        <p:txBody>
          <a:bodyPr/>
          <a:lstStyle/>
          <a:p>
            <a:r>
              <a:rPr lang="zh-CN" altLang="en-US" sz="700" dirty="0">
                <a:latin typeface="微软雅黑" panose="020B0503020204020204" pitchFamily="34" charset="-122"/>
                <a:ea typeface="微软雅黑" panose="020B0503020204020204" pitchFamily="34" charset="-122"/>
                <a:cs typeface="+mn-ea"/>
                <a:sym typeface="+mn-lt"/>
              </a:rPr>
              <a:t>注射用舒巴坦钠</a:t>
            </a:r>
            <a:r>
              <a:rPr lang="en-US" altLang="zh-CN" sz="7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注射用度洛巴坦纳组合包装（</a:t>
            </a:r>
            <a:r>
              <a:rPr lang="en-US" altLang="zh-CN" sz="700" dirty="0">
                <a:latin typeface="微软雅黑" panose="020B0503020204020204" pitchFamily="34" charset="-122"/>
                <a:ea typeface="微软雅黑" panose="020B0503020204020204" pitchFamily="34" charset="-122"/>
                <a:cs typeface="+mn-ea"/>
                <a:sym typeface="+mn-lt"/>
              </a:rPr>
              <a:t>XACDURO</a:t>
            </a:r>
            <a:r>
              <a:rPr lang="en-US" altLang="zh-CN" sz="700" baseline="300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）说明书</a:t>
            </a:r>
            <a:r>
              <a:rPr lang="en-US" altLang="zh-CN" sz="700" dirty="0">
                <a:latin typeface="微软雅黑" panose="020B0503020204020204" pitchFamily="34" charset="-122"/>
                <a:ea typeface="微软雅黑" panose="020B0503020204020204" pitchFamily="34" charset="-122"/>
                <a:cs typeface="+mn-ea"/>
                <a:sym typeface="+mn-lt"/>
              </a:rPr>
              <a:t>, 2024</a:t>
            </a:r>
            <a:r>
              <a:rPr lang="zh-CN" altLang="en-US" sz="700" dirty="0">
                <a:latin typeface="微软雅黑" panose="020B0503020204020204" pitchFamily="34" charset="-122"/>
                <a:ea typeface="微软雅黑" panose="020B0503020204020204" pitchFamily="34" charset="-122"/>
                <a:cs typeface="+mn-ea"/>
                <a:sym typeface="+mn-lt"/>
              </a:rPr>
              <a:t>年</a:t>
            </a:r>
            <a:r>
              <a:rPr lang="en-US" altLang="zh-CN" sz="700" dirty="0">
                <a:latin typeface="微软雅黑" panose="020B0503020204020204" pitchFamily="34" charset="-122"/>
                <a:ea typeface="微软雅黑" panose="020B0503020204020204" pitchFamily="34" charset="-122"/>
                <a:cs typeface="+mn-ea"/>
                <a:sym typeface="+mn-lt"/>
              </a:rPr>
              <a:t>5</a:t>
            </a:r>
            <a:r>
              <a:rPr lang="zh-CN" altLang="en-US" sz="700" dirty="0">
                <a:latin typeface="微软雅黑" panose="020B0503020204020204" pitchFamily="34" charset="-122"/>
                <a:ea typeface="微软雅黑" panose="020B0503020204020204" pitchFamily="34" charset="-122"/>
                <a:cs typeface="+mn-ea"/>
                <a:sym typeface="+mn-lt"/>
              </a:rPr>
              <a:t>月</a:t>
            </a:r>
            <a:r>
              <a:rPr lang="en-US" altLang="zh-CN" sz="700" dirty="0">
                <a:latin typeface="微软雅黑" panose="020B0503020204020204" pitchFamily="34" charset="-122"/>
                <a:ea typeface="微软雅黑" panose="020B0503020204020204" pitchFamily="34" charset="-122"/>
                <a:cs typeface="+mn-ea"/>
                <a:sym typeface="+mn-lt"/>
              </a:rPr>
              <a:t>15</a:t>
            </a:r>
            <a:r>
              <a:rPr lang="zh-CN" altLang="en-US" sz="700" dirty="0">
                <a:latin typeface="微软雅黑" panose="020B0503020204020204" pitchFamily="34" charset="-122"/>
                <a:ea typeface="微软雅黑" panose="020B0503020204020204" pitchFamily="34" charset="-122"/>
                <a:cs typeface="+mn-ea"/>
                <a:sym typeface="+mn-lt"/>
              </a:rPr>
              <a:t>日</a:t>
            </a:r>
            <a:endParaRPr lang="zh-CN" altLang="en-US" sz="700" dirty="0">
              <a:latin typeface="微软雅黑" panose="020B0503020204020204" pitchFamily="34" charset="-122"/>
              <a:ea typeface="微软雅黑" panose="020B0503020204020204" pitchFamily="34" charset="-122"/>
              <a:cs typeface="+mn-ea"/>
              <a:sym typeface="+mn-lt"/>
            </a:endParaRPr>
          </a:p>
        </p:txBody>
      </p:sp>
      <p:sp>
        <p:nvSpPr>
          <p:cNvPr id="11" name="文本占位符 10"/>
          <p:cNvSpPr>
            <a:spLocks noGrp="1"/>
          </p:cNvSpPr>
          <p:nvPr>
            <p:ph type="body" sz="quarter" idx="4294967295"/>
          </p:nvPr>
        </p:nvSpPr>
        <p:spPr>
          <a:xfrm>
            <a:off x="628650" y="367854"/>
            <a:ext cx="11420475" cy="332399"/>
          </a:xfrm>
        </p:spPr>
        <p:txBody>
          <a:bodyPr vert="horz" wrap="square" lIns="0" tIns="0" rIns="0" bIns="0" rtlCol="0" anchor="t" anchorCtr="0">
            <a:spAutoFit/>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sym typeface="+mn-lt"/>
              </a:rPr>
              <a:t>使用舒巴坦</a:t>
            </a:r>
            <a:r>
              <a:rPr lang="en-US" altLang="zh-CN" sz="2400" b="1" dirty="0">
                <a:solidFill>
                  <a:schemeClr val="bg1"/>
                </a:solidFill>
                <a:latin typeface="微软雅黑" panose="020B0503020204020204" pitchFamily="34" charset="-122"/>
                <a:ea typeface="微软雅黑" panose="020B0503020204020204" pitchFamily="34" charset="-122"/>
                <a:sym typeface="+mn-lt"/>
              </a:rPr>
              <a:t>-</a:t>
            </a:r>
            <a:r>
              <a:rPr lang="zh-CN" altLang="en-US" sz="2400" b="1" dirty="0">
                <a:solidFill>
                  <a:schemeClr val="bg1"/>
                </a:solidFill>
                <a:latin typeface="微软雅黑" panose="020B0503020204020204" pitchFamily="34" charset="-122"/>
                <a:ea typeface="微软雅黑" panose="020B0503020204020204" pitchFamily="34" charset="-122"/>
                <a:sym typeface="+mn-lt"/>
              </a:rPr>
              <a:t>度洛巴坦时应根据估算肌酐清除率调整用药剂量</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pic>
        <p:nvPicPr>
          <p:cNvPr id="12" name="Picture 32"/>
          <p:cNvPicPr>
            <a:picLocks noChangeAspect="1"/>
          </p:cNvPicPr>
          <p:nvPr/>
        </p:nvPicPr>
        <p:blipFill>
          <a:blip r:embed="rId1">
            <a:alphaModFix amt="35000"/>
          </a:blip>
          <a:srcRect b="30364"/>
          <a:stretch>
            <a:fillRect/>
          </a:stretch>
        </p:blipFill>
        <p:spPr>
          <a:xfrm>
            <a:off x="6489645" y="2983911"/>
            <a:ext cx="5358403" cy="2489792"/>
          </a:xfrm>
          <a:prstGeom prst="rect">
            <a:avLst/>
          </a:prstGeom>
        </p:spPr>
      </p:pic>
      <p:sp>
        <p:nvSpPr>
          <p:cNvPr id="13" name="矩形: 圆角 12"/>
          <p:cNvSpPr/>
          <p:nvPr/>
        </p:nvSpPr>
        <p:spPr>
          <a:xfrm>
            <a:off x="332581" y="2405999"/>
            <a:ext cx="2515235" cy="3067704"/>
          </a:xfrm>
          <a:prstGeom prst="roundRect">
            <a:avLst>
              <a:gd name="adj" fmla="val 1972"/>
            </a:avLst>
          </a:prstGeom>
          <a:solidFill>
            <a:schemeClr val="accent1">
              <a:lumMod val="20000"/>
              <a:lumOff val="80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 name="矩形: 圆顶角 13"/>
          <p:cNvSpPr/>
          <p:nvPr/>
        </p:nvSpPr>
        <p:spPr>
          <a:xfrm>
            <a:off x="330198" y="2405998"/>
            <a:ext cx="2520000" cy="616213"/>
          </a:xfrm>
          <a:prstGeom prst="round2SameRect">
            <a:avLst/>
          </a:prstGeom>
          <a:ln>
            <a:noFill/>
          </a:ln>
          <a:effectLst>
            <a:outerShdw blurRad="508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 name="矩形: 圆顶角 14"/>
          <p:cNvSpPr/>
          <p:nvPr/>
        </p:nvSpPr>
        <p:spPr>
          <a:xfrm>
            <a:off x="2904198" y="2405998"/>
            <a:ext cx="2410752" cy="616213"/>
          </a:xfrm>
          <a:prstGeom prst="round2SameRect">
            <a:avLst/>
          </a:prstGeom>
          <a:ln>
            <a:noFill/>
          </a:ln>
          <a:effectLst>
            <a:outerShdw blurRad="508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6" name="矩形: 圆顶角 15"/>
          <p:cNvSpPr/>
          <p:nvPr/>
        </p:nvSpPr>
        <p:spPr>
          <a:xfrm>
            <a:off x="5368950" y="2405998"/>
            <a:ext cx="6481249" cy="616213"/>
          </a:xfrm>
          <a:prstGeom prst="round2SameRect">
            <a:avLst/>
          </a:prstGeom>
          <a:ln>
            <a:noFill/>
          </a:ln>
          <a:effectLst>
            <a:outerShdw blurRad="508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aphicFrame>
        <p:nvGraphicFramePr>
          <p:cNvPr id="17" name="表格 16"/>
          <p:cNvGraphicFramePr>
            <a:graphicFrameLocks noGrp="1"/>
          </p:cNvGraphicFramePr>
          <p:nvPr/>
        </p:nvGraphicFramePr>
        <p:xfrm>
          <a:off x="330199" y="2415523"/>
          <a:ext cx="11520000" cy="3067704"/>
        </p:xfrm>
        <a:graphic>
          <a:graphicData uri="http://schemas.openxmlformats.org/drawingml/2006/table">
            <a:tbl>
              <a:tblPr firstRow="1" bandRow="1">
                <a:tableStyleId>{00A15C55-8517-42AA-B614-E9B94910E393}</a:tableStyleId>
              </a:tblPr>
              <a:tblGrid>
                <a:gridCol w="2520000"/>
                <a:gridCol w="2407601"/>
                <a:gridCol w="6592399"/>
              </a:tblGrid>
              <a:tr h="621721">
                <a:tc>
                  <a:txBody>
                    <a:bodyPr/>
                    <a:lstStyle/>
                    <a:p>
                      <a:pPr algn="ctr"/>
                      <a:r>
                        <a:rPr lang="en-US" altLang="zh-CN" sz="1600" dirty="0">
                          <a:latin typeface="+mn-lt"/>
                          <a:ea typeface="+mn-ea"/>
                          <a:cs typeface="+mn-ea"/>
                          <a:sym typeface="+mn-lt"/>
                        </a:rPr>
                        <a:t>XACDURO</a:t>
                      </a:r>
                      <a:r>
                        <a:rPr lang="en-US" altLang="zh-CN" sz="1600" baseline="30000" dirty="0">
                          <a:latin typeface="+mn-lt"/>
                          <a:ea typeface="+mn-ea"/>
                          <a:cs typeface="+mn-ea"/>
                          <a:sym typeface="+mn-lt"/>
                        </a:rPr>
                        <a:t>®</a:t>
                      </a:r>
                      <a:r>
                        <a:rPr lang="zh-CN" altLang="en-US" sz="1600" dirty="0">
                          <a:latin typeface="+mn-lt"/>
                          <a:ea typeface="+mn-ea"/>
                          <a:cs typeface="+mn-ea"/>
                          <a:sym typeface="+mn-lt"/>
                        </a:rPr>
                        <a:t>剂量</a:t>
                      </a:r>
                      <a:endParaRPr lang="en-US" altLang="zh-CN" sz="1600" dirty="0">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latin typeface="+mn-lt"/>
                          <a:ea typeface="+mn-ea"/>
                          <a:cs typeface="+mn-ea"/>
                          <a:sym typeface="+mn-lt"/>
                        </a:rPr>
                        <a:t>估算CLcr</a:t>
                      </a:r>
                      <a:endParaRPr lang="en-US" altLang="zh-CN" sz="1600" dirty="0">
                        <a:latin typeface="+mn-lt"/>
                        <a:ea typeface="+mn-ea"/>
                        <a:cs typeface="+mn-ea"/>
                        <a:sym typeface="+mn-lt"/>
                      </a:endParaRPr>
                    </a:p>
                    <a:p>
                      <a:pPr algn="ctr"/>
                      <a:r>
                        <a:rPr lang="en-US" altLang="zh-CN" sz="1600" dirty="0">
                          <a:latin typeface="+mn-lt"/>
                          <a:ea typeface="+mn-ea"/>
                          <a:cs typeface="+mn-ea"/>
                          <a:sym typeface="+mn-lt"/>
                        </a:rPr>
                        <a:t>(mL/min)*</a:t>
                      </a:r>
                      <a:endParaRPr lang="zh-CN" altLang="en-US" sz="1600" dirty="0">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600" dirty="0">
                          <a:latin typeface="+mn-lt"/>
                          <a:ea typeface="+mn-ea"/>
                          <a:cs typeface="+mn-ea"/>
                          <a:sym typeface="+mn-lt"/>
                        </a:rPr>
                        <a:t>给药频率</a:t>
                      </a:r>
                      <a:endParaRPr lang="zh-CN" altLang="en-US" sz="1600" dirty="0">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327222">
                <a:tc rowSpan="5">
                  <a:txBody>
                    <a:bodyPr/>
                    <a:lstStyle/>
                    <a:p>
                      <a:pPr algn="ctr">
                        <a:spcAft>
                          <a:spcPts val="600"/>
                        </a:spcAft>
                      </a:pPr>
                      <a:endParaRPr lang="zh-CN" altLang="en-US" sz="1400" dirty="0">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dirty="0">
                          <a:latin typeface="+mn-lt"/>
                          <a:ea typeface="+mn-ea"/>
                          <a:cs typeface="+mn-ea"/>
                          <a:sym typeface="+mn-lt"/>
                        </a:rPr>
                        <a:t>≥ </a:t>
                      </a:r>
                      <a:r>
                        <a:rPr lang="en-US" altLang="zh-CN" sz="1400" dirty="0">
                          <a:latin typeface="+mn-lt"/>
                          <a:ea typeface="+mn-ea"/>
                          <a:cs typeface="+mn-ea"/>
                          <a:sym typeface="+mn-lt"/>
                        </a:rPr>
                        <a:t>130</a:t>
                      </a:r>
                      <a:endParaRPr lang="zh-CN" altLang="en-US" sz="1400" dirty="0">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dirty="0">
                          <a:latin typeface="+mn-lt"/>
                          <a:ea typeface="+mn-ea"/>
                          <a:cs typeface="+mn-ea"/>
                          <a:sym typeface="+mn-lt"/>
                        </a:rPr>
                        <a:t>每</a:t>
                      </a:r>
                      <a:r>
                        <a:rPr lang="en-US" altLang="zh-CN" sz="1400" dirty="0">
                          <a:latin typeface="+mn-lt"/>
                          <a:ea typeface="+mn-ea"/>
                          <a:cs typeface="+mn-ea"/>
                          <a:sym typeface="+mn-lt"/>
                        </a:rPr>
                        <a:t>4</a:t>
                      </a:r>
                      <a:r>
                        <a:rPr lang="zh-CN" altLang="en-US" sz="1400" dirty="0">
                          <a:latin typeface="+mn-lt"/>
                          <a:ea typeface="+mn-ea"/>
                          <a:cs typeface="+mn-ea"/>
                          <a:sym typeface="+mn-lt"/>
                        </a:rPr>
                        <a:t>小时</a:t>
                      </a:r>
                      <a:r>
                        <a:rPr lang="en-US" altLang="zh-CN" sz="1400" dirty="0">
                          <a:latin typeface="+mn-lt"/>
                          <a:ea typeface="+mn-ea"/>
                          <a:cs typeface="+mn-ea"/>
                          <a:sym typeface="+mn-lt"/>
                        </a:rPr>
                        <a:t>1</a:t>
                      </a:r>
                      <a:r>
                        <a:rPr lang="zh-CN" altLang="en-US" sz="1400" dirty="0">
                          <a:latin typeface="+mn-lt"/>
                          <a:ea typeface="+mn-ea"/>
                          <a:cs typeface="+mn-ea"/>
                          <a:sym typeface="+mn-lt"/>
                        </a:rPr>
                        <a:t>次</a:t>
                      </a:r>
                      <a:endParaRPr lang="zh-CN" altLang="en-US" sz="1400" dirty="0">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327222">
                <a:tc vMerge="1">
                  <a:tcPr/>
                </a:tc>
                <a:tc>
                  <a:txBody>
                    <a:bodyPr/>
                    <a:lstStyle/>
                    <a:p>
                      <a:pPr algn="ctr"/>
                      <a:r>
                        <a:rPr lang="en-US" altLang="zh-CN" sz="1400" dirty="0">
                          <a:latin typeface="+mn-lt"/>
                          <a:ea typeface="+mn-ea"/>
                          <a:cs typeface="+mn-ea"/>
                          <a:sym typeface="+mn-lt"/>
                        </a:rPr>
                        <a:t>45 – 129</a:t>
                      </a:r>
                      <a:endParaRPr lang="zh-CN" altLang="en-US" sz="1400" dirty="0">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400" b="0" u="none" strike="noStrike" kern="1200" cap="none" spc="0" normalizeH="0" baseline="0" noProof="0" dirty="0">
                          <a:ln>
                            <a:noFill/>
                          </a:ln>
                          <a:solidFill>
                            <a:prstClr val="black"/>
                          </a:solidFill>
                          <a:effectLst/>
                          <a:uLnTx/>
                          <a:uFillTx/>
                          <a:latin typeface="+mn-lt"/>
                          <a:ea typeface="+mn-ea"/>
                          <a:cs typeface="+mn-ea"/>
                          <a:sym typeface="+mn-lt"/>
                        </a:rPr>
                        <a:t>每</a:t>
                      </a:r>
                      <a:r>
                        <a:rPr kumimoji="0" lang="en-US" altLang="zh-CN" sz="1400" b="0" u="none" strike="noStrike" kern="1200" cap="none" spc="0" normalizeH="0" baseline="0" noProof="0" dirty="0">
                          <a:ln>
                            <a:noFill/>
                          </a:ln>
                          <a:solidFill>
                            <a:prstClr val="black"/>
                          </a:solidFill>
                          <a:effectLst/>
                          <a:uLnTx/>
                          <a:uFillTx/>
                          <a:latin typeface="+mn-lt"/>
                          <a:ea typeface="+mn-ea"/>
                          <a:cs typeface="+mn-ea"/>
                          <a:sym typeface="+mn-lt"/>
                        </a:rPr>
                        <a:t>6</a:t>
                      </a:r>
                      <a:r>
                        <a:rPr kumimoji="0" lang="zh-CN" altLang="en-US" sz="1400" b="0" u="none" strike="noStrike" kern="1200" cap="none" spc="0" normalizeH="0" baseline="0" noProof="0" dirty="0">
                          <a:ln>
                            <a:noFill/>
                          </a:ln>
                          <a:solidFill>
                            <a:prstClr val="black"/>
                          </a:solidFill>
                          <a:effectLst/>
                          <a:uLnTx/>
                          <a:uFillTx/>
                          <a:latin typeface="+mn-lt"/>
                          <a:ea typeface="+mn-ea"/>
                          <a:cs typeface="+mn-ea"/>
                          <a:sym typeface="+mn-lt"/>
                        </a:rPr>
                        <a:t>小时</a:t>
                      </a:r>
                      <a:r>
                        <a:rPr kumimoji="0" lang="en-US" altLang="zh-CN" sz="1400" b="0" u="none" strike="noStrike" kern="1200" cap="none" spc="0" normalizeH="0" baseline="0" noProof="0" dirty="0">
                          <a:ln>
                            <a:noFill/>
                          </a:ln>
                          <a:solidFill>
                            <a:prstClr val="black"/>
                          </a:solidFill>
                          <a:effectLst/>
                          <a:uLnTx/>
                          <a:uFillTx/>
                          <a:latin typeface="+mn-lt"/>
                          <a:ea typeface="+mn-ea"/>
                          <a:cs typeface="+mn-ea"/>
                          <a:sym typeface="+mn-lt"/>
                        </a:rPr>
                        <a:t>1</a:t>
                      </a:r>
                      <a:r>
                        <a:rPr lang="zh-CN" altLang="en-US" sz="1400" dirty="0">
                          <a:latin typeface="+mn-lt"/>
                          <a:ea typeface="+mn-ea"/>
                          <a:cs typeface="+mn-ea"/>
                          <a:sym typeface="+mn-lt"/>
                        </a:rPr>
                        <a:t>次</a:t>
                      </a:r>
                      <a:endParaRPr kumimoji="0" lang="zh-CN" altLang="en-US" sz="1400" b="0" i="0" u="none" strike="noStrike" kern="1200" cap="none" spc="0" normalizeH="0" baseline="0" noProof="0" dirty="0">
                        <a:ln>
                          <a:noFill/>
                        </a:ln>
                        <a:solidFill>
                          <a:prstClr val="black"/>
                        </a:solidFill>
                        <a:effectLst/>
                        <a:uLnTx/>
                        <a:uFillTx/>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327222">
                <a:tc vMerge="1">
                  <a:tcPr/>
                </a:tc>
                <a:tc>
                  <a:txBody>
                    <a:bodyPr/>
                    <a:lstStyle/>
                    <a:p>
                      <a:pPr algn="ctr"/>
                      <a:r>
                        <a:rPr lang="en-US" altLang="zh-CN" sz="1400" dirty="0">
                          <a:latin typeface="+mn-lt"/>
                          <a:ea typeface="+mn-ea"/>
                          <a:cs typeface="+mn-ea"/>
                          <a:sym typeface="+mn-lt"/>
                        </a:rPr>
                        <a:t>30 – 44</a:t>
                      </a:r>
                      <a:endParaRPr lang="zh-CN" altLang="en-US" sz="1400" dirty="0">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400" b="0" u="none" strike="noStrike" kern="1200" cap="none" spc="0" normalizeH="0" baseline="0" noProof="0" dirty="0">
                          <a:ln>
                            <a:noFill/>
                          </a:ln>
                          <a:solidFill>
                            <a:prstClr val="black"/>
                          </a:solidFill>
                          <a:effectLst/>
                          <a:uLnTx/>
                          <a:uFillTx/>
                          <a:latin typeface="+mn-lt"/>
                          <a:ea typeface="+mn-ea"/>
                          <a:cs typeface="+mn-ea"/>
                          <a:sym typeface="+mn-lt"/>
                        </a:rPr>
                        <a:t>每</a:t>
                      </a:r>
                      <a:r>
                        <a:rPr kumimoji="0" lang="en-US" altLang="zh-CN" sz="1400" b="0" u="none" strike="noStrike" kern="1200" cap="none" spc="0" normalizeH="0" baseline="0" noProof="0" dirty="0">
                          <a:ln>
                            <a:noFill/>
                          </a:ln>
                          <a:solidFill>
                            <a:prstClr val="black"/>
                          </a:solidFill>
                          <a:effectLst/>
                          <a:uLnTx/>
                          <a:uFillTx/>
                          <a:latin typeface="+mn-lt"/>
                          <a:ea typeface="+mn-ea"/>
                          <a:cs typeface="+mn-ea"/>
                          <a:sym typeface="+mn-lt"/>
                        </a:rPr>
                        <a:t>8</a:t>
                      </a:r>
                      <a:r>
                        <a:rPr kumimoji="0" lang="zh-CN" altLang="en-US" sz="1400" b="0" u="none" strike="noStrike" kern="1200" cap="none" spc="0" normalizeH="0" baseline="0" noProof="0" dirty="0">
                          <a:ln>
                            <a:noFill/>
                          </a:ln>
                          <a:solidFill>
                            <a:prstClr val="black"/>
                          </a:solidFill>
                          <a:effectLst/>
                          <a:uLnTx/>
                          <a:uFillTx/>
                          <a:latin typeface="+mn-lt"/>
                          <a:ea typeface="+mn-ea"/>
                          <a:cs typeface="+mn-ea"/>
                          <a:sym typeface="+mn-lt"/>
                        </a:rPr>
                        <a:t>小时</a:t>
                      </a:r>
                      <a:r>
                        <a:rPr kumimoji="0" lang="en-US" altLang="zh-CN" sz="1400" b="0" u="none" strike="noStrike" kern="1200" cap="none" spc="0" normalizeH="0" baseline="0" noProof="0" dirty="0">
                          <a:ln>
                            <a:noFill/>
                          </a:ln>
                          <a:solidFill>
                            <a:prstClr val="black"/>
                          </a:solidFill>
                          <a:effectLst/>
                          <a:uLnTx/>
                          <a:uFillTx/>
                          <a:latin typeface="+mn-lt"/>
                          <a:ea typeface="+mn-ea"/>
                          <a:cs typeface="+mn-ea"/>
                          <a:sym typeface="+mn-lt"/>
                        </a:rPr>
                        <a:t>1</a:t>
                      </a:r>
                      <a:r>
                        <a:rPr lang="zh-CN" altLang="en-US" sz="1400" dirty="0">
                          <a:latin typeface="+mn-lt"/>
                          <a:ea typeface="+mn-ea"/>
                          <a:cs typeface="+mn-ea"/>
                          <a:sym typeface="+mn-lt"/>
                        </a:rPr>
                        <a:t>次</a:t>
                      </a:r>
                      <a:endParaRPr kumimoji="0" lang="zh-CN" altLang="en-US" sz="1400" b="0" i="0" u="none" strike="noStrike" kern="1200" cap="none" spc="0" normalizeH="0" baseline="0" noProof="0" dirty="0">
                        <a:ln>
                          <a:noFill/>
                        </a:ln>
                        <a:solidFill>
                          <a:prstClr val="black"/>
                        </a:solidFill>
                        <a:effectLst/>
                        <a:uLnTx/>
                        <a:uFillTx/>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327222">
                <a:tc vMerge="1">
                  <a:tcPr/>
                </a:tc>
                <a:tc>
                  <a:txBody>
                    <a:bodyPr/>
                    <a:lstStyle/>
                    <a:p>
                      <a:pPr algn="ctr"/>
                      <a:r>
                        <a:rPr lang="en-US" altLang="zh-CN" sz="1400" dirty="0">
                          <a:latin typeface="+mn-lt"/>
                          <a:ea typeface="+mn-ea"/>
                          <a:cs typeface="+mn-ea"/>
                          <a:sym typeface="+mn-lt"/>
                        </a:rPr>
                        <a:t>15 – 29</a:t>
                      </a:r>
                      <a:endParaRPr lang="zh-CN" altLang="en-US" sz="1400" dirty="0">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1400" b="0" u="none" strike="noStrike" kern="1200" cap="none" spc="0" normalizeH="0" baseline="0" noProof="0" dirty="0">
                          <a:ln>
                            <a:noFill/>
                          </a:ln>
                          <a:solidFill>
                            <a:prstClr val="black"/>
                          </a:solidFill>
                          <a:effectLst/>
                          <a:uLnTx/>
                          <a:uFillTx/>
                          <a:latin typeface="+mn-lt"/>
                          <a:ea typeface="+mn-ea"/>
                          <a:cs typeface="+mn-ea"/>
                          <a:sym typeface="+mn-lt"/>
                        </a:rPr>
                        <a:t>每</a:t>
                      </a:r>
                      <a:r>
                        <a:rPr kumimoji="0" lang="en-US" altLang="zh-CN" sz="1400" b="0" u="none" strike="noStrike" kern="1200" cap="none" spc="0" normalizeH="0" baseline="0" noProof="0" dirty="0">
                          <a:ln>
                            <a:noFill/>
                          </a:ln>
                          <a:solidFill>
                            <a:prstClr val="black"/>
                          </a:solidFill>
                          <a:effectLst/>
                          <a:uLnTx/>
                          <a:uFillTx/>
                          <a:latin typeface="+mn-lt"/>
                          <a:ea typeface="+mn-ea"/>
                          <a:cs typeface="+mn-ea"/>
                          <a:sym typeface="+mn-lt"/>
                        </a:rPr>
                        <a:t>12</a:t>
                      </a:r>
                      <a:r>
                        <a:rPr kumimoji="0" lang="zh-CN" altLang="en-US" sz="1400" b="0" u="none" strike="noStrike" kern="1200" cap="none" spc="0" normalizeH="0" baseline="0" noProof="0" dirty="0">
                          <a:ln>
                            <a:noFill/>
                          </a:ln>
                          <a:solidFill>
                            <a:prstClr val="black"/>
                          </a:solidFill>
                          <a:effectLst/>
                          <a:uLnTx/>
                          <a:uFillTx/>
                          <a:latin typeface="+mn-lt"/>
                          <a:ea typeface="+mn-ea"/>
                          <a:cs typeface="+mn-ea"/>
                          <a:sym typeface="+mn-lt"/>
                        </a:rPr>
                        <a:t>小时</a:t>
                      </a:r>
                      <a:r>
                        <a:rPr kumimoji="0" lang="en-US" altLang="zh-CN" sz="1400" b="0" u="none" strike="noStrike" kern="1200" cap="none" spc="0" normalizeH="0" baseline="0" noProof="0" dirty="0">
                          <a:ln>
                            <a:noFill/>
                          </a:ln>
                          <a:solidFill>
                            <a:prstClr val="black"/>
                          </a:solidFill>
                          <a:effectLst/>
                          <a:uLnTx/>
                          <a:uFillTx/>
                          <a:latin typeface="+mn-lt"/>
                          <a:ea typeface="+mn-ea"/>
                          <a:cs typeface="+mn-ea"/>
                          <a:sym typeface="+mn-lt"/>
                        </a:rPr>
                        <a:t>1</a:t>
                      </a:r>
                      <a:r>
                        <a:rPr lang="zh-CN" altLang="en-US" sz="1400" dirty="0">
                          <a:latin typeface="+mn-lt"/>
                          <a:ea typeface="+mn-ea"/>
                          <a:cs typeface="+mn-ea"/>
                          <a:sym typeface="+mn-lt"/>
                        </a:rPr>
                        <a:t>次</a:t>
                      </a:r>
                      <a:endParaRPr kumimoji="0" lang="zh-CN" altLang="en-US" sz="1400" b="0" i="0" u="none" strike="noStrike" kern="1200" cap="none" spc="0" normalizeH="0" baseline="0" noProof="0" dirty="0">
                        <a:ln>
                          <a:noFill/>
                        </a:ln>
                        <a:solidFill>
                          <a:prstClr val="black"/>
                        </a:solidFill>
                        <a:effectLst/>
                        <a:uLnTx/>
                        <a:uFillTx/>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1137095">
                <a:tc vMerge="1">
                  <a:tcPr/>
                </a:tc>
                <a:tc>
                  <a:txBody>
                    <a:bodyPr/>
                    <a:lstStyle/>
                    <a:p>
                      <a:pPr algn="ctr"/>
                      <a:r>
                        <a:rPr lang="en-US" altLang="zh-CN" sz="1400" dirty="0">
                          <a:latin typeface="+mn-lt"/>
                          <a:ea typeface="+mn-ea"/>
                          <a:cs typeface="+mn-ea"/>
                          <a:sym typeface="+mn-lt"/>
                        </a:rPr>
                        <a:t>&lt;</a:t>
                      </a:r>
                      <a:r>
                        <a:rPr lang="zh-CN" altLang="en-US" sz="1400" dirty="0">
                          <a:latin typeface="+mn-lt"/>
                          <a:ea typeface="+mn-ea"/>
                          <a:cs typeface="+mn-ea"/>
                          <a:sym typeface="+mn-lt"/>
                        </a:rPr>
                        <a:t> </a:t>
                      </a:r>
                      <a:r>
                        <a:rPr lang="en-US" altLang="zh-CN" sz="1400" dirty="0">
                          <a:latin typeface="+mn-lt"/>
                          <a:ea typeface="+mn-ea"/>
                          <a:cs typeface="+mn-ea"/>
                          <a:sym typeface="+mn-lt"/>
                        </a:rPr>
                        <a:t>15</a:t>
                      </a:r>
                      <a:r>
                        <a:rPr lang="en-US" altLang="zh-CN" sz="1400" baseline="30000" dirty="0">
                          <a:latin typeface="+mn-lt"/>
                          <a:ea typeface="+mn-ea"/>
                          <a:cs typeface="+mn-ea"/>
                          <a:sym typeface="+mn-lt"/>
                        </a:rPr>
                        <a:t>†</a:t>
                      </a:r>
                      <a:endParaRPr lang="zh-CN" altLang="en-US" sz="1400" baseline="30000" dirty="0">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300"/>
                        </a:spcAft>
                      </a:pPr>
                      <a:r>
                        <a:rPr lang="zh-CN" altLang="en-US" sz="1400" dirty="0">
                          <a:latin typeface="+mn-lt"/>
                          <a:ea typeface="+mn-ea"/>
                          <a:cs typeface="+mn-ea"/>
                          <a:sym typeface="+mn-lt"/>
                        </a:rPr>
                        <a:t>起始使用</a:t>
                      </a:r>
                      <a:r>
                        <a:rPr lang="en-US" altLang="zh-CN" sz="1400" dirty="0">
                          <a:latin typeface="+mn-lt"/>
                          <a:ea typeface="+mn-ea"/>
                          <a:cs typeface="+mn-ea"/>
                          <a:sym typeface="+mn-lt"/>
                        </a:rPr>
                        <a:t>XACDURO</a:t>
                      </a:r>
                      <a:r>
                        <a:rPr lang="en-US" altLang="zh-CN" sz="1400" baseline="30000" dirty="0">
                          <a:latin typeface="+mn-lt"/>
                          <a:ea typeface="+mn-ea"/>
                          <a:cs typeface="+mn-ea"/>
                          <a:sym typeface="+mn-lt"/>
                        </a:rPr>
                        <a:t>®</a:t>
                      </a:r>
                      <a:r>
                        <a:rPr lang="zh-CN" altLang="en-US" sz="1400" dirty="0">
                          <a:latin typeface="+mn-lt"/>
                          <a:ea typeface="+mn-ea"/>
                          <a:cs typeface="+mn-ea"/>
                          <a:sym typeface="+mn-lt"/>
                        </a:rPr>
                        <a:t>：</a:t>
                      </a:r>
                      <a:endParaRPr lang="en-US" altLang="zh-CN" sz="1400" dirty="0">
                        <a:latin typeface="+mn-lt"/>
                        <a:ea typeface="+mn-ea"/>
                        <a:cs typeface="+mn-ea"/>
                        <a:sym typeface="+mn-lt"/>
                      </a:endParaRPr>
                    </a:p>
                    <a:p>
                      <a:pPr marL="179705" indent="-179705" algn="l">
                        <a:spcAft>
                          <a:spcPts val="300"/>
                        </a:spcAft>
                        <a:buFont typeface="Arial" panose="02080604020202020204" pitchFamily="34" charset="0"/>
                        <a:buChar char="•"/>
                      </a:pPr>
                      <a:r>
                        <a:rPr lang="zh-CN" altLang="en-US" sz="1400" dirty="0">
                          <a:latin typeface="+mn-lt"/>
                          <a:ea typeface="+mn-ea"/>
                          <a:cs typeface="+mn-ea"/>
                          <a:sym typeface="+mn-lt"/>
                        </a:rPr>
                        <a:t>前</a:t>
                      </a:r>
                      <a:r>
                        <a:rPr lang="en-US" altLang="zh-CN" sz="1400" dirty="0">
                          <a:latin typeface="+mn-lt"/>
                          <a:ea typeface="+mn-ea"/>
                          <a:cs typeface="+mn-ea"/>
                          <a:sym typeface="+mn-lt"/>
                        </a:rPr>
                        <a:t>3</a:t>
                      </a:r>
                      <a:r>
                        <a:rPr lang="zh-CN" altLang="en-US" sz="1400" dirty="0">
                          <a:latin typeface="+mn-lt"/>
                          <a:ea typeface="+mn-ea"/>
                          <a:cs typeface="+mn-ea"/>
                          <a:sym typeface="+mn-lt"/>
                        </a:rPr>
                        <a:t>次给药每</a:t>
                      </a:r>
                      <a:r>
                        <a:rPr lang="en-US" altLang="zh-CN" sz="1400" dirty="0">
                          <a:latin typeface="+mn-lt"/>
                          <a:ea typeface="+mn-ea"/>
                          <a:cs typeface="+mn-ea"/>
                          <a:sym typeface="+mn-lt"/>
                        </a:rPr>
                        <a:t>12</a:t>
                      </a:r>
                      <a:r>
                        <a:rPr lang="zh-CN" altLang="en-US" sz="1400" dirty="0">
                          <a:latin typeface="+mn-lt"/>
                          <a:ea typeface="+mn-ea"/>
                          <a:cs typeface="+mn-ea"/>
                          <a:sym typeface="+mn-lt"/>
                        </a:rPr>
                        <a:t>个小时</a:t>
                      </a:r>
                      <a:r>
                        <a:rPr lang="en-US" altLang="zh-CN" sz="1400" dirty="0">
                          <a:latin typeface="+mn-lt"/>
                          <a:ea typeface="+mn-ea"/>
                          <a:cs typeface="+mn-ea"/>
                          <a:sym typeface="+mn-lt"/>
                        </a:rPr>
                        <a:t>1</a:t>
                      </a:r>
                      <a:r>
                        <a:rPr lang="zh-CN" altLang="en-US" sz="1400" dirty="0">
                          <a:latin typeface="+mn-lt"/>
                          <a:ea typeface="+mn-ea"/>
                          <a:cs typeface="+mn-ea"/>
                          <a:sym typeface="+mn-lt"/>
                        </a:rPr>
                        <a:t>次（</a:t>
                      </a:r>
                      <a:r>
                        <a:rPr lang="en-US" altLang="zh-CN" sz="1400" dirty="0">
                          <a:latin typeface="+mn-lt"/>
                          <a:ea typeface="+mn-ea"/>
                          <a:cs typeface="+mn-ea"/>
                          <a:sym typeface="+mn-lt"/>
                        </a:rPr>
                        <a:t>0</a:t>
                      </a:r>
                      <a:r>
                        <a:rPr lang="zh-CN" altLang="en-US" sz="1400" dirty="0">
                          <a:latin typeface="+mn-lt"/>
                          <a:ea typeface="+mn-ea"/>
                          <a:cs typeface="+mn-ea"/>
                          <a:sym typeface="+mn-lt"/>
                        </a:rPr>
                        <a:t>、</a:t>
                      </a:r>
                      <a:r>
                        <a:rPr lang="en-US" altLang="zh-CN" sz="1400" dirty="0">
                          <a:latin typeface="+mn-lt"/>
                          <a:ea typeface="+mn-ea"/>
                          <a:cs typeface="+mn-ea"/>
                          <a:sym typeface="+mn-lt"/>
                        </a:rPr>
                        <a:t>12</a:t>
                      </a:r>
                      <a:r>
                        <a:rPr lang="zh-CN" altLang="en-US" sz="1400" dirty="0">
                          <a:latin typeface="+mn-lt"/>
                          <a:ea typeface="+mn-ea"/>
                          <a:cs typeface="+mn-ea"/>
                          <a:sym typeface="+mn-lt"/>
                        </a:rPr>
                        <a:t>和</a:t>
                      </a:r>
                      <a:r>
                        <a:rPr lang="en-US" altLang="zh-CN" sz="1400" dirty="0">
                          <a:latin typeface="+mn-lt"/>
                          <a:ea typeface="+mn-ea"/>
                          <a:cs typeface="+mn-ea"/>
                          <a:sym typeface="+mn-lt"/>
                        </a:rPr>
                        <a:t>24</a:t>
                      </a:r>
                      <a:r>
                        <a:rPr lang="zh-CN" altLang="en-US" sz="1400" dirty="0">
                          <a:latin typeface="+mn-lt"/>
                          <a:ea typeface="+mn-ea"/>
                          <a:cs typeface="+mn-ea"/>
                          <a:sym typeface="+mn-lt"/>
                        </a:rPr>
                        <a:t>小时），第</a:t>
                      </a:r>
                      <a:r>
                        <a:rPr lang="en-US" altLang="zh-CN" sz="1400" dirty="0">
                          <a:latin typeface="+mn-lt"/>
                          <a:ea typeface="+mn-ea"/>
                          <a:cs typeface="+mn-ea"/>
                          <a:sym typeface="+mn-lt"/>
                        </a:rPr>
                        <a:t>3</a:t>
                      </a:r>
                      <a:r>
                        <a:rPr lang="zh-CN" altLang="en-US" sz="1400" dirty="0">
                          <a:latin typeface="+mn-lt"/>
                          <a:ea typeface="+mn-ea"/>
                          <a:cs typeface="+mn-ea"/>
                          <a:sym typeface="+mn-lt"/>
                        </a:rPr>
                        <a:t>次给药后每</a:t>
                      </a:r>
                      <a:r>
                        <a:rPr lang="en-US" altLang="zh-CN" sz="1400" dirty="0">
                          <a:latin typeface="+mn-lt"/>
                          <a:ea typeface="+mn-ea"/>
                          <a:cs typeface="+mn-ea"/>
                          <a:sym typeface="+mn-lt"/>
                        </a:rPr>
                        <a:t>24</a:t>
                      </a:r>
                      <a:r>
                        <a:rPr lang="zh-CN" altLang="en-US" sz="1400" dirty="0">
                          <a:latin typeface="+mn-lt"/>
                          <a:ea typeface="+mn-ea"/>
                          <a:cs typeface="+mn-ea"/>
                          <a:sym typeface="+mn-lt"/>
                        </a:rPr>
                        <a:t>小时</a:t>
                      </a:r>
                      <a:r>
                        <a:rPr lang="en-US" altLang="zh-CN" sz="1400" dirty="0">
                          <a:latin typeface="+mn-lt"/>
                          <a:ea typeface="+mn-ea"/>
                          <a:cs typeface="+mn-ea"/>
                          <a:sym typeface="+mn-lt"/>
                        </a:rPr>
                        <a:t>1</a:t>
                      </a:r>
                      <a:r>
                        <a:rPr lang="zh-CN" altLang="en-US" sz="1400" dirty="0">
                          <a:latin typeface="+mn-lt"/>
                          <a:ea typeface="+mn-ea"/>
                          <a:cs typeface="+mn-ea"/>
                          <a:sym typeface="+mn-lt"/>
                        </a:rPr>
                        <a:t>次</a:t>
                      </a:r>
                      <a:endParaRPr lang="en-US" altLang="zh-CN" sz="1400" dirty="0">
                        <a:latin typeface="+mn-lt"/>
                        <a:ea typeface="+mn-ea"/>
                        <a:cs typeface="+mn-ea"/>
                        <a:sym typeface="+mn-lt"/>
                      </a:endParaRPr>
                    </a:p>
                    <a:p>
                      <a:pPr algn="l">
                        <a:spcAft>
                          <a:spcPts val="300"/>
                        </a:spcAft>
                      </a:pPr>
                      <a:r>
                        <a:rPr lang="zh-CN" altLang="en-US" sz="1400" dirty="0">
                          <a:latin typeface="+mn-lt"/>
                          <a:ea typeface="+mn-ea"/>
                          <a:cs typeface="+mn-ea"/>
                          <a:sym typeface="+mn-lt"/>
                        </a:rPr>
                        <a:t>目前正在接受</a:t>
                      </a:r>
                      <a:r>
                        <a:rPr lang="en-US" altLang="zh-CN" sz="1400" dirty="0">
                          <a:latin typeface="+mn-lt"/>
                          <a:ea typeface="+mn-ea"/>
                          <a:cs typeface="+mn-ea"/>
                          <a:sym typeface="+mn-lt"/>
                        </a:rPr>
                        <a:t>XACDURO</a:t>
                      </a:r>
                      <a:r>
                        <a:rPr lang="en-US" altLang="zh-CN" sz="1400" baseline="30000" dirty="0">
                          <a:latin typeface="+mn-lt"/>
                          <a:ea typeface="+mn-ea"/>
                          <a:cs typeface="+mn-ea"/>
                          <a:sym typeface="+mn-lt"/>
                        </a:rPr>
                        <a:t>®</a:t>
                      </a:r>
                      <a:r>
                        <a:rPr lang="zh-CN" altLang="en-US" sz="1400" dirty="0">
                          <a:latin typeface="+mn-lt"/>
                          <a:ea typeface="+mn-ea"/>
                          <a:cs typeface="+mn-ea"/>
                          <a:sym typeface="+mn-lt"/>
                        </a:rPr>
                        <a:t>且</a:t>
                      </a:r>
                      <a:r>
                        <a:rPr lang="en-US" altLang="zh-CN" sz="1400" dirty="0" err="1">
                          <a:latin typeface="+mn-lt"/>
                          <a:ea typeface="+mn-ea"/>
                          <a:cs typeface="+mn-ea"/>
                          <a:sym typeface="+mn-lt"/>
                        </a:rPr>
                        <a:t>CLcr</a:t>
                      </a:r>
                      <a:r>
                        <a:rPr lang="zh-CN" altLang="en-US" sz="1400" dirty="0">
                          <a:latin typeface="+mn-lt"/>
                          <a:ea typeface="+mn-ea"/>
                          <a:cs typeface="+mn-ea"/>
                          <a:sym typeface="+mn-lt"/>
                        </a:rPr>
                        <a:t>下降至</a:t>
                      </a:r>
                      <a:r>
                        <a:rPr lang="en-US" altLang="zh-CN" sz="1400" dirty="0">
                          <a:latin typeface="+mn-lt"/>
                          <a:ea typeface="+mn-ea"/>
                          <a:cs typeface="+mn-ea"/>
                          <a:sym typeface="+mn-lt"/>
                        </a:rPr>
                        <a:t>15mL/min</a:t>
                      </a:r>
                      <a:r>
                        <a:rPr lang="zh-CN" altLang="en-US" sz="1400" dirty="0">
                          <a:latin typeface="+mn-lt"/>
                          <a:ea typeface="+mn-ea"/>
                          <a:cs typeface="+mn-ea"/>
                          <a:sym typeface="+mn-lt"/>
                        </a:rPr>
                        <a:t>以下的患者：</a:t>
                      </a:r>
                      <a:endParaRPr lang="en-US" altLang="zh-CN" sz="1400" dirty="0">
                        <a:latin typeface="+mn-lt"/>
                        <a:ea typeface="+mn-ea"/>
                        <a:cs typeface="+mn-ea"/>
                        <a:sym typeface="+mn-lt"/>
                      </a:endParaRPr>
                    </a:p>
                    <a:p>
                      <a:pPr marL="179705" indent="-179705" algn="l" defTabSz="914400" rtl="0" eaLnBrk="1" latinLnBrk="0" hangingPunct="1">
                        <a:spcAft>
                          <a:spcPts val="300"/>
                        </a:spcAft>
                        <a:buFont typeface="Arial" panose="02080604020202020204" pitchFamily="34" charset="0"/>
                        <a:buChar char="•"/>
                      </a:pPr>
                      <a:r>
                        <a:rPr lang="zh-CN" altLang="en-US" sz="1400" kern="1200" dirty="0">
                          <a:solidFill>
                            <a:schemeClr val="dk1"/>
                          </a:solidFill>
                          <a:latin typeface="+mn-lt"/>
                          <a:ea typeface="+mn-ea"/>
                          <a:cs typeface="+mn-ea"/>
                          <a:sym typeface="+mn-lt"/>
                        </a:rPr>
                        <a:t>每</a:t>
                      </a:r>
                      <a:r>
                        <a:rPr lang="en-US" altLang="zh-CN" sz="1400" kern="1200" dirty="0">
                          <a:solidFill>
                            <a:schemeClr val="dk1"/>
                          </a:solidFill>
                          <a:latin typeface="+mn-lt"/>
                          <a:ea typeface="+mn-ea"/>
                          <a:cs typeface="+mn-ea"/>
                          <a:sym typeface="+mn-lt"/>
                        </a:rPr>
                        <a:t>24</a:t>
                      </a:r>
                      <a:r>
                        <a:rPr lang="zh-CN" altLang="en-US" sz="1400" kern="1200" dirty="0">
                          <a:solidFill>
                            <a:schemeClr val="dk1"/>
                          </a:solidFill>
                          <a:latin typeface="+mn-lt"/>
                          <a:ea typeface="+mn-ea"/>
                          <a:cs typeface="+mn-ea"/>
                          <a:sym typeface="+mn-lt"/>
                        </a:rPr>
                        <a:t>小时</a:t>
                      </a:r>
                      <a:r>
                        <a:rPr lang="en-US" altLang="zh-CN" sz="1400" kern="1200" dirty="0">
                          <a:solidFill>
                            <a:schemeClr val="dk1"/>
                          </a:solidFill>
                          <a:latin typeface="+mn-lt"/>
                          <a:ea typeface="+mn-ea"/>
                          <a:cs typeface="+mn-ea"/>
                          <a:sym typeface="+mn-lt"/>
                        </a:rPr>
                        <a:t>1</a:t>
                      </a:r>
                      <a:r>
                        <a:rPr lang="zh-CN" altLang="en-US" sz="1400" kern="1200" dirty="0">
                          <a:solidFill>
                            <a:schemeClr val="dk1"/>
                          </a:solidFill>
                          <a:latin typeface="+mn-lt"/>
                          <a:ea typeface="+mn-ea"/>
                          <a:cs typeface="+mn-ea"/>
                          <a:sym typeface="+mn-lt"/>
                        </a:rPr>
                        <a:t>次</a:t>
                      </a:r>
                      <a:endParaRPr lang="zh-CN" altLang="en-US" sz="1400" kern="1200" dirty="0">
                        <a:solidFill>
                          <a:schemeClr val="dk1"/>
                        </a:solidFill>
                        <a:latin typeface="+mn-lt"/>
                        <a:ea typeface="+mn-ea"/>
                        <a:cs typeface="+mn-ea"/>
                        <a:sym typeface="+mn-lt"/>
                      </a:endParaRPr>
                    </a:p>
                  </a:txBody>
                  <a:tcPr marL="288000" marR="28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8" name="文本框 17"/>
          <p:cNvSpPr txBox="1"/>
          <p:nvPr/>
        </p:nvSpPr>
        <p:spPr>
          <a:xfrm>
            <a:off x="571931" y="5534670"/>
            <a:ext cx="300242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r>
              <a:rPr kumimoji="0" lang="en-US" altLang="zh-CN" sz="10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CLcr</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用 </a:t>
            </a: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Cockcroft-Gault </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方程估算的肌酐清除率</a:t>
            </a:r>
            <a:endPar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对于接受血液透析的患者，应在透析疗程结束后给药</a:t>
            </a:r>
            <a:endParaRPr kumimoji="0" lang="zh-CN" altLang="en-US" sz="1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20" name="组合 19"/>
          <p:cNvGrpSpPr/>
          <p:nvPr/>
        </p:nvGrpSpPr>
        <p:grpSpPr>
          <a:xfrm>
            <a:off x="330200" y="908050"/>
            <a:ext cx="11526837" cy="1327150"/>
            <a:chOff x="577811" y="1885480"/>
            <a:chExt cx="21552289" cy="1799721"/>
          </a:xfrm>
        </p:grpSpPr>
        <p:sp>
          <p:nvSpPr>
            <p:cNvPr id="21" name="矩形: 圆角 20"/>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2" name="矩形: 圆角 21"/>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23" name="文本框 22"/>
          <p:cNvSpPr txBox="1"/>
          <p:nvPr/>
        </p:nvSpPr>
        <p:spPr>
          <a:xfrm>
            <a:off x="472033" y="979155"/>
            <a:ext cx="11385005" cy="1184940"/>
          </a:xfrm>
          <a:prstGeom prst="rect">
            <a:avLst/>
          </a:prstGeom>
          <a:noFill/>
        </p:spPr>
        <p:txBody>
          <a:bodyPr wrap="square">
            <a:spAutoFit/>
          </a:bodyPr>
          <a:lstStyle/>
          <a:p>
            <a:pPr marL="285750" lvl="0" indent="-285750">
              <a:spcAft>
                <a:spcPts val="600"/>
              </a:spcAft>
              <a:buFont typeface="Wingdings" panose="05000000000000000000" pitchFamily="2" charset="2"/>
              <a:buChar char="Ø"/>
              <a:defRPr/>
            </a:pPr>
            <a:r>
              <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对于</a:t>
            </a:r>
            <a:r>
              <a:rPr kumimoji="0" lang="en-US" altLang="zh-CN" sz="1400" b="1" i="0" u="none" strike="noStrike" kern="1200" cap="none" spc="0" normalizeH="0" baseline="0" noProof="0" dirty="0" err="1">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CLcr</a:t>
            </a:r>
            <a:r>
              <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为</a:t>
            </a:r>
            <a:r>
              <a:rPr kumimoji="0" lang="en-US" altLang="zh-CN"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45 ~ 129 mL/min</a:t>
            </a:r>
            <a:r>
              <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的患者，</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XACDURO</a:t>
            </a:r>
            <a:r>
              <a:rPr lang="en-US" altLang="zh-CN" sz="1400" b="1" baseline="30000" dirty="0">
                <a:solidFill>
                  <a:schemeClr val="accent2"/>
                </a:solidFill>
                <a:latin typeface="微软雅黑" panose="020B0503020204020204" pitchFamily="34" charset="-122"/>
                <a:ea typeface="微软雅黑" panose="020B0503020204020204" pitchFamily="34" charset="-122"/>
                <a:cs typeface="+mn-ea"/>
                <a:sym typeface="+mn-lt"/>
              </a:rPr>
              <a:t>®</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舒巴坦</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1g</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，度洛巴坦</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1g)</a:t>
            </a:r>
            <a:r>
              <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每</a:t>
            </a:r>
            <a:r>
              <a:rPr kumimoji="0" lang="en-US" altLang="zh-CN"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6</a:t>
            </a:r>
            <a:r>
              <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小时进行一次静脉输注，每次持续</a:t>
            </a:r>
            <a:r>
              <a:rPr kumimoji="0" lang="en-US" altLang="zh-CN"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小时。</a:t>
            </a:r>
            <a:endParaRPr kumimoji="0" lang="zh-CN" altLang="en-US" sz="14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对于</a:t>
            </a:r>
            <a:r>
              <a:rPr kumimoji="0" lang="en-US"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CLcr</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&lt; 45 ml /min</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或</a:t>
            </a:r>
            <a:r>
              <a:rPr kumimoji="0" lang="en-US" altLang="zh-CN" sz="14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CLcr</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 ≥ 130 mL /min</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的患者，建议调整给药方案（见下表）。</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所有剂量的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XACDURO</a:t>
            </a:r>
            <a:r>
              <a:rPr kumimoji="0" lang="en-US" altLang="zh-CN" sz="14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静脉输液时间应</a:t>
            </a:r>
            <a:r>
              <a:rPr lang="zh-CN" altLang="en-US" sz="1400" b="1" dirty="0">
                <a:solidFill>
                  <a:srgbClr val="0098B9"/>
                </a:solidFill>
                <a:latin typeface="微软雅黑" panose="020B0503020204020204" pitchFamily="34" charset="-122"/>
                <a:ea typeface="微软雅黑" panose="020B0503020204020204" pitchFamily="34" charset="-122"/>
                <a:cs typeface="+mn-ea"/>
                <a:sym typeface="+mn-lt"/>
              </a:rPr>
              <a:t>持续</a:t>
            </a:r>
            <a:r>
              <a:rPr kumimoji="0" lang="en-US" altLang="zh-CN" sz="1400" b="1" i="0" u="none" strike="noStrike" kern="1200" cap="none" spc="0" normalizeH="0" baseline="0" noProof="0" dirty="0">
                <a:ln>
                  <a:noFill/>
                </a:ln>
                <a:solidFill>
                  <a:srgbClr val="0098B9"/>
                </a:solidFill>
                <a:effectLst/>
                <a:uLnTx/>
                <a:uFillTx/>
                <a:latin typeface="微软雅黑" panose="020B0503020204020204" pitchFamily="34" charset="-122"/>
                <a:ea typeface="微软雅黑" panose="020B0503020204020204" pitchFamily="34" charset="-122"/>
                <a:cs typeface="+mn-ea"/>
                <a:sym typeface="+mn-lt"/>
              </a:rPr>
              <a:t>3</a:t>
            </a:r>
            <a:r>
              <a:rPr kumimoji="0" lang="zh-CN" altLang="en-US" sz="1400" b="1" i="0" u="none" strike="noStrike" kern="1200" cap="none" spc="0" normalizeH="0" baseline="0" noProof="0" dirty="0">
                <a:ln>
                  <a:noFill/>
                </a:ln>
                <a:solidFill>
                  <a:srgbClr val="0098B9"/>
                </a:solidFill>
                <a:effectLst/>
                <a:uLnTx/>
                <a:uFillTx/>
                <a:latin typeface="微软雅黑" panose="020B0503020204020204" pitchFamily="34" charset="-122"/>
                <a:ea typeface="微软雅黑" panose="020B0503020204020204" pitchFamily="34" charset="-122"/>
                <a:cs typeface="+mn-ea"/>
                <a:sym typeface="+mn-lt"/>
              </a:rPr>
              <a:t>小时</a:t>
            </a:r>
            <a:r>
              <a:rPr kumimoji="0" lang="zh-CN" altLang="en-US" sz="1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a:t>
            </a:r>
            <a:endParaRPr kumimoji="0" lang="zh-CN" altLang="en-US" sz="14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00000"/>
              </a:lnSpc>
              <a:spcBef>
                <a:spcPts val="0"/>
              </a:spcBef>
              <a:spcAft>
                <a:spcPts val="600"/>
              </a:spcAft>
              <a:buClrTx/>
              <a:buSzTx/>
              <a:buFont typeface="Wingdings" panose="05000000000000000000" pitchFamily="2" charset="2"/>
              <a:buChar char="Ø"/>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XACDURO</a:t>
            </a:r>
            <a:r>
              <a:rPr kumimoji="0" lang="en-US" altLang="zh-CN" sz="14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治疗持续时间建议为</a:t>
            </a:r>
            <a:r>
              <a:rPr kumimoji="0" lang="en-US" altLang="zh-CN" sz="1400" b="1" i="0" u="none" strike="noStrike" kern="1200" cap="none" spc="0" normalizeH="0" baseline="0" noProof="0" dirty="0">
                <a:ln>
                  <a:noFill/>
                </a:ln>
                <a:solidFill>
                  <a:srgbClr val="0098B9"/>
                </a:solidFill>
                <a:effectLst/>
                <a:uLnTx/>
                <a:uFillTx/>
                <a:latin typeface="微软雅黑" panose="020B0503020204020204" pitchFamily="34" charset="-122"/>
                <a:ea typeface="微软雅黑" panose="020B0503020204020204" pitchFamily="34" charset="-122"/>
                <a:cs typeface="+mn-ea"/>
                <a:sym typeface="+mn-lt"/>
              </a:rPr>
              <a:t>7–14</a:t>
            </a:r>
            <a:r>
              <a:rPr kumimoji="0" lang="zh-CN" altLang="en-US" sz="1400" b="1" i="0" u="none" strike="noStrike" kern="1200" cap="none" spc="0" normalizeH="0" baseline="0" noProof="0" dirty="0">
                <a:ln>
                  <a:noFill/>
                </a:ln>
                <a:solidFill>
                  <a:srgbClr val="0098B9"/>
                </a:solidFill>
                <a:effectLst/>
                <a:uLnTx/>
                <a:uFillTx/>
                <a:latin typeface="微软雅黑" panose="020B0503020204020204" pitchFamily="34" charset="-122"/>
                <a:ea typeface="微软雅黑" panose="020B0503020204020204" pitchFamily="34" charset="-122"/>
                <a:cs typeface="+mn-ea"/>
                <a:sym typeface="+mn-lt"/>
              </a:rPr>
              <a:t>天</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rPr>
              <a:t>。应根据患者的临床状态，选择治疗持续时间。</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24" name="组合 23"/>
          <p:cNvGrpSpPr/>
          <p:nvPr/>
        </p:nvGrpSpPr>
        <p:grpSpPr>
          <a:xfrm>
            <a:off x="505415" y="3654640"/>
            <a:ext cx="2169567" cy="1038886"/>
            <a:chOff x="472033" y="3654640"/>
            <a:chExt cx="2169567" cy="1038886"/>
          </a:xfrm>
        </p:grpSpPr>
        <p:grpSp>
          <p:nvGrpSpPr>
            <p:cNvPr id="25" name="组合 24"/>
            <p:cNvGrpSpPr/>
            <p:nvPr/>
          </p:nvGrpSpPr>
          <p:grpSpPr>
            <a:xfrm>
              <a:off x="472033" y="3654640"/>
              <a:ext cx="1038886" cy="1038886"/>
              <a:chOff x="538795" y="3654640"/>
              <a:chExt cx="1038886" cy="1038886"/>
            </a:xfrm>
          </p:grpSpPr>
          <p:sp>
            <p:nvSpPr>
              <p:cNvPr id="29" name="文本框 28"/>
              <p:cNvSpPr txBox="1"/>
              <p:nvPr/>
            </p:nvSpPr>
            <p:spPr>
              <a:xfrm>
                <a:off x="590238" y="3706083"/>
                <a:ext cx="936000" cy="936000"/>
              </a:xfrm>
              <a:prstGeom prst="ellipse">
                <a:avLst/>
              </a:prstGeom>
              <a:solidFill>
                <a:schemeClr val="accent1"/>
              </a:solidFill>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舒巴坦</a:t>
                </a:r>
                <a:endPar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 </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1g</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0" name="文本框 29"/>
              <p:cNvSpPr txBox="1"/>
              <p:nvPr/>
            </p:nvSpPr>
            <p:spPr>
              <a:xfrm>
                <a:off x="538795" y="3654640"/>
                <a:ext cx="1038886" cy="1038886"/>
              </a:xfrm>
              <a:prstGeom prst="ellipse">
                <a:avLst/>
              </a:prstGeom>
              <a:noFill/>
              <a:ln w="6350">
                <a:gradFill>
                  <a:gsLst>
                    <a:gs pos="0">
                      <a:schemeClr val="accent1"/>
                    </a:gs>
                    <a:gs pos="70000">
                      <a:schemeClr val="accent1">
                        <a:alpha val="0"/>
                      </a:schemeClr>
                    </a:gs>
                  </a:gsLst>
                  <a:lin ang="5400000" scaled="1"/>
                </a:gradFill>
              </a:ln>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300"/>
                  </a:spcAft>
                  <a:buClrTx/>
                  <a:buSzTx/>
                  <a:buFontTx/>
                  <a:buNone/>
                  <a:defRPr/>
                </a:pP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6" name="组合 25"/>
            <p:cNvGrpSpPr/>
            <p:nvPr/>
          </p:nvGrpSpPr>
          <p:grpSpPr>
            <a:xfrm>
              <a:off x="1602714" y="3654640"/>
              <a:ext cx="1038886" cy="1038886"/>
              <a:chOff x="1602714" y="3654640"/>
              <a:chExt cx="1038886" cy="1038886"/>
            </a:xfrm>
          </p:grpSpPr>
          <p:sp>
            <p:nvSpPr>
              <p:cNvPr id="27" name="文本框 26"/>
              <p:cNvSpPr txBox="1"/>
              <p:nvPr/>
            </p:nvSpPr>
            <p:spPr>
              <a:xfrm>
                <a:off x="1654157" y="3706083"/>
                <a:ext cx="936000" cy="936000"/>
              </a:xfrm>
              <a:prstGeom prst="ellipse">
                <a:avLst/>
              </a:prstGeom>
              <a:solidFill>
                <a:schemeClr val="accent1"/>
              </a:solidFill>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300"/>
                  </a:spcAft>
                  <a:buClrTx/>
                  <a:buSzTx/>
                  <a:buFontTx/>
                  <a:buNone/>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度洛巴坦 </a:t>
                </a:r>
                <a:endPar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300"/>
                  </a:spcAft>
                  <a:buClrTx/>
                  <a:buSzTx/>
                  <a:buFontTx/>
                  <a:buNone/>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rPr>
                  <a:t>1g</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8" name="文本框 27"/>
              <p:cNvSpPr txBox="1"/>
              <p:nvPr/>
            </p:nvSpPr>
            <p:spPr>
              <a:xfrm>
                <a:off x="1602714" y="3654640"/>
                <a:ext cx="1038886" cy="1038886"/>
              </a:xfrm>
              <a:prstGeom prst="ellipse">
                <a:avLst/>
              </a:prstGeom>
              <a:noFill/>
              <a:ln w="6350">
                <a:gradFill>
                  <a:gsLst>
                    <a:gs pos="0">
                      <a:schemeClr val="accent1"/>
                    </a:gs>
                    <a:gs pos="70000">
                      <a:schemeClr val="accent1">
                        <a:alpha val="0"/>
                      </a:schemeClr>
                    </a:gs>
                  </a:gsLst>
                  <a:lin ang="5400000" scaled="1"/>
                </a:gradFill>
              </a:ln>
            </p:spPr>
            <p:txBody>
              <a:bodyPr wrap="none" lIns="0" tIns="0" rIns="0" bIns="0" anchor="ctr">
                <a:noAutofit/>
              </a:bodyPr>
              <a:lstStyle/>
              <a:p>
                <a:pPr marL="0" marR="0" lvl="0" indent="0" algn="ctr" defTabSz="914400" rtl="0" eaLnBrk="1" fontAlgn="auto" latinLnBrk="0" hangingPunct="1">
                  <a:lnSpc>
                    <a:spcPct val="100000"/>
                  </a:lnSpc>
                  <a:spcBef>
                    <a:spcPts val="0"/>
                  </a:spcBef>
                  <a:spcAft>
                    <a:spcPts val="300"/>
                  </a:spcAft>
                  <a:buClrTx/>
                  <a:buSzTx/>
                  <a:buFontTx/>
                  <a:buNone/>
                  <a:defRPr/>
                </a:pP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mn-lt"/>
                </a:endParaRPr>
              </a:p>
            </p:txBody>
          </p:sp>
        </p:grpSp>
      </p:grpSp>
      <p:sp>
        <p:nvSpPr>
          <p:cNvPr id="2" name="文本框 1"/>
          <p:cNvSpPr txBox="1"/>
          <p:nvPr/>
        </p:nvSpPr>
        <p:spPr>
          <a:xfrm>
            <a:off x="6216" y="2858539"/>
            <a:ext cx="247414" cy="830997"/>
          </a:xfrm>
          <a:prstGeom prst="rect">
            <a:avLst/>
          </a:prstGeom>
          <a:solidFill>
            <a:schemeClr val="accent6"/>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用法用量</a:t>
            </a:r>
            <a:endParaRPr lang="zh-CN" altLang="en-US" sz="12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6096000" y="1217828"/>
            <a:ext cx="5629275" cy="2344208"/>
          </a:xfrm>
          <a:prstGeom prst="rect">
            <a:avLst/>
          </a:prstGeom>
          <a:solidFill>
            <a:srgbClr val="9DC3E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216" y="2858539"/>
            <a:ext cx="247414" cy="1015663"/>
          </a:xfrm>
          <a:prstGeom prst="rect">
            <a:avLst/>
          </a:prstGeom>
          <a:solidFill>
            <a:schemeClr val="accent6"/>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特殊病人群</a:t>
            </a:r>
            <a:endParaRPr lang="zh-CN" altLang="en-US" sz="1200" b="1" dirty="0">
              <a:latin typeface="微软雅黑" panose="020B0503020204020204" pitchFamily="34" charset="-122"/>
              <a:ea typeface="微软雅黑" panose="020B0503020204020204" pitchFamily="34" charset="-122"/>
            </a:endParaRPr>
          </a:p>
        </p:txBody>
      </p:sp>
      <p:sp>
        <p:nvSpPr>
          <p:cNvPr id="17" name="矩形 16"/>
          <p:cNvSpPr/>
          <p:nvPr/>
        </p:nvSpPr>
        <p:spPr>
          <a:xfrm>
            <a:off x="6095999" y="3708571"/>
            <a:ext cx="5629275" cy="2344208"/>
          </a:xfrm>
          <a:prstGeom prst="rect">
            <a:avLst/>
          </a:prstGeom>
          <a:solidFill>
            <a:srgbClr val="9DC3E6"/>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 name="文本占位符 10"/>
          <p:cNvSpPr txBox="1"/>
          <p:nvPr/>
        </p:nvSpPr>
        <p:spPr>
          <a:xfrm>
            <a:off x="628650" y="367854"/>
            <a:ext cx="11420475" cy="332399"/>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sym typeface="+mn-lt"/>
              </a:rPr>
              <a:t>CRRT</a:t>
            </a:r>
            <a:r>
              <a:rPr lang="zh-CN" altLang="en-US" sz="2400" b="1" dirty="0">
                <a:solidFill>
                  <a:schemeClr val="bg1"/>
                </a:solidFill>
                <a:latin typeface="微软雅黑" panose="020B0503020204020204" pitchFamily="34" charset="-122"/>
                <a:ea typeface="微软雅黑" panose="020B0503020204020204" pitchFamily="34" charset="-122"/>
                <a:sym typeface="+mn-lt"/>
              </a:rPr>
              <a:t>和</a:t>
            </a:r>
            <a:r>
              <a:rPr lang="en-US" altLang="zh-CN" sz="2400" b="1" dirty="0">
                <a:solidFill>
                  <a:schemeClr val="bg1"/>
                </a:solidFill>
                <a:latin typeface="微软雅黑" panose="020B0503020204020204" pitchFamily="34" charset="-122"/>
                <a:ea typeface="微软雅黑" panose="020B0503020204020204" pitchFamily="34" charset="-122"/>
                <a:sym typeface="+mn-lt"/>
              </a:rPr>
              <a:t>ECMO</a:t>
            </a:r>
            <a:r>
              <a:rPr lang="zh-CN" altLang="en-US" sz="2400" b="1" dirty="0">
                <a:solidFill>
                  <a:schemeClr val="bg1"/>
                </a:solidFill>
                <a:latin typeface="微软雅黑" panose="020B0503020204020204" pitchFamily="34" charset="-122"/>
                <a:ea typeface="微软雅黑" panose="020B0503020204020204" pitchFamily="34" charset="-122"/>
                <a:sym typeface="+mn-lt"/>
              </a:rPr>
              <a:t>的病人如何调整剂量？</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sp>
        <p:nvSpPr>
          <p:cNvPr id="7" name="文本框 6"/>
          <p:cNvSpPr txBox="1"/>
          <p:nvPr/>
        </p:nvSpPr>
        <p:spPr>
          <a:xfrm>
            <a:off x="588977" y="1134951"/>
            <a:ext cx="5507023" cy="5079467"/>
          </a:xfrm>
          <a:prstGeom prst="rect">
            <a:avLst/>
          </a:prstGeom>
          <a:noFill/>
        </p:spPr>
        <p:txBody>
          <a:bodyPr wrap="square">
            <a:spAutoFit/>
          </a:bodyPr>
          <a:lstStyle/>
          <a:p>
            <a:pPr marL="285750" indent="-285750">
              <a:lnSpc>
                <a:spcPct val="18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接受连续性肾脏替代治疗（</a:t>
            </a:r>
            <a:r>
              <a:rPr lang="en-US" altLang="zh-CN" sz="1400" dirty="0">
                <a:latin typeface="微软雅黑" panose="020B0503020204020204" pitchFamily="34" charset="-122"/>
                <a:ea typeface="微软雅黑" panose="020B0503020204020204" pitchFamily="34" charset="-122"/>
              </a:rPr>
              <a:t>CRRT</a:t>
            </a:r>
            <a:r>
              <a:rPr lang="zh-CN" altLang="en-US" sz="1400" dirty="0">
                <a:latin typeface="微软雅黑" panose="020B0503020204020204" pitchFamily="34" charset="-122"/>
                <a:ea typeface="微软雅黑" panose="020B0503020204020204" pitchFamily="34" charset="-122"/>
              </a:rPr>
              <a:t>）患者：提供剂量调整的数据信息有限，应根据患者的临床状态指导治疗，需定期监测肾功能，并相应调整本品剂量。</a:t>
            </a:r>
            <a:endParaRPr lang="en-US" altLang="zh-CN" sz="1400" dirty="0">
              <a:latin typeface="微软雅黑" panose="020B0503020204020204" pitchFamily="34" charset="-122"/>
              <a:ea typeface="微软雅黑" panose="020B0503020204020204" pitchFamily="34" charset="-122"/>
            </a:endParaRPr>
          </a:p>
          <a:p>
            <a:pPr marL="285750" indent="-285750">
              <a:lnSpc>
                <a:spcPct val="18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目前在已发表的</a:t>
            </a:r>
            <a:r>
              <a:rPr lang="en-US" altLang="zh-CN" sz="1400" dirty="0">
                <a:latin typeface="微软雅黑" panose="020B0503020204020204" pitchFamily="34" charset="-122"/>
                <a:ea typeface="微软雅黑" panose="020B0503020204020204" pitchFamily="34" charset="-122"/>
              </a:rPr>
              <a:t>Case Report</a:t>
            </a:r>
            <a:r>
              <a:rPr lang="zh-CN" altLang="en-US" sz="1400" dirty="0">
                <a:latin typeface="微软雅黑" panose="020B0503020204020204" pitchFamily="34" charset="-122"/>
                <a:ea typeface="微软雅黑" panose="020B0503020204020204" pitchFamily="34" charset="-122"/>
              </a:rPr>
              <a:t>，对于</a:t>
            </a:r>
            <a:r>
              <a:rPr lang="en-US" altLang="zh-CN" sz="1400" dirty="0">
                <a:latin typeface="微软雅黑" panose="020B0503020204020204" pitchFamily="34" charset="-122"/>
                <a:ea typeface="微软雅黑" panose="020B0503020204020204" pitchFamily="34" charset="-122"/>
              </a:rPr>
              <a:t>CRRT</a:t>
            </a:r>
            <a:r>
              <a:rPr lang="zh-CN" altLang="en-US" sz="1400" dirty="0">
                <a:latin typeface="微软雅黑" panose="020B0503020204020204" pitchFamily="34" charset="-122"/>
                <a:ea typeface="微软雅黑" panose="020B0503020204020204" pitchFamily="34" charset="-122"/>
              </a:rPr>
              <a:t>的患者因为</a:t>
            </a:r>
            <a:r>
              <a:rPr lang="en-US" altLang="zh-CN" sz="1400" dirty="0" err="1">
                <a:latin typeface="微软雅黑" panose="020B0503020204020204" pitchFamily="34" charset="-122"/>
                <a:ea typeface="微软雅黑" panose="020B0503020204020204" pitchFamily="34" charset="-122"/>
              </a:rPr>
              <a:t>Xacduro</a:t>
            </a:r>
            <a:r>
              <a:rPr lang="zh-CN" altLang="en-US" sz="1400" dirty="0">
                <a:latin typeface="微软雅黑" panose="020B0503020204020204" pitchFamily="34" charset="-122"/>
                <a:ea typeface="微软雅黑" panose="020B0503020204020204" pitchFamily="34" charset="-122"/>
              </a:rPr>
              <a:t>主要由肾脏代谢（</a:t>
            </a:r>
            <a:r>
              <a:rPr lang="en-US" altLang="zh-CN" sz="1400" dirty="0">
                <a:latin typeface="微软雅黑" panose="020B0503020204020204" pitchFamily="34" charset="-122"/>
                <a:ea typeface="微软雅黑" panose="020B0503020204020204" pitchFamily="34" charset="-122"/>
              </a:rPr>
              <a:t>75%-85%</a:t>
            </a:r>
            <a:r>
              <a:rPr lang="zh-CN" altLang="en-US" sz="1400" dirty="0">
                <a:latin typeface="微软雅黑" panose="020B0503020204020204" pitchFamily="34" charset="-122"/>
                <a:ea typeface="微软雅黑" panose="020B0503020204020204" pitchFamily="34" charset="-122"/>
              </a:rPr>
              <a:t>以原形经尿液排泄），</a:t>
            </a:r>
            <a:r>
              <a:rPr lang="en-US" altLang="zh-CN" sz="1400" dirty="0">
                <a:latin typeface="微软雅黑" panose="020B0503020204020204" pitchFamily="34" charset="-122"/>
                <a:ea typeface="微软雅黑" panose="020B0503020204020204" pitchFamily="34" charset="-122"/>
              </a:rPr>
              <a:t>CRRT</a:t>
            </a:r>
            <a:r>
              <a:rPr lang="zh-CN" altLang="en-US" sz="1400" dirty="0">
                <a:latin typeface="微软雅黑" panose="020B0503020204020204" pitchFamily="34" charset="-122"/>
                <a:ea typeface="微软雅黑" panose="020B0503020204020204" pitchFamily="34" charset="-122"/>
              </a:rPr>
              <a:t>患者的舒巴坦</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度洛巴坦会被清除，因此</a:t>
            </a:r>
            <a:r>
              <a:rPr lang="zh-CN" altLang="en-US" sz="1400" b="1" dirty="0">
                <a:solidFill>
                  <a:schemeClr val="accent2"/>
                </a:solidFill>
                <a:latin typeface="微软雅黑" panose="020B0503020204020204" pitchFamily="34" charset="-122"/>
                <a:ea typeface="微软雅黑" panose="020B0503020204020204" pitchFamily="34" charset="-122"/>
              </a:rPr>
              <a:t>对于</a:t>
            </a:r>
            <a:r>
              <a:rPr lang="en-US" altLang="zh-CN" sz="1400" b="1" dirty="0">
                <a:solidFill>
                  <a:schemeClr val="accent2"/>
                </a:solidFill>
                <a:latin typeface="微软雅黑" panose="020B0503020204020204" pitchFamily="34" charset="-122"/>
                <a:ea typeface="微软雅黑" panose="020B0503020204020204" pitchFamily="34" charset="-122"/>
              </a:rPr>
              <a:t>CRRT</a:t>
            </a:r>
            <a:r>
              <a:rPr lang="zh-CN" altLang="en-US" sz="1400" b="1" dirty="0">
                <a:solidFill>
                  <a:schemeClr val="accent2"/>
                </a:solidFill>
                <a:latin typeface="微软雅黑" panose="020B0503020204020204" pitchFamily="34" charset="-122"/>
                <a:ea typeface="微软雅黑" panose="020B0503020204020204" pitchFamily="34" charset="-122"/>
              </a:rPr>
              <a:t>病人剂量为 </a:t>
            </a:r>
            <a:r>
              <a:rPr lang="en-US" altLang="zh-CN" sz="1400" b="1" dirty="0">
                <a:solidFill>
                  <a:schemeClr val="accent2"/>
                </a:solidFill>
                <a:latin typeface="微软雅黑" panose="020B0503020204020204" pitchFamily="34" charset="-122"/>
                <a:ea typeface="微软雅黑" panose="020B0503020204020204" pitchFamily="34" charset="-122"/>
              </a:rPr>
              <a:t>3g</a:t>
            </a:r>
            <a:r>
              <a:rPr lang="zh-CN" altLang="en-US" sz="1400" b="1" dirty="0">
                <a:solidFill>
                  <a:schemeClr val="accent2"/>
                </a:solidFill>
                <a:latin typeface="微软雅黑" panose="020B0503020204020204" pitchFamily="34" charset="-122"/>
                <a:ea typeface="微软雅黑" panose="020B0503020204020204" pitchFamily="34" charset="-122"/>
              </a:rPr>
              <a:t>（</a:t>
            </a:r>
            <a:r>
              <a:rPr lang="en-US" altLang="zh-CN" sz="1400" b="1" dirty="0">
                <a:solidFill>
                  <a:schemeClr val="accent2"/>
                </a:solidFill>
                <a:latin typeface="微软雅黑" panose="020B0503020204020204" pitchFamily="34" charset="-122"/>
                <a:ea typeface="微软雅黑" panose="020B0503020204020204" pitchFamily="34" charset="-122"/>
              </a:rPr>
              <a:t>1.5g </a:t>
            </a:r>
            <a:r>
              <a:rPr lang="zh-CN" altLang="en-US" sz="1400" b="1" dirty="0">
                <a:solidFill>
                  <a:schemeClr val="accent2"/>
                </a:solidFill>
                <a:latin typeface="微软雅黑" panose="020B0503020204020204" pitchFamily="34" charset="-122"/>
                <a:ea typeface="微软雅黑" panose="020B0503020204020204" pitchFamily="34" charset="-122"/>
              </a:rPr>
              <a:t>舒巴坦</a:t>
            </a:r>
            <a:r>
              <a:rPr lang="en-US" altLang="zh-CN" sz="1400" b="1" dirty="0">
                <a:solidFill>
                  <a:schemeClr val="accent2"/>
                </a:solidFill>
                <a:latin typeface="微软雅黑" panose="020B0503020204020204" pitchFamily="34" charset="-122"/>
                <a:ea typeface="微软雅黑" panose="020B0503020204020204" pitchFamily="34" charset="-122"/>
              </a:rPr>
              <a:t>/1.5g </a:t>
            </a:r>
            <a:r>
              <a:rPr lang="zh-CN" altLang="en-US" sz="1400" b="1" dirty="0">
                <a:solidFill>
                  <a:schemeClr val="accent2"/>
                </a:solidFill>
                <a:latin typeface="微软雅黑" panose="020B0503020204020204" pitchFamily="34" charset="-122"/>
                <a:ea typeface="微软雅黑" panose="020B0503020204020204" pitchFamily="34" charset="-122"/>
              </a:rPr>
              <a:t>度洛巴坦）</a:t>
            </a:r>
            <a:r>
              <a:rPr lang="en-US" altLang="zh-CN" sz="1400" b="1" dirty="0">
                <a:solidFill>
                  <a:schemeClr val="accent2"/>
                </a:solidFill>
                <a:latin typeface="微软雅黑" panose="020B0503020204020204" pitchFamily="34" charset="-122"/>
                <a:ea typeface="微软雅黑" panose="020B0503020204020204" pitchFamily="34" charset="-122"/>
              </a:rPr>
              <a:t>q6h </a:t>
            </a:r>
            <a:r>
              <a:rPr lang="zh-CN" altLang="en-US" sz="1400" b="1" dirty="0">
                <a:solidFill>
                  <a:schemeClr val="accent2"/>
                </a:solidFill>
                <a:latin typeface="微软雅黑" panose="020B0503020204020204" pitchFamily="34" charset="-122"/>
                <a:ea typeface="微软雅黑" panose="020B0503020204020204" pitchFamily="34" charset="-122"/>
              </a:rPr>
              <a:t>，输注</a:t>
            </a:r>
            <a:r>
              <a:rPr lang="en-US" altLang="zh-CN" sz="1400" b="1" dirty="0">
                <a:solidFill>
                  <a:schemeClr val="accent2"/>
                </a:solidFill>
                <a:latin typeface="微软雅黑" panose="020B0503020204020204" pitchFamily="34" charset="-122"/>
                <a:ea typeface="微软雅黑" panose="020B0503020204020204" pitchFamily="34" charset="-122"/>
              </a:rPr>
              <a:t>3h.</a:t>
            </a:r>
            <a:endParaRPr lang="en-US" altLang="zh-CN" sz="1400" b="1" dirty="0">
              <a:solidFill>
                <a:schemeClr val="accent2"/>
              </a:solidFill>
              <a:latin typeface="微软雅黑" panose="020B0503020204020204" pitchFamily="34" charset="-122"/>
              <a:ea typeface="微软雅黑" panose="020B0503020204020204" pitchFamily="34" charset="-122"/>
            </a:endParaRPr>
          </a:p>
          <a:p>
            <a:pPr marL="285750" indent="-285750">
              <a:lnSpc>
                <a:spcPct val="180000"/>
              </a:lnSpc>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rPr>
              <a:t>ECMO </a:t>
            </a:r>
            <a:r>
              <a:rPr lang="zh-CN" altLang="en-US" sz="1400" dirty="0">
                <a:latin typeface="微软雅黑" panose="020B0503020204020204" pitchFamily="34" charset="-122"/>
                <a:ea typeface="微软雅黑" panose="020B0503020204020204" pitchFamily="34" charset="-122"/>
              </a:rPr>
              <a:t>患者 因度洛巴坦</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舒巴坦会膜滤过，也需要根据患者情况调整剂量，</a:t>
            </a:r>
            <a:r>
              <a:rPr lang="zh-CN" altLang="en-US" sz="1400" b="1" dirty="0">
                <a:solidFill>
                  <a:schemeClr val="accent2"/>
                </a:solidFill>
                <a:latin typeface="微软雅黑" panose="020B0503020204020204" pitchFamily="34" charset="-122"/>
                <a:ea typeface="微软雅黑" panose="020B0503020204020204" pitchFamily="34" charset="-122"/>
              </a:rPr>
              <a:t>但数据信息有限</a:t>
            </a:r>
            <a:endParaRPr lang="en-US" altLang="zh-CN" sz="1400" b="1" dirty="0">
              <a:solidFill>
                <a:schemeClr val="accent2"/>
              </a:solidFill>
              <a:latin typeface="微软雅黑" panose="020B0503020204020204" pitchFamily="34" charset="-122"/>
              <a:ea typeface="微软雅黑" panose="020B0503020204020204" pitchFamily="34" charset="-122"/>
            </a:endParaRPr>
          </a:p>
          <a:p>
            <a:pPr marL="285750" indent="-285750">
              <a:lnSpc>
                <a:spcPct val="18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对于接受间歇性血液透析（</a:t>
            </a:r>
            <a:r>
              <a:rPr lang="en-US" altLang="zh-CN" sz="1400" dirty="0">
                <a:latin typeface="微软雅黑" panose="020B0503020204020204" pitchFamily="34" charset="-122"/>
                <a:ea typeface="微软雅黑" panose="020B0503020204020204" pitchFamily="34" charset="-122"/>
              </a:rPr>
              <a:t>HD</a:t>
            </a:r>
            <a:r>
              <a:rPr lang="zh-CN" altLang="en-US" sz="1400" dirty="0">
                <a:latin typeface="微软雅黑" panose="020B0503020204020204" pitchFamily="34" charset="-122"/>
                <a:ea typeface="微软雅黑" panose="020B0503020204020204" pitchFamily="34" charset="-122"/>
              </a:rPr>
              <a:t>）患者</a:t>
            </a:r>
            <a:r>
              <a:rPr lang="zh-CN" altLang="en-US" sz="1400" b="1" dirty="0">
                <a:solidFill>
                  <a:schemeClr val="accent2"/>
                </a:solidFill>
                <a:latin typeface="微软雅黑" panose="020B0503020204020204" pitchFamily="34" charset="-122"/>
                <a:ea typeface="微软雅黑" panose="020B0503020204020204" pitchFamily="34" charset="-122"/>
              </a:rPr>
              <a:t>，在 </a:t>
            </a:r>
            <a:r>
              <a:rPr lang="en-US" altLang="zh-CN" sz="1400" b="1" dirty="0">
                <a:solidFill>
                  <a:schemeClr val="accent2"/>
                </a:solidFill>
                <a:latin typeface="微软雅黑" panose="020B0503020204020204" pitchFamily="34" charset="-122"/>
                <a:ea typeface="微软雅黑" panose="020B0503020204020204" pitchFamily="34" charset="-122"/>
              </a:rPr>
              <a:t>HD </a:t>
            </a:r>
            <a:r>
              <a:rPr lang="zh-CN" altLang="en-US" sz="1400" b="1" dirty="0">
                <a:solidFill>
                  <a:schemeClr val="accent2"/>
                </a:solidFill>
                <a:latin typeface="微软雅黑" panose="020B0503020204020204" pitchFamily="34" charset="-122"/>
                <a:ea typeface="微软雅黑" panose="020B0503020204020204" pitchFamily="34" charset="-122"/>
              </a:rPr>
              <a:t>完成后立即开始本品给药。</a:t>
            </a:r>
            <a:endParaRPr lang="en-US" altLang="zh-CN" sz="1400" b="1" dirty="0">
              <a:solidFill>
                <a:schemeClr val="accent2"/>
              </a:solidFill>
              <a:latin typeface="微软雅黑" panose="020B0503020204020204" pitchFamily="34" charset="-122"/>
              <a:ea typeface="微软雅黑" panose="020B0503020204020204" pitchFamily="34" charset="-122"/>
            </a:endParaRPr>
          </a:p>
          <a:p>
            <a:pPr marL="285750" indent="-285750">
              <a:lnSpc>
                <a:spcPct val="18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因舒巴坦和度洛巴坦均未发生实质性肝脏代谢</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排泄，预计肝功能损害不会影响本品消除。</a:t>
            </a:r>
            <a:r>
              <a:rPr lang="zh-CN" altLang="en-US" sz="1400" b="1" dirty="0">
                <a:latin typeface="微软雅黑" panose="020B0503020204020204" pitchFamily="34" charset="-122"/>
                <a:ea typeface="微软雅黑" panose="020B0503020204020204" pitchFamily="34" charset="-122"/>
              </a:rPr>
              <a:t>肝功能损害患者无需调整剂量。</a:t>
            </a:r>
            <a:endParaRPr lang="zh-CN" altLang="en-US" sz="1400" b="1"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6208124" y="2468557"/>
            <a:ext cx="5355226" cy="811665"/>
          </a:xfrm>
          <a:prstGeom prst="rect">
            <a:avLst/>
          </a:prstGeom>
        </p:spPr>
      </p:pic>
      <p:pic>
        <p:nvPicPr>
          <p:cNvPr id="9" name="图片 8"/>
          <p:cNvPicPr>
            <a:picLocks noChangeAspect="1"/>
          </p:cNvPicPr>
          <p:nvPr/>
        </p:nvPicPr>
        <p:blipFill>
          <a:blip r:embed="rId2"/>
          <a:stretch>
            <a:fillRect/>
          </a:stretch>
        </p:blipFill>
        <p:spPr>
          <a:xfrm>
            <a:off x="6471020" y="1364363"/>
            <a:ext cx="4927970" cy="1031993"/>
          </a:xfrm>
          <a:prstGeom prst="rect">
            <a:avLst/>
          </a:prstGeom>
        </p:spPr>
      </p:pic>
      <p:pic>
        <p:nvPicPr>
          <p:cNvPr id="13" name="图片 12"/>
          <p:cNvPicPr>
            <a:picLocks noChangeAspect="1"/>
          </p:cNvPicPr>
          <p:nvPr/>
        </p:nvPicPr>
        <p:blipFill>
          <a:blip r:embed="rId3"/>
          <a:stretch>
            <a:fillRect/>
          </a:stretch>
        </p:blipFill>
        <p:spPr>
          <a:xfrm>
            <a:off x="6208124" y="3926343"/>
            <a:ext cx="2376488" cy="1598509"/>
          </a:xfrm>
          <a:prstGeom prst="rect">
            <a:avLst/>
          </a:prstGeom>
        </p:spPr>
      </p:pic>
      <p:pic>
        <p:nvPicPr>
          <p:cNvPr id="15" name="图片 14"/>
          <p:cNvPicPr>
            <a:picLocks noChangeAspect="1"/>
          </p:cNvPicPr>
          <p:nvPr/>
        </p:nvPicPr>
        <p:blipFill>
          <a:blip r:embed="rId4"/>
          <a:stretch>
            <a:fillRect/>
          </a:stretch>
        </p:blipFill>
        <p:spPr>
          <a:xfrm>
            <a:off x="8724900" y="3926343"/>
            <a:ext cx="2838450" cy="1567294"/>
          </a:xfrm>
          <a:prstGeom prst="rect">
            <a:avLst/>
          </a:prstGeom>
        </p:spPr>
      </p:pic>
      <p:sp>
        <p:nvSpPr>
          <p:cNvPr id="18" name="文本占位符 2"/>
          <p:cNvSpPr txBox="1"/>
          <p:nvPr/>
        </p:nvSpPr>
        <p:spPr>
          <a:xfrm>
            <a:off x="654050" y="6376058"/>
            <a:ext cx="8070850" cy="413213"/>
          </a:xfrm>
          <a:prstGeom prst="rect">
            <a:avLst/>
          </a:prstGeom>
        </p:spPr>
        <p:txBody>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nSpc>
                <a:spcPts val="100"/>
              </a:lnSpc>
            </a:pPr>
            <a:r>
              <a:rPr lang="en-US" altLang="zh-CN" sz="700" dirty="0" err="1">
                <a:latin typeface="微软雅黑" panose="020B0503020204020204" pitchFamily="34" charset="-122"/>
                <a:ea typeface="微软雅黑" panose="020B0503020204020204" pitchFamily="34" charset="-122"/>
                <a:cs typeface="Times New Roman" panose="02020603050405020304" pitchFamily="18" charset="0"/>
              </a:rPr>
              <a:t>Tiseo</a:t>
            </a:r>
            <a:r>
              <a:rPr lang="en-US" altLang="zh-CN" sz="700" dirty="0">
                <a:latin typeface="微软雅黑" panose="020B0503020204020204" pitchFamily="34" charset="-122"/>
                <a:ea typeface="微软雅黑" panose="020B0503020204020204" pitchFamily="34" charset="-122"/>
                <a:cs typeface="Times New Roman" panose="02020603050405020304" pitchFamily="18" charset="0"/>
              </a:rPr>
              <a:t> G, et al. JAC </a:t>
            </a:r>
            <a:r>
              <a:rPr lang="en-US" altLang="zh-CN" sz="700" dirty="0" err="1">
                <a:latin typeface="微软雅黑" panose="020B0503020204020204" pitchFamily="34" charset="-122"/>
                <a:ea typeface="微软雅黑" panose="020B0503020204020204" pitchFamily="34" charset="-122"/>
                <a:cs typeface="Times New Roman" panose="02020603050405020304" pitchFamily="18" charset="0"/>
              </a:rPr>
              <a:t>Antimicrob</a:t>
            </a:r>
            <a:r>
              <a:rPr lang="en-US" altLang="zh-CN" sz="700" dirty="0">
                <a:latin typeface="微软雅黑" panose="020B0503020204020204" pitchFamily="34" charset="-122"/>
                <a:ea typeface="微软雅黑" panose="020B0503020204020204" pitchFamily="34" charset="-122"/>
                <a:cs typeface="Times New Roman" panose="02020603050405020304" pitchFamily="18" charset="0"/>
              </a:rPr>
              <a:t> Resist . 2023 Jun 14;5(3):dlad078</a:t>
            </a:r>
            <a:endParaRPr lang="en-US" altLang="zh-CN" sz="7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ts val="100"/>
              </a:lnSpc>
            </a:pPr>
            <a:r>
              <a:rPr lang="en-US" altLang="zh-CN" sz="700" dirty="0" err="1">
                <a:latin typeface="微软雅黑" panose="020B0503020204020204" pitchFamily="34" charset="-122"/>
                <a:ea typeface="微软雅黑" panose="020B0503020204020204" pitchFamily="34" charset="-122"/>
                <a:cs typeface="Times New Roman" panose="02020603050405020304" pitchFamily="18" charset="0"/>
              </a:rPr>
              <a:t>VanNatta</a:t>
            </a:r>
            <a:r>
              <a:rPr lang="en-US" altLang="zh-CN" sz="700" dirty="0">
                <a:latin typeface="微软雅黑" panose="020B0503020204020204" pitchFamily="34" charset="-122"/>
                <a:ea typeface="微软雅黑" panose="020B0503020204020204" pitchFamily="34" charset="-122"/>
                <a:cs typeface="Times New Roman" panose="02020603050405020304" pitchFamily="18" charset="0"/>
              </a:rPr>
              <a:t> M, et al. Open Forum Infect Dis. 2023 Oct; 10(10): ofad504</a:t>
            </a:r>
            <a:endParaRPr lang="en-US" altLang="zh-CN" sz="7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ts val="100"/>
              </a:lnSpc>
            </a:pPr>
            <a:r>
              <a:rPr lang="zh-CN" altLang="en-US" sz="700" dirty="0">
                <a:latin typeface="微软雅黑" panose="020B0503020204020204" pitchFamily="34" charset="-122"/>
                <a:ea typeface="微软雅黑" panose="020B0503020204020204" pitchFamily="34" charset="-122"/>
                <a:cs typeface="+mn-ea"/>
                <a:sym typeface="+mn-lt"/>
              </a:rPr>
              <a:t>注射用舒巴坦钠</a:t>
            </a:r>
            <a:r>
              <a:rPr lang="en-US" altLang="zh-CN" sz="7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注射用度洛巴坦纳组合包装（</a:t>
            </a:r>
            <a:r>
              <a:rPr lang="en-US" altLang="zh-CN" sz="700" dirty="0">
                <a:latin typeface="微软雅黑" panose="020B0503020204020204" pitchFamily="34" charset="-122"/>
                <a:ea typeface="微软雅黑" panose="020B0503020204020204" pitchFamily="34" charset="-122"/>
                <a:cs typeface="+mn-ea"/>
                <a:sym typeface="+mn-lt"/>
              </a:rPr>
              <a:t>XACDURO</a:t>
            </a:r>
            <a:r>
              <a:rPr lang="en-US" altLang="zh-CN" sz="700" baseline="30000" dirty="0">
                <a:latin typeface="微软雅黑" panose="020B0503020204020204" pitchFamily="34" charset="-122"/>
                <a:ea typeface="微软雅黑" panose="020B0503020204020204" pitchFamily="34" charset="-122"/>
                <a:cs typeface="+mn-ea"/>
                <a:sym typeface="+mn-lt"/>
              </a:rPr>
              <a:t>®</a:t>
            </a:r>
            <a:r>
              <a:rPr lang="zh-CN" altLang="en-US" sz="700" dirty="0">
                <a:latin typeface="微软雅黑" panose="020B0503020204020204" pitchFamily="34" charset="-122"/>
                <a:ea typeface="微软雅黑" panose="020B0503020204020204" pitchFamily="34" charset="-122"/>
                <a:cs typeface="+mn-ea"/>
                <a:sym typeface="+mn-lt"/>
              </a:rPr>
              <a:t>）说明书</a:t>
            </a:r>
            <a:r>
              <a:rPr lang="en-US" altLang="zh-CN" sz="700" dirty="0">
                <a:latin typeface="微软雅黑" panose="020B0503020204020204" pitchFamily="34" charset="-122"/>
                <a:ea typeface="微软雅黑" panose="020B0503020204020204" pitchFamily="34" charset="-122"/>
                <a:cs typeface="+mn-ea"/>
                <a:sym typeface="+mn-lt"/>
              </a:rPr>
              <a:t>, 2024</a:t>
            </a:r>
            <a:r>
              <a:rPr lang="zh-CN" altLang="en-US" sz="700" dirty="0">
                <a:latin typeface="微软雅黑" panose="020B0503020204020204" pitchFamily="34" charset="-122"/>
                <a:ea typeface="微软雅黑" panose="020B0503020204020204" pitchFamily="34" charset="-122"/>
                <a:cs typeface="+mn-ea"/>
                <a:sym typeface="+mn-lt"/>
              </a:rPr>
              <a:t>年</a:t>
            </a:r>
            <a:r>
              <a:rPr lang="en-US" altLang="zh-CN" sz="700" dirty="0">
                <a:latin typeface="微软雅黑" panose="020B0503020204020204" pitchFamily="34" charset="-122"/>
                <a:ea typeface="微软雅黑" panose="020B0503020204020204" pitchFamily="34" charset="-122"/>
                <a:cs typeface="+mn-ea"/>
                <a:sym typeface="+mn-lt"/>
              </a:rPr>
              <a:t>5</a:t>
            </a:r>
            <a:r>
              <a:rPr lang="zh-CN" altLang="en-US" sz="700" dirty="0">
                <a:latin typeface="微软雅黑" panose="020B0503020204020204" pitchFamily="34" charset="-122"/>
                <a:ea typeface="微软雅黑" panose="020B0503020204020204" pitchFamily="34" charset="-122"/>
                <a:cs typeface="+mn-ea"/>
                <a:sym typeface="+mn-lt"/>
              </a:rPr>
              <a:t>月</a:t>
            </a:r>
            <a:r>
              <a:rPr lang="en-US" altLang="zh-CN" sz="700" dirty="0">
                <a:latin typeface="微软雅黑" panose="020B0503020204020204" pitchFamily="34" charset="-122"/>
                <a:ea typeface="微软雅黑" panose="020B0503020204020204" pitchFamily="34" charset="-122"/>
                <a:cs typeface="+mn-ea"/>
                <a:sym typeface="+mn-lt"/>
              </a:rPr>
              <a:t>15</a:t>
            </a:r>
            <a:endParaRPr lang="zh-CN" altLang="en-US" sz="7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442709" y="237066"/>
            <a:ext cx="11378025" cy="15325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 name="文本占位符 4"/>
          <p:cNvSpPr>
            <a:spLocks noGrp="1"/>
          </p:cNvSpPr>
          <p:nvPr>
            <p:ph type="body" sz="quarter" idx="4294967295"/>
          </p:nvPr>
        </p:nvSpPr>
        <p:spPr>
          <a:xfrm>
            <a:off x="737661" y="6620052"/>
            <a:ext cx="8445500" cy="83100"/>
          </a:xfrm>
        </p:spPr>
        <p:txBody>
          <a:bodyPr vert="horz" lIns="0" tIns="0" rIns="0" bIns="0" rtlCol="0" anchor="t" anchorCtr="0">
            <a:spAutoFit/>
          </a:bodyPr>
          <a:lstStyle/>
          <a:p>
            <a:pPr>
              <a:spcBef>
                <a:spcPts val="0"/>
              </a:spcBef>
              <a:buFont typeface="+mj-lt"/>
              <a:buAutoNum type="arabicPeriod"/>
            </a:pPr>
            <a:r>
              <a:rPr lang="fr-FR" altLang="zh-CN" sz="600" dirty="0">
                <a:latin typeface="微软雅黑" panose="020B0503020204020204" pitchFamily="34" charset="-122"/>
                <a:ea typeface="微软雅黑" panose="020B0503020204020204" pitchFamily="34" charset="-122"/>
                <a:cs typeface="+mn-ea"/>
                <a:sym typeface="+mn-lt"/>
              </a:rPr>
              <a:t>Kaye KS, et al. Lancet Infect Dis 2023;  23: 1072–84</a:t>
            </a:r>
            <a:endParaRPr lang="fr-FR" altLang="zh-CN" sz="600" dirty="0">
              <a:latin typeface="微软雅黑" panose="020B0503020204020204" pitchFamily="34" charset="-122"/>
              <a:ea typeface="微软雅黑" panose="020B0503020204020204" pitchFamily="34" charset="-122"/>
              <a:cs typeface="+mn-ea"/>
              <a:sym typeface="+mn-lt"/>
            </a:endParaRPr>
          </a:p>
        </p:txBody>
      </p:sp>
      <p:sp>
        <p:nvSpPr>
          <p:cNvPr id="18" name="文本占位符 17"/>
          <p:cNvSpPr>
            <a:spLocks noGrp="1"/>
          </p:cNvSpPr>
          <p:nvPr>
            <p:ph type="body" sz="quarter" idx="4294967295"/>
          </p:nvPr>
        </p:nvSpPr>
        <p:spPr>
          <a:xfrm>
            <a:off x="616025" y="283660"/>
            <a:ext cx="10808381" cy="553998"/>
          </a:xfrm>
        </p:spPr>
        <p:txBody>
          <a:bodyPr vert="horz" wrap="square" lIns="0" tIns="0" rIns="0" bIns="0" rtlCol="0" anchor="t" anchorCtr="0">
            <a:spAutoFit/>
          </a:bodyPr>
          <a:lstStyle/>
          <a:p>
            <a:pPr marL="0" indent="0">
              <a:buNone/>
            </a:pPr>
            <a:r>
              <a:rPr lang="en-US" altLang="zh-CN" sz="2000" b="1" dirty="0">
                <a:solidFill>
                  <a:schemeClr val="bg1"/>
                </a:solidFill>
                <a:latin typeface="微软雅黑" panose="020B0503020204020204" pitchFamily="34" charset="-122"/>
                <a:ea typeface="微软雅黑" panose="020B0503020204020204" pitchFamily="34" charset="-122"/>
                <a:sym typeface="+mn-lt"/>
              </a:rPr>
              <a:t>ATTACK</a:t>
            </a:r>
            <a:r>
              <a:rPr lang="zh-CN" altLang="en-US" sz="2000" b="1" dirty="0">
                <a:solidFill>
                  <a:schemeClr val="bg1"/>
                </a:solidFill>
                <a:latin typeface="微软雅黑" panose="020B0503020204020204" pitchFamily="34" charset="-122"/>
                <a:ea typeface="微软雅黑" panose="020B0503020204020204" pitchFamily="34" charset="-122"/>
                <a:sym typeface="+mn-lt"/>
              </a:rPr>
              <a:t>研究表明，舒巴坦</a:t>
            </a:r>
            <a:r>
              <a:rPr lang="en-US" altLang="zh-CN" sz="2000" b="1" dirty="0">
                <a:solidFill>
                  <a:schemeClr val="bg1"/>
                </a:solidFill>
                <a:latin typeface="微软雅黑" panose="020B0503020204020204" pitchFamily="34" charset="-122"/>
                <a:ea typeface="微软雅黑" panose="020B0503020204020204" pitchFamily="34" charset="-122"/>
                <a:sym typeface="+mn-lt"/>
              </a:rPr>
              <a:t>-</a:t>
            </a:r>
            <a:r>
              <a:rPr lang="zh-CN" altLang="en-US" sz="2000" b="1" dirty="0">
                <a:solidFill>
                  <a:schemeClr val="bg1"/>
                </a:solidFill>
                <a:latin typeface="微软雅黑" panose="020B0503020204020204" pitchFamily="34" charset="-122"/>
                <a:ea typeface="微软雅黑" panose="020B0503020204020204" pitchFamily="34" charset="-122"/>
                <a:sym typeface="+mn-lt"/>
              </a:rPr>
              <a:t>度洛巴坦治疗的</a:t>
            </a:r>
            <a:r>
              <a:rPr lang="en-US" altLang="zh-CN" sz="2000" b="1" dirty="0">
                <a:solidFill>
                  <a:schemeClr val="bg1"/>
                </a:solidFill>
                <a:latin typeface="微软雅黑" panose="020B0503020204020204" pitchFamily="34" charset="-122"/>
                <a:ea typeface="微软雅黑" panose="020B0503020204020204" pitchFamily="34" charset="-122"/>
                <a:sym typeface="+mn-lt"/>
              </a:rPr>
              <a:t>28</a:t>
            </a:r>
            <a:r>
              <a:rPr lang="zh-CN" altLang="en-US" sz="2000" b="1" dirty="0">
                <a:solidFill>
                  <a:schemeClr val="bg1"/>
                </a:solidFill>
                <a:latin typeface="微软雅黑" panose="020B0503020204020204" pitchFamily="34" charset="-122"/>
                <a:ea typeface="微软雅黑" panose="020B0503020204020204" pitchFamily="34" charset="-122"/>
                <a:sym typeface="+mn-lt"/>
              </a:rPr>
              <a:t>天全因死亡率非劣于多粘菌素</a:t>
            </a:r>
            <a:r>
              <a:rPr lang="en-US" altLang="zh-CN" sz="2000" b="1" dirty="0">
                <a:solidFill>
                  <a:schemeClr val="bg1"/>
                </a:solidFill>
                <a:latin typeface="微软雅黑" panose="020B0503020204020204" pitchFamily="34" charset="-122"/>
                <a:ea typeface="微软雅黑" panose="020B0503020204020204" pitchFamily="34" charset="-122"/>
                <a:sym typeface="+mn-lt"/>
              </a:rPr>
              <a:t>E</a:t>
            </a:r>
            <a:r>
              <a:rPr lang="zh-CN" altLang="en-US" sz="2000" b="1" dirty="0">
                <a:solidFill>
                  <a:schemeClr val="bg1"/>
                </a:solidFill>
                <a:latin typeface="微软雅黑" panose="020B0503020204020204" pitchFamily="34" charset="-122"/>
                <a:ea typeface="微软雅黑" panose="020B0503020204020204" pitchFamily="34" charset="-122"/>
                <a:sym typeface="+mn-lt"/>
              </a:rPr>
              <a:t>，临床治愈率和微生物结局显著优于多粘菌素</a:t>
            </a:r>
            <a:r>
              <a:rPr lang="en-US" altLang="zh-CN" sz="2000" b="1" dirty="0">
                <a:solidFill>
                  <a:schemeClr val="bg1"/>
                </a:solidFill>
                <a:latin typeface="微软雅黑" panose="020B0503020204020204" pitchFamily="34" charset="-122"/>
                <a:ea typeface="微软雅黑" panose="020B0503020204020204" pitchFamily="34" charset="-122"/>
                <a:sym typeface="+mn-lt"/>
              </a:rPr>
              <a:t>E</a:t>
            </a:r>
            <a:endParaRPr lang="zh-CN" altLang="en-US" sz="2000" b="1" dirty="0">
              <a:solidFill>
                <a:schemeClr val="bg1"/>
              </a:solidFill>
              <a:latin typeface="微软雅黑" panose="020B0503020204020204" pitchFamily="34" charset="-122"/>
              <a:ea typeface="微软雅黑" panose="020B0503020204020204" pitchFamily="34" charset="-122"/>
              <a:sym typeface="+mn-lt"/>
            </a:endParaRPr>
          </a:p>
        </p:txBody>
      </p:sp>
      <p:sp>
        <p:nvSpPr>
          <p:cNvPr id="19" name="矩形: 圆角 18"/>
          <p:cNvSpPr/>
          <p:nvPr/>
        </p:nvSpPr>
        <p:spPr>
          <a:xfrm>
            <a:off x="5112230" y="1290873"/>
            <a:ext cx="1967540" cy="136684"/>
          </a:xfrm>
          <a:prstGeom prst="roundRect">
            <a:avLst>
              <a:gd name="adj" fmla="val 50000"/>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0" name="矩形 19"/>
          <p:cNvSpPr/>
          <p:nvPr/>
        </p:nvSpPr>
        <p:spPr>
          <a:xfrm>
            <a:off x="0" y="5269677"/>
            <a:ext cx="12192000" cy="9920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790917" y="5396540"/>
            <a:ext cx="1106612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latin typeface="微软雅黑" panose="020B0503020204020204" pitchFamily="34" charset="-122"/>
                <a:ea typeface="微软雅黑" panose="020B0503020204020204" pitchFamily="34" charset="-122"/>
                <a:cs typeface="+mn-ea"/>
                <a:sym typeface="+mn-lt"/>
              </a:rPr>
              <a:t>ATTACK</a:t>
            </a:r>
            <a:r>
              <a:rPr lang="zh-CN" altLang="en-US" sz="1200" dirty="0">
                <a:latin typeface="微软雅黑" panose="020B0503020204020204" pitchFamily="34" charset="-122"/>
                <a:ea typeface="微软雅黑" panose="020B0503020204020204" pitchFamily="34" charset="-122"/>
                <a:cs typeface="+mn-ea"/>
                <a:sym typeface="+mn-lt"/>
              </a:rPr>
              <a:t>是一项在</a:t>
            </a:r>
            <a:r>
              <a:rPr lang="en-US" altLang="zh-CN" sz="1200" dirty="0">
                <a:latin typeface="微软雅黑" panose="020B0503020204020204" pitchFamily="34" charset="-122"/>
                <a:ea typeface="微软雅黑" panose="020B0503020204020204" pitchFamily="34" charset="-122"/>
                <a:cs typeface="+mn-ea"/>
                <a:sym typeface="+mn-lt"/>
              </a:rPr>
              <a:t>16</a:t>
            </a:r>
            <a:r>
              <a:rPr lang="zh-CN" altLang="en-US" sz="1200" dirty="0">
                <a:latin typeface="微软雅黑" panose="020B0503020204020204" pitchFamily="34" charset="-122"/>
                <a:ea typeface="微软雅黑" panose="020B0503020204020204" pitchFamily="34" charset="-122"/>
                <a:cs typeface="+mn-ea"/>
                <a:sym typeface="+mn-lt"/>
              </a:rPr>
              <a:t>个国家的</a:t>
            </a:r>
            <a:r>
              <a:rPr lang="en-US" altLang="zh-CN" sz="1200" dirty="0">
                <a:latin typeface="微软雅黑" panose="020B0503020204020204" pitchFamily="34" charset="-122"/>
                <a:ea typeface="微软雅黑" panose="020B0503020204020204" pitchFamily="34" charset="-122"/>
                <a:cs typeface="+mn-ea"/>
                <a:sym typeface="+mn-lt"/>
              </a:rPr>
              <a:t>59</a:t>
            </a:r>
            <a:r>
              <a:rPr lang="zh-CN" altLang="en-US" sz="1200" dirty="0">
                <a:latin typeface="微软雅黑" panose="020B0503020204020204" pitchFamily="34" charset="-122"/>
                <a:ea typeface="微软雅黑" panose="020B0503020204020204" pitchFamily="34" charset="-122"/>
                <a:cs typeface="+mn-ea"/>
                <a:sym typeface="+mn-lt"/>
              </a:rPr>
              <a:t>个临床试验点进行的</a:t>
            </a:r>
            <a:r>
              <a:rPr lang="en-US" altLang="zh-CN" sz="1200" dirty="0">
                <a:latin typeface="微软雅黑" panose="020B0503020204020204" pitchFamily="34" charset="-122"/>
                <a:ea typeface="微软雅黑" panose="020B0503020204020204" pitchFamily="34" charset="-122"/>
                <a:cs typeface="+mn-ea"/>
                <a:sym typeface="+mn-lt"/>
              </a:rPr>
              <a:t>3</a:t>
            </a:r>
            <a:r>
              <a:rPr lang="zh-CN" altLang="en-US" sz="1200" dirty="0">
                <a:latin typeface="微软雅黑" panose="020B0503020204020204" pitchFamily="34" charset="-122"/>
                <a:ea typeface="微软雅黑" panose="020B0503020204020204" pitchFamily="34" charset="-122"/>
                <a:cs typeface="+mn-ea"/>
                <a:sym typeface="+mn-lt"/>
              </a:rPr>
              <a:t>期、随机、对照、非劣效性试验，旨在评估舒巴坦</a:t>
            </a:r>
            <a:r>
              <a:rPr lang="en-US" altLang="zh-CN" sz="1200" dirty="0">
                <a:latin typeface="微软雅黑" panose="020B0503020204020204" pitchFamily="34" charset="-122"/>
                <a:ea typeface="微软雅黑" panose="020B0503020204020204" pitchFamily="34" charset="-122"/>
                <a:cs typeface="+mn-ea"/>
                <a:sym typeface="+mn-lt"/>
              </a:rPr>
              <a:t>-</a:t>
            </a:r>
            <a:r>
              <a:rPr lang="zh-CN" altLang="en-US" sz="1200" dirty="0">
                <a:latin typeface="微软雅黑" panose="020B0503020204020204" pitchFamily="34" charset="-122"/>
                <a:ea typeface="微软雅黑" panose="020B0503020204020204" pitchFamily="34" charset="-122"/>
                <a:cs typeface="+mn-ea"/>
                <a:sym typeface="+mn-lt"/>
              </a:rPr>
              <a:t>度洛巴坦与</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多黏菌素</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E</a:t>
            </a:r>
            <a:r>
              <a:rPr lang="zh-CN" altLang="en-US" sz="1200" dirty="0">
                <a:latin typeface="微软雅黑" panose="020B0503020204020204" pitchFamily="34" charset="-122"/>
                <a:ea typeface="微软雅黑" panose="020B0503020204020204" pitchFamily="34" charset="-122"/>
                <a:cs typeface="+mn-ea"/>
                <a:sym typeface="+mn-lt"/>
              </a:rPr>
              <a:t>对</a:t>
            </a:r>
            <a:r>
              <a:rPr lang="en-US" altLang="zh-CN" sz="1200" dirty="0">
                <a:latin typeface="微软雅黑" panose="020B0503020204020204" pitchFamily="34" charset="-122"/>
                <a:ea typeface="微软雅黑" panose="020B0503020204020204" pitchFamily="34" charset="-122"/>
                <a:cs typeface="+mn-ea"/>
                <a:sym typeface="+mn-lt"/>
              </a:rPr>
              <a:t>AB</a:t>
            </a:r>
            <a:r>
              <a:rPr lang="zh-CN" altLang="en-US" sz="1200" dirty="0">
                <a:latin typeface="微软雅黑" panose="020B0503020204020204" pitchFamily="34" charset="-122"/>
                <a:ea typeface="微软雅黑" panose="020B0503020204020204" pitchFamily="34" charset="-122"/>
                <a:cs typeface="+mn-ea"/>
                <a:sym typeface="+mn-lt"/>
              </a:rPr>
              <a:t>（包括</a:t>
            </a:r>
            <a:r>
              <a:rPr lang="en-US" altLang="zh-CN" sz="1200" dirty="0">
                <a:latin typeface="微软雅黑" panose="020B0503020204020204" pitchFamily="34" charset="-122"/>
                <a:ea typeface="微软雅黑" panose="020B0503020204020204" pitchFamily="34" charset="-122"/>
                <a:cs typeface="+mn-ea"/>
                <a:sym typeface="+mn-lt"/>
              </a:rPr>
              <a:t>CRAB</a:t>
            </a:r>
            <a:r>
              <a:rPr lang="zh-CN" altLang="en-US" sz="1200" dirty="0">
                <a:latin typeface="微软雅黑" panose="020B0503020204020204" pitchFamily="34" charset="-122"/>
                <a:ea typeface="微软雅黑" panose="020B0503020204020204" pitchFamily="34" charset="-122"/>
                <a:cs typeface="+mn-ea"/>
                <a:sym typeface="+mn-lt"/>
              </a:rPr>
              <a:t>）引起的严重感染患者的疗效和安全性。</a:t>
            </a:r>
            <a:r>
              <a:rPr lang="zh-CN" altLang="en-US" sz="1200" b="1" dirty="0">
                <a:solidFill>
                  <a:schemeClr val="accent2"/>
                </a:solidFill>
                <a:latin typeface="微软雅黑" panose="020B0503020204020204" pitchFamily="34" charset="-122"/>
                <a:ea typeface="微软雅黑" panose="020B0503020204020204" pitchFamily="34" charset="-122"/>
                <a:cs typeface="+mn-ea"/>
                <a:sym typeface="+mn-lt"/>
              </a:rPr>
              <a:t>研究</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入组了</a:t>
            </a:r>
            <a:r>
              <a:rPr kumimoji="0" lang="en-US" altLang="zh-CN"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207</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名患者，包括两部分，</a:t>
            </a:r>
            <a:r>
              <a:rPr kumimoji="0" lang="en-US" altLang="zh-CN"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A</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部分为随机对照部分（</a:t>
            </a:r>
            <a:r>
              <a:rPr lang="zh-CN" altLang="en-US" sz="1200" b="1" dirty="0">
                <a:solidFill>
                  <a:schemeClr val="accent2"/>
                </a:solidFill>
                <a:latin typeface="微软雅黑" panose="020B0503020204020204" pitchFamily="34" charset="-122"/>
                <a:ea typeface="微软雅黑" panose="020B0503020204020204" pitchFamily="34" charset="-122"/>
                <a:cs typeface="+mn-ea"/>
                <a:sym typeface="+mn-lt"/>
              </a:rPr>
              <a:t>舒巴坦</a:t>
            </a:r>
            <a:r>
              <a:rPr lang="en-US" altLang="zh-CN" sz="1200" b="1" dirty="0">
                <a:solidFill>
                  <a:schemeClr val="accent2"/>
                </a:solidFill>
                <a:latin typeface="微软雅黑" panose="020B0503020204020204" pitchFamily="34" charset="-122"/>
                <a:ea typeface="微软雅黑" panose="020B0503020204020204" pitchFamily="34" charset="-122"/>
                <a:cs typeface="+mn-ea"/>
                <a:sym typeface="+mn-lt"/>
              </a:rPr>
              <a:t>-</a:t>
            </a:r>
            <a:r>
              <a:rPr lang="zh-CN" altLang="en-US" sz="1200" b="1" dirty="0">
                <a:solidFill>
                  <a:schemeClr val="accent2"/>
                </a:solidFill>
                <a:latin typeface="微软雅黑" panose="020B0503020204020204" pitchFamily="34" charset="-122"/>
                <a:ea typeface="微软雅黑" panose="020B0503020204020204" pitchFamily="34" charset="-122"/>
                <a:cs typeface="+mn-ea"/>
                <a:sym typeface="+mn-lt"/>
              </a:rPr>
              <a:t>度洛巴坦</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对比多黏菌素</a:t>
            </a:r>
            <a:r>
              <a:rPr kumimoji="0" lang="en-US" altLang="zh-CN"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E</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），针对确证为鲍曼不动杆菌院内感染的细菌性肺炎（</a:t>
            </a:r>
            <a:r>
              <a:rPr kumimoji="0" lang="en-US" altLang="zh-CN"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HABP</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）、呼吸机相关细菌性肺炎（</a:t>
            </a:r>
            <a:r>
              <a:rPr kumimoji="0" lang="en-US" altLang="zh-CN"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VABP</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a:t>
            </a:r>
            <a:r>
              <a:rPr lang="zh-CN" altLang="en-US" sz="1200" b="1" dirty="0">
                <a:solidFill>
                  <a:schemeClr val="accent2"/>
                </a:solidFill>
                <a:latin typeface="微软雅黑" panose="020B0503020204020204" pitchFamily="34" charset="-122"/>
                <a:ea typeface="微软雅黑" panose="020B0503020204020204" pitchFamily="34" charset="-122"/>
                <a:cs typeface="+mn-ea"/>
                <a:sym typeface="+mn-lt"/>
              </a:rPr>
              <a:t>等</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患者。</a:t>
            </a:r>
            <a:r>
              <a:rPr kumimoji="0" lang="en-US" altLang="zh-CN"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B</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部分为开放标签部分，入选对多粘菌素</a:t>
            </a:r>
            <a:r>
              <a:rPr kumimoji="0" lang="en-US" altLang="zh-CN"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B</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或多粘菌素</a:t>
            </a:r>
            <a:r>
              <a:rPr kumimoji="0" lang="en-US" altLang="zh-CN"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E</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耐药</a:t>
            </a:r>
            <a:r>
              <a:rPr kumimoji="0" lang="en-US" altLang="zh-CN"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不耐受</a:t>
            </a:r>
            <a:r>
              <a:rPr kumimoji="0" lang="en-US" altLang="zh-CN"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治疗失败的</a:t>
            </a:r>
            <a:r>
              <a:rPr kumimoji="0" lang="en-US" altLang="zh-CN"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ABC</a:t>
            </a:r>
            <a:r>
              <a:rPr kumimoji="0" lang="zh-CN" altLang="en-US" sz="1200" b="1" i="0" u="none" strike="noStrike" kern="12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感染患者</a:t>
            </a:r>
            <a:r>
              <a:rPr lang="zh-CN" altLang="en-US" sz="1200" b="1" dirty="0">
                <a:solidFill>
                  <a:schemeClr val="accent2"/>
                </a:solidFill>
                <a:latin typeface="微软雅黑" panose="020B0503020204020204" pitchFamily="34" charset="-122"/>
                <a:ea typeface="微软雅黑" panose="020B0503020204020204" pitchFamily="34" charset="-122"/>
                <a:cs typeface="+mn-ea"/>
                <a:sym typeface="+mn-lt"/>
              </a:rPr>
              <a:t>，</a:t>
            </a:r>
            <a:r>
              <a:rPr lang="zh-CN" altLang="en-US" sz="1200" dirty="0">
                <a:solidFill>
                  <a:srgbClr val="333333"/>
                </a:solidFill>
                <a:latin typeface="微软雅黑" panose="020B0503020204020204" pitchFamily="34" charset="-122"/>
                <a:ea typeface="微软雅黑" panose="020B0503020204020204" pitchFamily="34" charset="-122"/>
                <a:cs typeface="+mn-ea"/>
                <a:sym typeface="+mn-lt"/>
              </a:rPr>
              <a:t>仅使用</a:t>
            </a:r>
            <a:r>
              <a:rPr lang="zh-CN" altLang="en-US" sz="1200" dirty="0">
                <a:latin typeface="微软雅黑" panose="020B0503020204020204" pitchFamily="34" charset="-122"/>
                <a:ea typeface="微软雅黑" panose="020B0503020204020204" pitchFamily="34" charset="-122"/>
                <a:cs typeface="+mn-ea"/>
                <a:sym typeface="+mn-lt"/>
              </a:rPr>
              <a:t>舒巴坦</a:t>
            </a:r>
            <a:r>
              <a:rPr lang="en-US" altLang="zh-CN" sz="1200" dirty="0">
                <a:latin typeface="微软雅黑" panose="020B0503020204020204" pitchFamily="34" charset="-122"/>
                <a:ea typeface="微软雅黑" panose="020B0503020204020204" pitchFamily="34" charset="-122"/>
                <a:cs typeface="+mn-ea"/>
                <a:sym typeface="+mn-lt"/>
              </a:rPr>
              <a:t>-</a:t>
            </a:r>
            <a:r>
              <a:rPr lang="zh-CN" altLang="en-US" sz="1200" dirty="0">
                <a:latin typeface="微软雅黑" panose="020B0503020204020204" pitchFamily="34" charset="-122"/>
                <a:ea typeface="微软雅黑" panose="020B0503020204020204" pitchFamily="34" charset="-122"/>
                <a:cs typeface="+mn-ea"/>
                <a:sym typeface="+mn-lt"/>
              </a:rPr>
              <a:t>度洛巴坦</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。所有患者均接受亚胺培南</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rPr>
              <a:t>西司他丁作为背景治疗。</a:t>
            </a:r>
            <a:endPar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 name="椭圆 32"/>
          <p:cNvSpPr/>
          <p:nvPr/>
        </p:nvSpPr>
        <p:spPr>
          <a:xfrm>
            <a:off x="334962" y="5556162"/>
            <a:ext cx="419100" cy="4191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35" name="组合 34"/>
          <p:cNvGrpSpPr/>
          <p:nvPr/>
        </p:nvGrpSpPr>
        <p:grpSpPr>
          <a:xfrm>
            <a:off x="423862" y="5629707"/>
            <a:ext cx="241300" cy="272010"/>
            <a:chOff x="5318125" y="2577041"/>
            <a:chExt cx="1455207" cy="1640416"/>
          </a:xfrm>
          <a:solidFill>
            <a:schemeClr val="accent2"/>
          </a:solidFill>
        </p:grpSpPr>
        <p:sp>
          <p:nvSpPr>
            <p:cNvPr id="37" name="任意多边形: 形状 36"/>
            <p:cNvSpPr/>
            <p:nvPr/>
          </p:nvSpPr>
          <p:spPr>
            <a:xfrm>
              <a:off x="5836708" y="2577041"/>
              <a:ext cx="936624" cy="1640416"/>
            </a:xfrm>
            <a:custGeom>
              <a:avLst/>
              <a:gdLst>
                <a:gd name="connsiteX0" fmla="*/ 904875 w 936624"/>
                <a:gd name="connsiteY0" fmla="*/ 1534583 h 1640416"/>
                <a:gd name="connsiteX1" fmla="*/ 682625 w 936624"/>
                <a:gd name="connsiteY1" fmla="*/ 1534583 h 1640416"/>
                <a:gd name="connsiteX2" fmla="*/ 889000 w 936624"/>
                <a:gd name="connsiteY2" fmla="*/ 1153583 h 1640416"/>
                <a:gd name="connsiteX3" fmla="*/ 492125 w 936624"/>
                <a:gd name="connsiteY3" fmla="*/ 682625 h 1640416"/>
                <a:gd name="connsiteX4" fmla="*/ 365125 w 936624"/>
                <a:gd name="connsiteY4" fmla="*/ 566208 h 1640416"/>
                <a:gd name="connsiteX5" fmla="*/ 238125 w 936624"/>
                <a:gd name="connsiteY5" fmla="*/ 693208 h 1640416"/>
                <a:gd name="connsiteX6" fmla="*/ 365125 w 936624"/>
                <a:gd name="connsiteY6" fmla="*/ 820208 h 1640416"/>
                <a:gd name="connsiteX7" fmla="*/ 455083 w 936624"/>
                <a:gd name="connsiteY7" fmla="*/ 783167 h 1640416"/>
                <a:gd name="connsiteX8" fmla="*/ 777875 w 936624"/>
                <a:gd name="connsiteY8" fmla="*/ 1148292 h 1640416"/>
                <a:gd name="connsiteX9" fmla="*/ 317500 w 936624"/>
                <a:gd name="connsiteY9" fmla="*/ 1529292 h 1640416"/>
                <a:gd name="connsiteX10" fmla="*/ 26458 w 936624"/>
                <a:gd name="connsiteY10" fmla="*/ 1529292 h 1640416"/>
                <a:gd name="connsiteX11" fmla="*/ 0 w 936624"/>
                <a:gd name="connsiteY11" fmla="*/ 1555750 h 1640416"/>
                <a:gd name="connsiteX12" fmla="*/ 0 w 936624"/>
                <a:gd name="connsiteY12" fmla="*/ 1613958 h 1640416"/>
                <a:gd name="connsiteX13" fmla="*/ 26458 w 936624"/>
                <a:gd name="connsiteY13" fmla="*/ 1640417 h 1640416"/>
                <a:gd name="connsiteX14" fmla="*/ 910167 w 936624"/>
                <a:gd name="connsiteY14" fmla="*/ 1640417 h 1640416"/>
                <a:gd name="connsiteX15" fmla="*/ 936625 w 936624"/>
                <a:gd name="connsiteY15" fmla="*/ 1613958 h 1640416"/>
                <a:gd name="connsiteX16" fmla="*/ 936625 w 936624"/>
                <a:gd name="connsiteY16" fmla="*/ 1555750 h 1640416"/>
                <a:gd name="connsiteX17" fmla="*/ 904875 w 936624"/>
                <a:gd name="connsiteY17" fmla="*/ 1534583 h 1640416"/>
                <a:gd name="connsiteX18" fmla="*/ 645583 w 936624"/>
                <a:gd name="connsiteY18" fmla="*/ 232833 h 1640416"/>
                <a:gd name="connsiteX19" fmla="*/ 719667 w 936624"/>
                <a:gd name="connsiteY19" fmla="*/ 232833 h 1640416"/>
                <a:gd name="connsiteX20" fmla="*/ 719667 w 936624"/>
                <a:gd name="connsiteY20" fmla="*/ 164042 h 1640416"/>
                <a:gd name="connsiteX21" fmla="*/ 571500 w 936624"/>
                <a:gd name="connsiteY21" fmla="*/ 15875 h 1640416"/>
                <a:gd name="connsiteX22" fmla="*/ 497417 w 936624"/>
                <a:gd name="connsiteY22" fmla="*/ 15875 h 1640416"/>
                <a:gd name="connsiteX23" fmla="*/ 497417 w 936624"/>
                <a:gd name="connsiteY23" fmla="*/ 84667 h 1640416"/>
                <a:gd name="connsiteX24" fmla="*/ 645583 w 936624"/>
                <a:gd name="connsiteY24" fmla="*/ 232833 h 164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6624" h="1640416">
                  <a:moveTo>
                    <a:pt x="904875" y="1534583"/>
                  </a:moveTo>
                  <a:lnTo>
                    <a:pt x="682625" y="1534583"/>
                  </a:lnTo>
                  <a:cubicBezTo>
                    <a:pt x="809625" y="1444625"/>
                    <a:pt x="889000" y="1307042"/>
                    <a:pt x="889000" y="1153583"/>
                  </a:cubicBezTo>
                  <a:cubicBezTo>
                    <a:pt x="889000" y="936625"/>
                    <a:pt x="719667" y="746125"/>
                    <a:pt x="492125" y="682625"/>
                  </a:cubicBezTo>
                  <a:cubicBezTo>
                    <a:pt x="486833" y="619125"/>
                    <a:pt x="433917" y="566208"/>
                    <a:pt x="365125" y="566208"/>
                  </a:cubicBezTo>
                  <a:cubicBezTo>
                    <a:pt x="296333" y="566208"/>
                    <a:pt x="238125" y="624417"/>
                    <a:pt x="238125" y="693208"/>
                  </a:cubicBezTo>
                  <a:cubicBezTo>
                    <a:pt x="238125" y="762000"/>
                    <a:pt x="296333" y="820208"/>
                    <a:pt x="365125" y="820208"/>
                  </a:cubicBezTo>
                  <a:cubicBezTo>
                    <a:pt x="396875" y="820208"/>
                    <a:pt x="428625" y="804333"/>
                    <a:pt x="455083" y="783167"/>
                  </a:cubicBezTo>
                  <a:cubicBezTo>
                    <a:pt x="640292" y="830792"/>
                    <a:pt x="777875" y="978958"/>
                    <a:pt x="777875" y="1148292"/>
                  </a:cubicBezTo>
                  <a:cubicBezTo>
                    <a:pt x="777875" y="1359958"/>
                    <a:pt x="571500" y="1529292"/>
                    <a:pt x="317500" y="1529292"/>
                  </a:cubicBezTo>
                  <a:lnTo>
                    <a:pt x="26458" y="1529292"/>
                  </a:lnTo>
                  <a:cubicBezTo>
                    <a:pt x="10583" y="1529292"/>
                    <a:pt x="0" y="1539875"/>
                    <a:pt x="0" y="1555750"/>
                  </a:cubicBezTo>
                  <a:lnTo>
                    <a:pt x="0" y="1613958"/>
                  </a:lnTo>
                  <a:cubicBezTo>
                    <a:pt x="0" y="1629833"/>
                    <a:pt x="10583" y="1640417"/>
                    <a:pt x="26458" y="1640417"/>
                  </a:cubicBezTo>
                  <a:lnTo>
                    <a:pt x="910167" y="1640417"/>
                  </a:lnTo>
                  <a:cubicBezTo>
                    <a:pt x="926042" y="1640417"/>
                    <a:pt x="936625" y="1629833"/>
                    <a:pt x="936625" y="1613958"/>
                  </a:cubicBezTo>
                  <a:lnTo>
                    <a:pt x="936625" y="1555750"/>
                  </a:lnTo>
                  <a:cubicBezTo>
                    <a:pt x="936625" y="1550458"/>
                    <a:pt x="926042" y="1534583"/>
                    <a:pt x="904875" y="1534583"/>
                  </a:cubicBezTo>
                  <a:close/>
                  <a:moveTo>
                    <a:pt x="645583" y="232833"/>
                  </a:moveTo>
                  <a:cubicBezTo>
                    <a:pt x="666750" y="254000"/>
                    <a:pt x="698500" y="254000"/>
                    <a:pt x="719667" y="232833"/>
                  </a:cubicBezTo>
                  <a:cubicBezTo>
                    <a:pt x="740833" y="211667"/>
                    <a:pt x="740833" y="179917"/>
                    <a:pt x="719667" y="164042"/>
                  </a:cubicBezTo>
                  <a:lnTo>
                    <a:pt x="571500" y="15875"/>
                  </a:lnTo>
                  <a:cubicBezTo>
                    <a:pt x="550333" y="-5292"/>
                    <a:pt x="518583" y="-5292"/>
                    <a:pt x="497417" y="15875"/>
                  </a:cubicBezTo>
                  <a:cubicBezTo>
                    <a:pt x="476250" y="37042"/>
                    <a:pt x="476250" y="68792"/>
                    <a:pt x="497417" y="84667"/>
                  </a:cubicBezTo>
                  <a:lnTo>
                    <a:pt x="645583" y="232833"/>
                  </a:lnTo>
                  <a:close/>
                </a:path>
              </a:pathLst>
            </a:custGeom>
            <a:grpFill/>
            <a:ln w="1860"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mn-lt"/>
              </a:endParaRPr>
            </a:p>
          </p:txBody>
        </p:sp>
        <p:sp>
          <p:nvSpPr>
            <p:cNvPr id="38" name="任意多边形: 形状 37"/>
            <p:cNvSpPr/>
            <p:nvPr/>
          </p:nvSpPr>
          <p:spPr>
            <a:xfrm>
              <a:off x="5318125" y="2672291"/>
              <a:ext cx="1158875" cy="1137708"/>
            </a:xfrm>
            <a:custGeom>
              <a:avLst/>
              <a:gdLst>
                <a:gd name="connsiteX0" fmla="*/ 703792 w 1158875"/>
                <a:gd name="connsiteY0" fmla="*/ 597958 h 1137708"/>
                <a:gd name="connsiteX1" fmla="*/ 883708 w 1158875"/>
                <a:gd name="connsiteY1" fmla="*/ 418042 h 1137708"/>
                <a:gd name="connsiteX2" fmla="*/ 1005417 w 1158875"/>
                <a:gd name="connsiteY2" fmla="*/ 465667 h 1137708"/>
                <a:gd name="connsiteX3" fmla="*/ 1143000 w 1158875"/>
                <a:gd name="connsiteY3" fmla="*/ 333375 h 1137708"/>
                <a:gd name="connsiteX4" fmla="*/ 1143000 w 1158875"/>
                <a:gd name="connsiteY4" fmla="*/ 264583 h 1137708"/>
                <a:gd name="connsiteX5" fmla="*/ 889000 w 1158875"/>
                <a:gd name="connsiteY5" fmla="*/ 15875 h 1137708"/>
                <a:gd name="connsiteX6" fmla="*/ 814917 w 1158875"/>
                <a:gd name="connsiteY6" fmla="*/ 15875 h 1137708"/>
                <a:gd name="connsiteX7" fmla="*/ 164042 w 1158875"/>
                <a:gd name="connsiteY7" fmla="*/ 656167 h 1137708"/>
                <a:gd name="connsiteX8" fmla="*/ 164042 w 1158875"/>
                <a:gd name="connsiteY8" fmla="*/ 724958 h 1137708"/>
                <a:gd name="connsiteX9" fmla="*/ 418042 w 1158875"/>
                <a:gd name="connsiteY9" fmla="*/ 973667 h 1137708"/>
                <a:gd name="connsiteX10" fmla="*/ 492125 w 1158875"/>
                <a:gd name="connsiteY10" fmla="*/ 973667 h 1137708"/>
                <a:gd name="connsiteX11" fmla="*/ 751417 w 1158875"/>
                <a:gd name="connsiteY11" fmla="*/ 719667 h 1137708"/>
                <a:gd name="connsiteX12" fmla="*/ 703792 w 1158875"/>
                <a:gd name="connsiteY12" fmla="*/ 597958 h 1137708"/>
                <a:gd name="connsiteX13" fmla="*/ 89958 w 1158875"/>
                <a:gd name="connsiteY13" fmla="*/ 730250 h 1137708"/>
                <a:gd name="connsiteX14" fmla="*/ 15875 w 1158875"/>
                <a:gd name="connsiteY14" fmla="*/ 730250 h 1137708"/>
                <a:gd name="connsiteX15" fmla="*/ 15875 w 1158875"/>
                <a:gd name="connsiteY15" fmla="*/ 799042 h 1137708"/>
                <a:gd name="connsiteX16" fmla="*/ 343958 w 1158875"/>
                <a:gd name="connsiteY16" fmla="*/ 1121833 h 1137708"/>
                <a:gd name="connsiteX17" fmla="*/ 418042 w 1158875"/>
                <a:gd name="connsiteY17" fmla="*/ 1121833 h 1137708"/>
                <a:gd name="connsiteX18" fmla="*/ 418042 w 1158875"/>
                <a:gd name="connsiteY18" fmla="*/ 1053042 h 1137708"/>
                <a:gd name="connsiteX19" fmla="*/ 89958 w 1158875"/>
                <a:gd name="connsiteY19" fmla="*/ 730250 h 113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8875" h="1137708">
                  <a:moveTo>
                    <a:pt x="703792" y="597958"/>
                  </a:moveTo>
                  <a:cubicBezTo>
                    <a:pt x="703792" y="497417"/>
                    <a:pt x="788458" y="418042"/>
                    <a:pt x="883708" y="418042"/>
                  </a:cubicBezTo>
                  <a:cubicBezTo>
                    <a:pt x="931333" y="418042"/>
                    <a:pt x="973667" y="433917"/>
                    <a:pt x="1005417" y="465667"/>
                  </a:cubicBezTo>
                  <a:lnTo>
                    <a:pt x="1143000" y="333375"/>
                  </a:lnTo>
                  <a:cubicBezTo>
                    <a:pt x="1164167" y="312208"/>
                    <a:pt x="1164167" y="280458"/>
                    <a:pt x="1143000" y="264583"/>
                  </a:cubicBezTo>
                  <a:lnTo>
                    <a:pt x="889000" y="15875"/>
                  </a:lnTo>
                  <a:cubicBezTo>
                    <a:pt x="867833" y="-5292"/>
                    <a:pt x="836083" y="-5292"/>
                    <a:pt x="814917" y="15875"/>
                  </a:cubicBezTo>
                  <a:lnTo>
                    <a:pt x="164042" y="656167"/>
                  </a:lnTo>
                  <a:cubicBezTo>
                    <a:pt x="142875" y="677333"/>
                    <a:pt x="142875" y="709083"/>
                    <a:pt x="164042" y="724958"/>
                  </a:cubicBezTo>
                  <a:lnTo>
                    <a:pt x="418042" y="973667"/>
                  </a:lnTo>
                  <a:cubicBezTo>
                    <a:pt x="439208" y="994833"/>
                    <a:pt x="470958" y="994833"/>
                    <a:pt x="492125" y="973667"/>
                  </a:cubicBezTo>
                  <a:lnTo>
                    <a:pt x="751417" y="719667"/>
                  </a:lnTo>
                  <a:cubicBezTo>
                    <a:pt x="724958" y="693208"/>
                    <a:pt x="703792" y="650875"/>
                    <a:pt x="703792" y="597958"/>
                  </a:cubicBezTo>
                  <a:close/>
                  <a:moveTo>
                    <a:pt x="89958" y="730250"/>
                  </a:moveTo>
                  <a:cubicBezTo>
                    <a:pt x="68792" y="709083"/>
                    <a:pt x="37042" y="709083"/>
                    <a:pt x="15875" y="730250"/>
                  </a:cubicBezTo>
                  <a:cubicBezTo>
                    <a:pt x="-5292" y="751417"/>
                    <a:pt x="-5292" y="783167"/>
                    <a:pt x="15875" y="799042"/>
                  </a:cubicBezTo>
                  <a:lnTo>
                    <a:pt x="343958" y="1121833"/>
                  </a:lnTo>
                  <a:cubicBezTo>
                    <a:pt x="365125" y="1143000"/>
                    <a:pt x="396875" y="1143000"/>
                    <a:pt x="418042" y="1121833"/>
                  </a:cubicBezTo>
                  <a:cubicBezTo>
                    <a:pt x="439208" y="1100667"/>
                    <a:pt x="439208" y="1068917"/>
                    <a:pt x="418042" y="1053042"/>
                  </a:cubicBezTo>
                  <a:lnTo>
                    <a:pt x="89958" y="730250"/>
                  </a:lnTo>
                  <a:close/>
                </a:path>
              </a:pathLst>
            </a:custGeom>
            <a:grpFill/>
            <a:ln w="1860" cap="flat">
              <a:noFill/>
              <a:prstDash val="solid"/>
              <a:miter/>
            </a:ln>
          </p:spPr>
          <p:txBody>
            <a:bodyPr rtlCol="0" anchor="ctr"/>
            <a:lstStyle/>
            <a:p>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39" name="文本框 38"/>
          <p:cNvSpPr txBox="1"/>
          <p:nvPr/>
        </p:nvSpPr>
        <p:spPr>
          <a:xfrm>
            <a:off x="5110795" y="1089003"/>
            <a:ext cx="1970411" cy="338554"/>
          </a:xfrm>
          <a:prstGeom prst="rect">
            <a:avLst/>
          </a:prstGeom>
          <a:noFill/>
        </p:spPr>
        <p:txBody>
          <a:bodyPr wrap="none" rtlCol="0">
            <a:spAutoFit/>
          </a:bodyPr>
          <a:lstStyle/>
          <a:p>
            <a:pPr algn="ctr"/>
            <a:r>
              <a:rPr lang="en-US" altLang="zh-CN" sz="1600" dirty="0">
                <a:latin typeface="微软雅黑" panose="020B0503020204020204" pitchFamily="34" charset="-122"/>
                <a:ea typeface="微软雅黑" panose="020B0503020204020204" pitchFamily="34" charset="-122"/>
                <a:cs typeface="+mn-ea"/>
                <a:sym typeface="+mn-lt"/>
              </a:rPr>
              <a:t>A</a:t>
            </a:r>
            <a:r>
              <a:rPr lang="zh-CN" altLang="en-US" sz="1600" dirty="0">
                <a:latin typeface="微软雅黑" panose="020B0503020204020204" pitchFamily="34" charset="-122"/>
                <a:ea typeface="微软雅黑" panose="020B0503020204020204" pitchFamily="34" charset="-122"/>
                <a:cs typeface="+mn-ea"/>
                <a:sym typeface="+mn-lt"/>
              </a:rPr>
              <a:t>部分随机对照数据</a:t>
            </a:r>
            <a:endParaRPr lang="zh-CN" altLang="en-US" sz="1600" dirty="0">
              <a:latin typeface="微软雅黑" panose="020B0503020204020204" pitchFamily="34" charset="-122"/>
              <a:ea typeface="微软雅黑" panose="020B0503020204020204" pitchFamily="34" charset="-122"/>
              <a:cs typeface="+mn-ea"/>
              <a:sym typeface="+mn-lt"/>
            </a:endParaRPr>
          </a:p>
        </p:txBody>
      </p:sp>
      <p:sp>
        <p:nvSpPr>
          <p:cNvPr id="40" name="矩形: 圆角 39"/>
          <p:cNvSpPr/>
          <p:nvPr/>
        </p:nvSpPr>
        <p:spPr>
          <a:xfrm>
            <a:off x="334962" y="1607170"/>
            <a:ext cx="5656263" cy="3381493"/>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1" name="文本框 40"/>
          <p:cNvSpPr txBox="1"/>
          <p:nvPr/>
        </p:nvSpPr>
        <p:spPr>
          <a:xfrm>
            <a:off x="334962" y="4742442"/>
            <a:ext cx="1980029" cy="246221"/>
          </a:xfrm>
          <a:prstGeom prst="rect">
            <a:avLst/>
          </a:prstGeom>
          <a:noFill/>
        </p:spPr>
        <p:txBody>
          <a:bodyPr wrap="none" rtlCol="0" anchor="b">
            <a:spAutoFit/>
          </a:bodyPr>
          <a:lstStyle>
            <a:defPPr>
              <a:defRPr lang="zh-CN"/>
            </a:defPPr>
            <a:lvl1pPr>
              <a:defRPr sz="900"/>
            </a:lvl1pPr>
          </a:lstStyle>
          <a:p>
            <a:r>
              <a:rPr lang="zh-CN" altLang="en-US" sz="1000" dirty="0">
                <a:solidFill>
                  <a:prstClr val="black"/>
                </a:solidFill>
                <a:latin typeface="微软雅黑" panose="020B0503020204020204" pitchFamily="34" charset="-122"/>
                <a:ea typeface="微软雅黑" panose="020B0503020204020204" pitchFamily="34" charset="-122"/>
                <a:cs typeface="+mn-ea"/>
                <a:sym typeface="+mn-lt"/>
              </a:rPr>
              <a:t>全因死亡率：所有死因的死亡率</a:t>
            </a:r>
            <a:endParaRPr lang="zh-CN" altLang="en-US" sz="10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42" name="文本框 41"/>
          <p:cNvSpPr txBox="1"/>
          <p:nvPr/>
        </p:nvSpPr>
        <p:spPr>
          <a:xfrm>
            <a:off x="2338188" y="4451528"/>
            <a:ext cx="1649811" cy="307777"/>
          </a:xfrm>
          <a:prstGeom prst="rect">
            <a:avLst/>
          </a:prstGeom>
          <a:noFill/>
        </p:spPr>
        <p:txBody>
          <a:bodyPr wrap="none">
            <a:spAutoFit/>
          </a:bodyPr>
          <a:lstStyle/>
          <a:p>
            <a:pPr algn="ctr"/>
            <a:r>
              <a:rPr lang="zh-CN" altLang="en-US" sz="1400" b="1" dirty="0">
                <a:solidFill>
                  <a:schemeClr val="accent1"/>
                </a:solidFill>
                <a:latin typeface="微软雅黑" panose="020B0503020204020204" pitchFamily="34" charset="-122"/>
                <a:ea typeface="微软雅黑" panose="020B0503020204020204" pitchFamily="34" charset="-122"/>
                <a:cs typeface="+mn-ea"/>
                <a:sym typeface="+mn-lt"/>
              </a:rPr>
              <a:t>非劣效边际为</a:t>
            </a:r>
            <a:r>
              <a:rPr lang="en-US" altLang="zh-CN" sz="1400" b="1" dirty="0">
                <a:solidFill>
                  <a:schemeClr val="accent1"/>
                </a:solidFill>
                <a:latin typeface="微软雅黑" panose="020B0503020204020204" pitchFamily="34" charset="-122"/>
                <a:ea typeface="微软雅黑" panose="020B0503020204020204" pitchFamily="34" charset="-122"/>
                <a:cs typeface="+mn-ea"/>
                <a:sym typeface="+mn-lt"/>
              </a:rPr>
              <a:t>20%</a:t>
            </a:r>
            <a:endParaRPr lang="zh-CN" altLang="en-US" sz="1400" b="1" dirty="0">
              <a:solidFill>
                <a:schemeClr val="accent1"/>
              </a:solidFill>
              <a:latin typeface="微软雅黑" panose="020B0503020204020204" pitchFamily="34" charset="-122"/>
              <a:ea typeface="微软雅黑" panose="020B0503020204020204" pitchFamily="34" charset="-122"/>
              <a:cs typeface="+mn-ea"/>
              <a:sym typeface="+mn-lt"/>
            </a:endParaRPr>
          </a:p>
        </p:txBody>
      </p:sp>
      <p:grpSp>
        <p:nvGrpSpPr>
          <p:cNvPr id="43" name="组合 42"/>
          <p:cNvGrpSpPr/>
          <p:nvPr/>
        </p:nvGrpSpPr>
        <p:grpSpPr>
          <a:xfrm>
            <a:off x="2255767" y="4534526"/>
            <a:ext cx="1814652" cy="141782"/>
            <a:chOff x="2276243" y="4558470"/>
            <a:chExt cx="1814652" cy="141782"/>
          </a:xfrm>
        </p:grpSpPr>
        <p:sp>
          <p:nvSpPr>
            <p:cNvPr id="44" name="等腰三角形 43"/>
            <p:cNvSpPr/>
            <p:nvPr/>
          </p:nvSpPr>
          <p:spPr>
            <a:xfrm rot="16200000">
              <a:off x="3968556" y="4577913"/>
              <a:ext cx="141782" cy="1028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5" name="等腰三角形 44"/>
            <p:cNvSpPr/>
            <p:nvPr/>
          </p:nvSpPr>
          <p:spPr>
            <a:xfrm rot="5400000" flipH="1">
              <a:off x="2256800" y="4577913"/>
              <a:ext cx="141782" cy="1028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sp>
        <p:nvSpPr>
          <p:cNvPr id="69" name="矩形: 圆角 68"/>
          <p:cNvSpPr/>
          <p:nvPr/>
        </p:nvSpPr>
        <p:spPr>
          <a:xfrm>
            <a:off x="6200775" y="1607170"/>
            <a:ext cx="5656263" cy="3381493"/>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70" name="文本框 69"/>
          <p:cNvSpPr txBox="1"/>
          <p:nvPr/>
        </p:nvSpPr>
        <p:spPr>
          <a:xfrm>
            <a:off x="6200776" y="4588553"/>
            <a:ext cx="5656262" cy="400110"/>
          </a:xfrm>
          <a:prstGeom prst="rect">
            <a:avLst/>
          </a:prstGeom>
          <a:noFill/>
        </p:spPr>
        <p:txBody>
          <a:bodyPr wrap="square" rtlCol="0" anchor="b">
            <a:spAutoFit/>
          </a:bodyPr>
          <a:lstStyle>
            <a:defPPr>
              <a:defRPr lang="zh-CN"/>
            </a:defPPr>
            <a:lvl1pPr>
              <a:defRPr sz="900"/>
            </a:lvl1pPr>
          </a:lstStyle>
          <a:p>
            <a:r>
              <a:rPr lang="zh-CN" altLang="en-US" sz="1000" dirty="0">
                <a:solidFill>
                  <a:prstClr val="black"/>
                </a:solidFill>
                <a:latin typeface="微软雅黑" panose="020B0503020204020204" pitchFamily="34" charset="-122"/>
                <a:ea typeface="微软雅黑" panose="020B0503020204020204" pitchFamily="34" charset="-122"/>
                <a:cs typeface="+mn-ea"/>
                <a:sym typeface="+mn-lt"/>
              </a:rPr>
              <a:t>临床治愈：体征和症状完全缓解</a:t>
            </a:r>
            <a:r>
              <a:rPr lang="en-US" altLang="zh-CN" sz="1000" dirty="0">
                <a:solidFill>
                  <a:prstClr val="black"/>
                </a:solidFill>
                <a:latin typeface="微软雅黑" panose="020B0503020204020204" pitchFamily="34" charset="-122"/>
                <a:ea typeface="微软雅黑" panose="020B0503020204020204" pitchFamily="34" charset="-122"/>
                <a:cs typeface="+mn-ea"/>
                <a:sym typeface="+mn-lt"/>
              </a:rPr>
              <a:t>/</a:t>
            </a:r>
            <a:r>
              <a:rPr lang="zh-CN" altLang="en-US" sz="1000" dirty="0">
                <a:solidFill>
                  <a:prstClr val="black"/>
                </a:solidFill>
                <a:latin typeface="微软雅黑" panose="020B0503020204020204" pitchFamily="34" charset="-122"/>
                <a:ea typeface="微软雅黑" panose="020B0503020204020204" pitchFamily="34" charset="-122"/>
                <a:cs typeface="+mn-ea"/>
                <a:sym typeface="+mn-lt"/>
              </a:rPr>
              <a:t>显著改善，无新症状，无需额外的革兰氏阴性抗菌药物治疗；</a:t>
            </a:r>
            <a:endParaRPr lang="zh-CN" altLang="en-US" sz="1000" dirty="0">
              <a:solidFill>
                <a:prstClr val="black"/>
              </a:solidFill>
              <a:latin typeface="微软雅黑" panose="020B0503020204020204" pitchFamily="34" charset="-122"/>
              <a:ea typeface="微软雅黑" panose="020B0503020204020204" pitchFamily="34" charset="-122"/>
              <a:cs typeface="+mn-ea"/>
              <a:sym typeface="+mn-lt"/>
            </a:endParaRPr>
          </a:p>
          <a:p>
            <a:r>
              <a:rPr lang="zh-CN" altLang="en-US" sz="1000" dirty="0">
                <a:solidFill>
                  <a:prstClr val="black"/>
                </a:solidFill>
                <a:latin typeface="微软雅黑" panose="020B0503020204020204" pitchFamily="34" charset="-122"/>
                <a:ea typeface="微软雅黑" panose="020B0503020204020204" pitchFamily="34" charset="-122"/>
                <a:cs typeface="+mn-ea"/>
                <a:sym typeface="+mn-lt"/>
              </a:rPr>
              <a:t>微生物有利结局：鲍曼不动杆菌在标本中未检出；</a:t>
            </a:r>
            <a:endParaRPr lang="en-US" altLang="zh-CN" sz="10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71" name="文本框 70"/>
          <p:cNvSpPr txBox="1"/>
          <p:nvPr/>
        </p:nvSpPr>
        <p:spPr>
          <a:xfrm>
            <a:off x="8343462" y="1959556"/>
            <a:ext cx="1370888" cy="246221"/>
          </a:xfrm>
          <a:prstGeom prst="rect">
            <a:avLst/>
          </a:prstGeom>
          <a:noFill/>
        </p:spPr>
        <p:txBody>
          <a:bodyPr wrap="none" rtlCol="0" anchor="b">
            <a:spAutoFit/>
          </a:bodyPr>
          <a:lstStyle>
            <a:defPPr>
              <a:defRPr lang="zh-CN"/>
            </a:defPPr>
            <a:lvl1pPr>
              <a:defRPr sz="900"/>
            </a:lvl1pPr>
          </a:lstStyle>
          <a:p>
            <a:pPr algn="ctr"/>
            <a:r>
              <a:rPr lang="en-US" altLang="zh-CN" sz="1000" dirty="0">
                <a:solidFill>
                  <a:prstClr val="black"/>
                </a:solidFill>
                <a:latin typeface="微软雅黑" panose="020B0503020204020204" pitchFamily="34" charset="-122"/>
                <a:ea typeface="微软雅黑" panose="020B0503020204020204" pitchFamily="34" charset="-122"/>
                <a:cs typeface="+mn-ea"/>
                <a:sym typeface="+mn-lt"/>
              </a:rPr>
              <a:t>(</a:t>
            </a:r>
            <a:r>
              <a:rPr lang="zh-CN" altLang="en-US" sz="1000" dirty="0">
                <a:solidFill>
                  <a:prstClr val="black"/>
                </a:solidFill>
                <a:latin typeface="微软雅黑" panose="020B0503020204020204" pitchFamily="34" charset="-122"/>
                <a:ea typeface="微软雅黑" panose="020B0503020204020204" pitchFamily="34" charset="-122"/>
                <a:cs typeface="+mn-ea"/>
                <a:sym typeface="+mn-lt"/>
              </a:rPr>
              <a:t>治疗结束后</a:t>
            </a:r>
            <a:r>
              <a:rPr lang="en-US" altLang="zh-CN" sz="1000" dirty="0">
                <a:solidFill>
                  <a:prstClr val="black"/>
                </a:solidFill>
                <a:latin typeface="微软雅黑" panose="020B0503020204020204" pitchFamily="34" charset="-122"/>
                <a:ea typeface="微软雅黑" panose="020B0503020204020204" pitchFamily="34" charset="-122"/>
                <a:cs typeface="+mn-ea"/>
                <a:sym typeface="+mn-lt"/>
              </a:rPr>
              <a:t>7±2</a:t>
            </a:r>
            <a:r>
              <a:rPr lang="zh-CN" altLang="en-US" sz="1000" dirty="0">
                <a:solidFill>
                  <a:prstClr val="black"/>
                </a:solidFill>
                <a:latin typeface="微软雅黑" panose="020B0503020204020204" pitchFamily="34" charset="-122"/>
                <a:ea typeface="微软雅黑" panose="020B0503020204020204" pitchFamily="34" charset="-122"/>
                <a:cs typeface="+mn-ea"/>
                <a:sym typeface="+mn-lt"/>
              </a:rPr>
              <a:t>天）</a:t>
            </a:r>
            <a:endParaRPr lang="zh-CN" altLang="en-US" sz="1000" dirty="0">
              <a:solidFill>
                <a:prstClr val="black"/>
              </a:solidFill>
              <a:latin typeface="微软雅黑" panose="020B0503020204020204" pitchFamily="34" charset="-122"/>
              <a:ea typeface="微软雅黑" panose="020B0503020204020204" pitchFamily="34" charset="-122"/>
              <a:cs typeface="+mn-ea"/>
              <a:sym typeface="+mn-lt"/>
            </a:endParaRPr>
          </a:p>
        </p:txBody>
      </p:sp>
      <p:grpSp>
        <p:nvGrpSpPr>
          <p:cNvPr id="72" name="组合 71"/>
          <p:cNvGrpSpPr/>
          <p:nvPr/>
        </p:nvGrpSpPr>
        <p:grpSpPr>
          <a:xfrm>
            <a:off x="6200775" y="2117423"/>
            <a:ext cx="5656262" cy="2363350"/>
            <a:chOff x="6200775" y="2112121"/>
            <a:chExt cx="5656262" cy="2363350"/>
          </a:xfrm>
        </p:grpSpPr>
        <p:graphicFrame>
          <p:nvGraphicFramePr>
            <p:cNvPr id="73" name="图表 72"/>
            <p:cNvGraphicFramePr/>
            <p:nvPr/>
          </p:nvGraphicFramePr>
          <p:xfrm>
            <a:off x="6200775" y="2112121"/>
            <a:ext cx="5656262" cy="2363350"/>
          </p:xfrm>
          <a:graphic>
            <a:graphicData uri="http://schemas.openxmlformats.org/drawingml/2006/chart">
              <c:chart xmlns:c="http://schemas.openxmlformats.org/drawingml/2006/chart" xmlns:r="http://schemas.openxmlformats.org/officeDocument/2006/relationships" r:id="rId1"/>
            </a:graphicData>
          </a:graphic>
        </p:graphicFrame>
        <p:cxnSp>
          <p:nvCxnSpPr>
            <p:cNvPr id="74" name="直接连接符 73"/>
            <p:cNvCxnSpPr/>
            <p:nvPr/>
          </p:nvCxnSpPr>
          <p:spPr>
            <a:xfrm>
              <a:off x="8010942" y="3114678"/>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75" name="直接连接符 74"/>
            <p:cNvCxnSpPr/>
            <p:nvPr/>
          </p:nvCxnSpPr>
          <p:spPr>
            <a:xfrm>
              <a:off x="8010942" y="2555968"/>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76" name="直接箭头连接符 75"/>
            <p:cNvCxnSpPr/>
            <p:nvPr/>
          </p:nvCxnSpPr>
          <p:spPr>
            <a:xfrm>
              <a:off x="8834630" y="2555965"/>
              <a:ext cx="0" cy="558713"/>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77" name="矩形: 圆角 76"/>
            <p:cNvSpPr/>
            <p:nvPr/>
          </p:nvSpPr>
          <p:spPr>
            <a:xfrm>
              <a:off x="8504997" y="2690383"/>
              <a:ext cx="1040349" cy="276999"/>
            </a:xfrm>
            <a:prstGeom prst="roundRect">
              <a:avLst>
                <a:gd name="adj" fmla="val 0"/>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组间差异 </a:t>
              </a:r>
              <a:r>
                <a:rPr kumimoji="0" lang="en-US" altLang="zh-CN" sz="90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22% </a:t>
              </a:r>
              <a:endParaRPr kumimoji="0" lang="en-US" altLang="zh-CN" sz="90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(95% CI, 2.9 – 40.3)</a:t>
              </a:r>
              <a:endParaRPr kumimoji="0" lang="en-US" altLang="zh-CN" sz="90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78" name="直接连接符 77"/>
            <p:cNvCxnSpPr/>
            <p:nvPr/>
          </p:nvCxnSpPr>
          <p:spPr>
            <a:xfrm>
              <a:off x="9970979" y="3067053"/>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79" name="直接连接符 78"/>
            <p:cNvCxnSpPr/>
            <p:nvPr/>
          </p:nvCxnSpPr>
          <p:spPr>
            <a:xfrm>
              <a:off x="9970979" y="2399615"/>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80" name="直接箭头连接符 79"/>
            <p:cNvCxnSpPr/>
            <p:nvPr/>
          </p:nvCxnSpPr>
          <p:spPr>
            <a:xfrm>
              <a:off x="10839642" y="2399615"/>
              <a:ext cx="0" cy="667438"/>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81" name="矩形: 圆角 80"/>
            <p:cNvSpPr/>
            <p:nvPr/>
          </p:nvSpPr>
          <p:spPr>
            <a:xfrm>
              <a:off x="10535976" y="2580031"/>
              <a:ext cx="1040349" cy="276999"/>
            </a:xfrm>
            <a:prstGeom prst="roundRect">
              <a:avLst>
                <a:gd name="adj" fmla="val 0"/>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组间差异 </a:t>
              </a:r>
              <a:r>
                <a:rPr kumimoji="0" lang="en-US" altLang="zh-CN" sz="90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26% </a:t>
              </a:r>
              <a:endParaRPr kumimoji="0" lang="en-US" altLang="zh-CN" sz="90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rPr>
                <a:t>(95% CI, 7.9 – 44.7)</a:t>
              </a:r>
              <a:endParaRPr kumimoji="0" lang="en-US" altLang="zh-CN" sz="900" i="0" u="none" strike="noStrike" kern="1200" cap="none" spc="0" normalizeH="0" baseline="0" noProof="0" dirty="0">
                <a:ln>
                  <a:noFill/>
                </a:ln>
                <a:solidFill>
                  <a:schemeClr val="accent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82" name="组合 81"/>
          <p:cNvGrpSpPr/>
          <p:nvPr/>
        </p:nvGrpSpPr>
        <p:grpSpPr>
          <a:xfrm>
            <a:off x="334963" y="2092409"/>
            <a:ext cx="5656262" cy="2388364"/>
            <a:chOff x="334963" y="2154401"/>
            <a:chExt cx="5656262" cy="2388364"/>
          </a:xfrm>
        </p:grpSpPr>
        <p:graphicFrame>
          <p:nvGraphicFramePr>
            <p:cNvPr id="83" name="图表 82"/>
            <p:cNvGraphicFramePr/>
            <p:nvPr/>
          </p:nvGraphicFramePr>
          <p:xfrm>
            <a:off x="334963" y="2154401"/>
            <a:ext cx="5656262" cy="2388364"/>
          </p:xfrm>
          <a:graphic>
            <a:graphicData uri="http://schemas.openxmlformats.org/drawingml/2006/chart">
              <c:chart xmlns:c="http://schemas.openxmlformats.org/drawingml/2006/chart" xmlns:r="http://schemas.openxmlformats.org/officeDocument/2006/relationships" r:id="rId2"/>
            </a:graphicData>
          </a:graphic>
        </p:graphicFrame>
        <p:cxnSp>
          <p:nvCxnSpPr>
            <p:cNvPr id="84" name="直接连接符 83"/>
            <p:cNvCxnSpPr/>
            <p:nvPr/>
          </p:nvCxnSpPr>
          <p:spPr>
            <a:xfrm>
              <a:off x="2787214" y="3153394"/>
              <a:ext cx="1600636"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85" name="直接连接符 84"/>
            <p:cNvCxnSpPr/>
            <p:nvPr/>
          </p:nvCxnSpPr>
          <p:spPr>
            <a:xfrm>
              <a:off x="2787214" y="2432669"/>
              <a:ext cx="1600636"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86" name="矩形: 圆角 85"/>
            <p:cNvSpPr/>
            <p:nvPr/>
          </p:nvSpPr>
          <p:spPr>
            <a:xfrm>
              <a:off x="2967600" y="2454279"/>
              <a:ext cx="1319422" cy="692497"/>
            </a:xfrm>
            <a:prstGeom prst="roundRect">
              <a:avLst>
                <a:gd name="adj" fmla="val 0"/>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死亡率差异 </a:t>
              </a:r>
              <a:r>
                <a:rPr kumimoji="0" lang="en-US" altLang="zh-CN"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13.2%</a:t>
              </a:r>
              <a:r>
                <a:rPr lang="en-US" altLang="zh-CN" sz="900" dirty="0">
                  <a:solidFill>
                    <a:schemeClr val="tx1"/>
                  </a:solidFill>
                  <a:latin typeface="微软雅黑" panose="020B0503020204020204" pitchFamily="34" charset="-122"/>
                  <a:ea typeface="微软雅黑" panose="020B0503020204020204" pitchFamily="34" charset="-122"/>
                  <a:cs typeface="+mn-ea"/>
                  <a:sym typeface="+mn-lt"/>
                </a:rPr>
                <a:t> </a:t>
              </a:r>
              <a:endParaRPr kumimoji="0" lang="en-US" altLang="zh-CN"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(95% CI, -30.0 – 3.5)</a:t>
              </a:r>
              <a:endParaRPr kumimoji="0" lang="en-US" altLang="zh-CN"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dirty="0">
                  <a:solidFill>
                    <a:schemeClr val="tx1"/>
                  </a:solidFill>
                  <a:latin typeface="微软雅黑" panose="020B0503020204020204" pitchFamily="34" charset="-122"/>
                  <a:ea typeface="微软雅黑" panose="020B0503020204020204" pitchFamily="34" charset="-122"/>
                  <a:cs typeface="+mn-ea"/>
                  <a:sym typeface="+mn-lt"/>
                </a:rPr>
                <a:t>风险比</a:t>
              </a:r>
              <a:r>
                <a:rPr lang="en-US" altLang="zh-CN" sz="900" dirty="0">
                  <a:solidFill>
                    <a:schemeClr val="tx1"/>
                  </a:solidFill>
                  <a:latin typeface="微软雅黑" panose="020B0503020204020204" pitchFamily="34" charset="-122"/>
                  <a:ea typeface="微软雅黑" panose="020B0503020204020204" pitchFamily="34" charset="-122"/>
                  <a:cs typeface="+mn-ea"/>
                  <a:sym typeface="+mn-lt"/>
                </a:rPr>
                <a:t>(</a:t>
              </a:r>
              <a:r>
                <a:rPr kumimoji="0" lang="en-US" altLang="zh-CN"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HR) 0.55 </a:t>
              </a:r>
              <a:endParaRPr kumimoji="0" lang="en-US" altLang="zh-CN"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(95% CI, 0.27 – 1.12</a:t>
              </a:r>
              <a:r>
                <a:rPr kumimoji="0" lang="zh-CN" altLang="en-US"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a:t>
              </a:r>
              <a:endParaRPr kumimoji="0" lang="zh-CN" altLang="en-US"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rPr>
                <a:t>P=0.0935</a:t>
              </a:r>
              <a:endParaRPr kumimoji="0" lang="en-US" altLang="zh-CN" sz="90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ea"/>
                <a:sym typeface="+mn-lt"/>
              </a:endParaRPr>
            </a:p>
          </p:txBody>
        </p:sp>
        <p:cxnSp>
          <p:nvCxnSpPr>
            <p:cNvPr id="87" name="直接箭头连接符 86"/>
            <p:cNvCxnSpPr/>
            <p:nvPr/>
          </p:nvCxnSpPr>
          <p:spPr>
            <a:xfrm>
              <a:off x="2866772" y="2432669"/>
              <a:ext cx="0" cy="720725"/>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88" name="文本框 87"/>
            <p:cNvSpPr txBox="1"/>
            <p:nvPr/>
          </p:nvSpPr>
          <p:spPr bwMode="gray">
            <a:xfrm>
              <a:off x="2234606" y="3988826"/>
              <a:ext cx="395942" cy="138499"/>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defRPr/>
              </a:pPr>
              <a:r>
                <a:rPr kumimoji="0" lang="en-US" altLang="zh-CN" sz="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(12/63)</a:t>
              </a:r>
              <a:endParaRPr kumimoji="0" lang="zh-CN" altLang="en-US" sz="900" b="0" i="0" u="none" strike="noStrike" kern="0" cap="none" spc="0"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9" name="文本框 88"/>
            <p:cNvSpPr txBox="1"/>
            <p:nvPr/>
          </p:nvSpPr>
          <p:spPr bwMode="gray">
            <a:xfrm>
              <a:off x="4564469" y="3988826"/>
              <a:ext cx="395942" cy="138499"/>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defRPr/>
              </a:pPr>
              <a:r>
                <a:rPr kumimoji="0" lang="en-US" altLang="zh-CN" sz="9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ea"/>
                  <a:sym typeface="+mn-lt"/>
                </a:rPr>
                <a:t>(20/62)</a:t>
              </a:r>
              <a:endParaRPr kumimoji="0" lang="zh-CN" altLang="en-US" sz="900" b="0" i="0" u="none" strike="noStrike" kern="0" cap="none" spc="0" normalizeH="0" baseline="0" noProof="0" dirty="0" err="1">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90" name="文本框 89"/>
          <p:cNvSpPr txBox="1"/>
          <p:nvPr/>
        </p:nvSpPr>
        <p:spPr bwMode="gray">
          <a:xfrm>
            <a:off x="8150992"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latin typeface="微软雅黑" panose="020B0503020204020204" pitchFamily="34" charset="-122"/>
                <a:ea typeface="微软雅黑" panose="020B0503020204020204" pitchFamily="34" charset="-122"/>
                <a:cs typeface="+mn-ea"/>
                <a:sym typeface="+mn-lt"/>
              </a:rPr>
              <a:t>(25/62)</a:t>
            </a:r>
            <a:endParaRPr lang="zh-CN" altLang="en-US" sz="900" dirty="0" err="1">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1" name="文本框 90"/>
          <p:cNvSpPr txBox="1"/>
          <p:nvPr/>
        </p:nvSpPr>
        <p:spPr bwMode="gray">
          <a:xfrm>
            <a:off x="7586419"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latin typeface="微软雅黑" panose="020B0503020204020204" pitchFamily="34" charset="-122"/>
                <a:ea typeface="微软雅黑" panose="020B0503020204020204" pitchFamily="34" charset="-122"/>
                <a:cs typeface="+mn-ea"/>
                <a:sym typeface="+mn-lt"/>
              </a:rPr>
              <a:t>(39/63)</a:t>
            </a:r>
            <a:endParaRPr lang="zh-CN" altLang="en-US" sz="900" dirty="0" err="1">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2" name="文本框 91"/>
          <p:cNvSpPr txBox="1"/>
          <p:nvPr/>
        </p:nvSpPr>
        <p:spPr bwMode="gray">
          <a:xfrm>
            <a:off x="10109906"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latin typeface="微软雅黑" panose="020B0503020204020204" pitchFamily="34" charset="-122"/>
                <a:ea typeface="微软雅黑" panose="020B0503020204020204" pitchFamily="34" charset="-122"/>
                <a:cs typeface="+mn-ea"/>
                <a:sym typeface="+mn-lt"/>
              </a:rPr>
              <a:t>(26/62)</a:t>
            </a:r>
            <a:endParaRPr lang="zh-CN" altLang="en-US" sz="900" dirty="0" err="1">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3" name="文本框 92"/>
          <p:cNvSpPr txBox="1"/>
          <p:nvPr/>
        </p:nvSpPr>
        <p:spPr bwMode="gray">
          <a:xfrm>
            <a:off x="9545333"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latin typeface="微软雅黑" panose="020B0503020204020204" pitchFamily="34" charset="-122"/>
                <a:ea typeface="微软雅黑" panose="020B0503020204020204" pitchFamily="34" charset="-122"/>
                <a:cs typeface="+mn-ea"/>
                <a:sym typeface="+mn-lt"/>
              </a:rPr>
              <a:t>(43/63)</a:t>
            </a:r>
            <a:endParaRPr lang="zh-CN" altLang="en-US" sz="900" dirty="0" err="1">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4" name="任意多边形: 形状 93"/>
          <p:cNvSpPr/>
          <p:nvPr/>
        </p:nvSpPr>
        <p:spPr>
          <a:xfrm flipV="1">
            <a:off x="1525853" y="1607170"/>
            <a:ext cx="3274480"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95" name="文本框 94"/>
          <p:cNvSpPr txBox="1"/>
          <p:nvPr/>
        </p:nvSpPr>
        <p:spPr>
          <a:xfrm>
            <a:off x="2421544" y="1625895"/>
            <a:ext cx="1483098" cy="307777"/>
          </a:xfrm>
          <a:prstGeom prst="rect">
            <a:avLst/>
          </a:prstGeom>
          <a:noFill/>
        </p:spPr>
        <p:txBody>
          <a:bodyPr wrap="none" anchor="ctr" anchorCtr="0">
            <a:spAutoFit/>
          </a:bodyPr>
          <a:lstStyle/>
          <a:p>
            <a:pPr algn="ctr" defTabSz="1216660" fontAlgn="base">
              <a:spcBef>
                <a:spcPct val="0"/>
              </a:spcBef>
              <a:spcAft>
                <a:spcPct val="0"/>
              </a:spcAft>
              <a:defRPr/>
            </a:pPr>
            <a:r>
              <a:rPr lang="en-US" altLang="zh-CN" sz="1400" b="1" dirty="0">
                <a:solidFill>
                  <a:prstClr val="white"/>
                </a:solidFill>
                <a:latin typeface="微软雅黑" panose="020B0503020204020204" pitchFamily="34" charset="-122"/>
                <a:ea typeface="微软雅黑" panose="020B0503020204020204" pitchFamily="34" charset="-122"/>
                <a:cs typeface="+mn-ea"/>
                <a:sym typeface="+mn-lt"/>
              </a:rPr>
              <a:t>28</a:t>
            </a:r>
            <a:r>
              <a:rPr lang="zh-CN" altLang="en-US" sz="1400" b="1" dirty="0">
                <a:solidFill>
                  <a:prstClr val="white"/>
                </a:solidFill>
                <a:latin typeface="微软雅黑" panose="020B0503020204020204" pitchFamily="34" charset="-122"/>
                <a:ea typeface="微软雅黑" panose="020B0503020204020204" pitchFamily="34" charset="-122"/>
                <a:cs typeface="+mn-ea"/>
                <a:sym typeface="+mn-lt"/>
              </a:rPr>
              <a:t>天全因死亡率</a:t>
            </a:r>
            <a:endParaRPr lang="zh-CN" altLang="en-US" sz="1400" b="1"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96" name="任意多边形: 形状 95"/>
          <p:cNvSpPr/>
          <p:nvPr/>
        </p:nvSpPr>
        <p:spPr>
          <a:xfrm flipV="1">
            <a:off x="7391666" y="1607170"/>
            <a:ext cx="3274480"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97" name="文本框 96"/>
          <p:cNvSpPr txBox="1"/>
          <p:nvPr/>
        </p:nvSpPr>
        <p:spPr>
          <a:xfrm>
            <a:off x="8038892" y="1625895"/>
            <a:ext cx="1980029"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a:solidFill>
                  <a:prstClr val="white"/>
                </a:solidFill>
                <a:latin typeface="微软雅黑" panose="020B0503020204020204" pitchFamily="34" charset="-122"/>
                <a:ea typeface="微软雅黑" panose="020B0503020204020204" pitchFamily="34" charset="-122"/>
                <a:cs typeface="+mn-ea"/>
                <a:sym typeface="+mn-lt"/>
              </a:rPr>
              <a:t>临床应答和微生物结局</a:t>
            </a:r>
            <a:endParaRPr lang="zh-CN" altLang="en-US" sz="1400" b="1" dirty="0">
              <a:solidFill>
                <a:prstClr val="white"/>
              </a:solidFill>
              <a:latin typeface="微软雅黑" panose="020B0503020204020204" pitchFamily="34" charset="-122"/>
              <a:ea typeface="微软雅黑" panose="020B0503020204020204" pitchFamily="34" charset="-122"/>
              <a:cs typeface="+mn-ea"/>
              <a:sym typeface="+mn-lt"/>
            </a:endParaRPr>
          </a:p>
        </p:txBody>
      </p:sp>
      <p:grpSp>
        <p:nvGrpSpPr>
          <p:cNvPr id="10" name="组合 9"/>
          <p:cNvGrpSpPr/>
          <p:nvPr/>
        </p:nvGrpSpPr>
        <p:grpSpPr>
          <a:xfrm flipV="1">
            <a:off x="2029336" y="1959014"/>
            <a:ext cx="802472" cy="838954"/>
            <a:chOff x="1490891" y="7437984"/>
            <a:chExt cx="1605896" cy="2063154"/>
          </a:xfrm>
        </p:grpSpPr>
        <p:sp>
          <p:nvSpPr>
            <p:cNvPr id="11" name="箭头: 上 10"/>
            <p:cNvSpPr/>
            <p:nvPr/>
          </p:nvSpPr>
          <p:spPr>
            <a:xfrm>
              <a:off x="1615105" y="7510425"/>
              <a:ext cx="1357470" cy="1743991"/>
            </a:xfrm>
            <a:prstGeom prst="upArrow">
              <a:avLst/>
            </a:prstGeom>
            <a:gradFill>
              <a:gsLst>
                <a:gs pos="38500">
                  <a:schemeClr val="accent1"/>
                </a:gs>
                <a:gs pos="0">
                  <a:schemeClr val="accent1"/>
                </a:gs>
                <a:gs pos="100000">
                  <a:schemeClr val="accent1">
                    <a:alpha val="0"/>
                  </a:schemeClr>
                </a:gs>
              </a:gsLst>
              <a:lin ang="54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a:latin typeface="微软雅黑" panose="020B0503020204020204" pitchFamily="34" charset="-122"/>
                <a:ea typeface="微软雅黑" panose="020B0503020204020204" pitchFamily="34" charset="-122"/>
                <a:cs typeface="+mn-ea"/>
                <a:sym typeface="+mn-lt"/>
              </a:endParaRPr>
            </a:p>
          </p:txBody>
        </p:sp>
        <p:sp>
          <p:nvSpPr>
            <p:cNvPr id="13" name="箭头: 上 12"/>
            <p:cNvSpPr/>
            <p:nvPr/>
          </p:nvSpPr>
          <p:spPr>
            <a:xfrm>
              <a:off x="1490891" y="7437984"/>
              <a:ext cx="1605896" cy="2063154"/>
            </a:xfrm>
            <a:prstGeom prst="upArrow">
              <a:avLst/>
            </a:prstGeom>
            <a:noFill/>
            <a:ln>
              <a:gradFill>
                <a:gsLst>
                  <a:gs pos="0">
                    <a:schemeClr val="accent1"/>
                  </a:gs>
                  <a:gs pos="94000">
                    <a:schemeClr val="accent1">
                      <a:alpha val="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a:latin typeface="微软雅黑" panose="020B0503020204020204" pitchFamily="34" charset="-122"/>
                <a:ea typeface="微软雅黑" panose="020B0503020204020204" pitchFamily="34" charset="-122"/>
                <a:cs typeface="+mn-ea"/>
                <a:sym typeface="+mn-lt"/>
              </a:endParaRPr>
            </a:p>
          </p:txBody>
        </p:sp>
      </p:grpSp>
      <p:sp>
        <p:nvSpPr>
          <p:cNvPr id="15" name="文本框 14"/>
          <p:cNvSpPr txBox="1"/>
          <p:nvPr/>
        </p:nvSpPr>
        <p:spPr>
          <a:xfrm>
            <a:off x="2029336" y="2035133"/>
            <a:ext cx="802472" cy="646331"/>
          </a:xfrm>
          <a:prstGeom prst="rect">
            <a:avLst/>
          </a:prstGeom>
          <a:noFill/>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死亡风险</a:t>
            </a:r>
            <a:endParaRPr lang="en-US" altLang="zh-CN" sz="1200" b="1" dirty="0">
              <a:latin typeface="微软雅黑" panose="020B0503020204020204" pitchFamily="34" charset="-122"/>
              <a:ea typeface="微软雅黑" panose="020B0503020204020204" pitchFamily="34" charset="-122"/>
            </a:endParaRPr>
          </a:p>
          <a:p>
            <a:pPr algn="ctr"/>
            <a:r>
              <a:rPr lang="zh-CN" altLang="en-US" sz="1200" b="1" dirty="0">
                <a:latin typeface="微软雅黑" panose="020B0503020204020204" pitchFamily="34" charset="-122"/>
                <a:ea typeface="微软雅黑" panose="020B0503020204020204" pitchFamily="34" charset="-122"/>
              </a:rPr>
              <a:t>下降</a:t>
            </a:r>
            <a:endParaRPr lang="en-US" altLang="zh-CN" sz="1200" b="1" dirty="0">
              <a:latin typeface="微软雅黑" panose="020B0503020204020204" pitchFamily="34" charset="-122"/>
              <a:ea typeface="微软雅黑" panose="020B0503020204020204" pitchFamily="34" charset="-122"/>
            </a:endParaRPr>
          </a:p>
          <a:p>
            <a:pPr algn="ctr"/>
            <a:r>
              <a:rPr lang="en-US" altLang="zh-CN" sz="1200" b="1" dirty="0">
                <a:solidFill>
                  <a:schemeClr val="bg1"/>
                </a:solidFill>
                <a:latin typeface="微软雅黑" panose="020B0503020204020204" pitchFamily="34" charset="-122"/>
                <a:ea typeface="微软雅黑" panose="020B0503020204020204" pitchFamily="34" charset="-122"/>
              </a:rPr>
              <a:t>45%</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200774" y="4969386"/>
            <a:ext cx="4488420" cy="307777"/>
          </a:xfrm>
          <a:prstGeom prst="rect">
            <a:avLst/>
          </a:prstGeom>
          <a:noFill/>
        </p:spPr>
        <p:txBody>
          <a:bodyPr wrap="square">
            <a:spAutoFit/>
          </a:bodyPr>
          <a:lstStyle/>
          <a:p>
            <a:r>
              <a:rPr lang="en-US" altLang="zh-CN" sz="700" dirty="0">
                <a:solidFill>
                  <a:prstClr val="black"/>
                </a:solidFill>
                <a:latin typeface="微软雅黑" panose="020B0503020204020204" pitchFamily="34" charset="-122"/>
                <a:ea typeface="微软雅黑" panose="020B0503020204020204" pitchFamily="34" charset="-122"/>
                <a:cs typeface="+mn-ea"/>
                <a:sym typeface="+mn-lt"/>
              </a:rPr>
              <a:t>95% CI: </a:t>
            </a:r>
            <a:r>
              <a:rPr lang="zh-CN" altLang="en-US" sz="700" dirty="0">
                <a:solidFill>
                  <a:prstClr val="black"/>
                </a:solidFill>
                <a:latin typeface="微软雅黑" panose="020B0503020204020204" pitchFamily="34" charset="-122"/>
                <a:ea typeface="微软雅黑" panose="020B0503020204020204" pitchFamily="34" charset="-122"/>
                <a:cs typeface="+mn-ea"/>
                <a:sym typeface="+mn-lt"/>
              </a:rPr>
              <a:t>统计学显著性水平通常设置为</a:t>
            </a:r>
            <a:r>
              <a:rPr lang="en-US" altLang="zh-CN" sz="700" dirty="0">
                <a:solidFill>
                  <a:prstClr val="black"/>
                </a:solidFill>
                <a:latin typeface="微软雅黑" panose="020B0503020204020204" pitchFamily="34" charset="-122"/>
                <a:ea typeface="微软雅黑" panose="020B0503020204020204" pitchFamily="34" charset="-122"/>
                <a:cs typeface="+mn-ea"/>
                <a:sym typeface="+mn-lt"/>
              </a:rPr>
              <a:t>5%</a:t>
            </a:r>
            <a:r>
              <a:rPr lang="zh-CN" altLang="en-US" sz="700" dirty="0">
                <a:solidFill>
                  <a:prstClr val="black"/>
                </a:solidFill>
                <a:latin typeface="微软雅黑" panose="020B0503020204020204" pitchFamily="34" charset="-122"/>
                <a:ea typeface="微软雅黑" panose="020B0503020204020204" pitchFamily="34" charset="-122"/>
                <a:cs typeface="+mn-ea"/>
                <a:sym typeface="+mn-lt"/>
              </a:rPr>
              <a:t>，因此</a:t>
            </a:r>
            <a:r>
              <a:rPr lang="en-US" altLang="zh-CN" sz="700" dirty="0">
                <a:solidFill>
                  <a:prstClr val="black"/>
                </a:solidFill>
                <a:latin typeface="微软雅黑" panose="020B0503020204020204" pitchFamily="34" charset="-122"/>
                <a:ea typeface="微软雅黑" panose="020B0503020204020204" pitchFamily="34" charset="-122"/>
                <a:cs typeface="+mn-ea"/>
                <a:sym typeface="+mn-lt"/>
              </a:rPr>
              <a:t>95%</a:t>
            </a:r>
            <a:r>
              <a:rPr lang="zh-CN" altLang="en-US" sz="700" dirty="0">
                <a:solidFill>
                  <a:prstClr val="black"/>
                </a:solidFill>
                <a:latin typeface="微软雅黑" panose="020B0503020204020204" pitchFamily="34" charset="-122"/>
                <a:ea typeface="微软雅黑" panose="020B0503020204020204" pitchFamily="34" charset="-122"/>
                <a:cs typeface="+mn-ea"/>
                <a:sym typeface="+mn-lt"/>
              </a:rPr>
              <a:t>置信区间</a:t>
            </a:r>
            <a:r>
              <a:rPr lang="en-US" altLang="zh-CN" sz="700" dirty="0">
                <a:solidFill>
                  <a:prstClr val="black"/>
                </a:solidFill>
                <a:latin typeface="微软雅黑" panose="020B0503020204020204" pitchFamily="34" charset="-122"/>
                <a:ea typeface="微软雅黑" panose="020B0503020204020204" pitchFamily="34" charset="-122"/>
                <a:cs typeface="+mn-ea"/>
                <a:sym typeface="+mn-lt"/>
              </a:rPr>
              <a:t>(CI)</a:t>
            </a:r>
            <a:r>
              <a:rPr lang="zh-CN" altLang="en-US" sz="700" dirty="0">
                <a:solidFill>
                  <a:prstClr val="black"/>
                </a:solidFill>
                <a:latin typeface="微软雅黑" panose="020B0503020204020204" pitchFamily="34" charset="-122"/>
                <a:ea typeface="微软雅黑" panose="020B0503020204020204" pitchFamily="34" charset="-122"/>
                <a:cs typeface="+mn-ea"/>
                <a:sym typeface="+mn-lt"/>
              </a:rPr>
              <a:t>内包含所有疗效的可能值；图中组间差异的</a:t>
            </a:r>
            <a:r>
              <a:rPr lang="en-US" altLang="zh-CN" sz="700" dirty="0">
                <a:solidFill>
                  <a:prstClr val="black"/>
                </a:solidFill>
                <a:latin typeface="微软雅黑" panose="020B0503020204020204" pitchFamily="34" charset="-122"/>
                <a:ea typeface="微软雅黑" panose="020B0503020204020204" pitchFamily="34" charset="-122"/>
                <a:cs typeface="+mn-ea"/>
                <a:sym typeface="+mn-lt"/>
              </a:rPr>
              <a:t>95% CI</a:t>
            </a:r>
            <a:r>
              <a:rPr lang="zh-CN" altLang="en-US" sz="700" dirty="0">
                <a:solidFill>
                  <a:prstClr val="black"/>
                </a:solidFill>
                <a:latin typeface="微软雅黑" panose="020B0503020204020204" pitchFamily="34" charset="-122"/>
                <a:ea typeface="微软雅黑" panose="020B0503020204020204" pitchFamily="34" charset="-122"/>
                <a:cs typeface="+mn-ea"/>
                <a:sym typeface="+mn-lt"/>
              </a:rPr>
              <a:t>上下限范围均在</a:t>
            </a:r>
            <a:r>
              <a:rPr lang="en-US" altLang="zh-CN" sz="700" dirty="0">
                <a:solidFill>
                  <a:prstClr val="black"/>
                </a:solidFill>
                <a:latin typeface="微软雅黑" panose="020B0503020204020204" pitchFamily="34" charset="-122"/>
                <a:ea typeface="微软雅黑" panose="020B0503020204020204" pitchFamily="34" charset="-122"/>
                <a:cs typeface="+mn-ea"/>
                <a:sym typeface="+mn-lt"/>
              </a:rPr>
              <a:t>0</a:t>
            </a:r>
            <a:r>
              <a:rPr lang="zh-CN" altLang="en-US" sz="700" dirty="0">
                <a:solidFill>
                  <a:prstClr val="black"/>
                </a:solidFill>
                <a:latin typeface="微软雅黑" panose="020B0503020204020204" pitchFamily="34" charset="-122"/>
                <a:ea typeface="微软雅黑" panose="020B0503020204020204" pitchFamily="34" charset="-122"/>
                <a:cs typeface="+mn-ea"/>
                <a:sym typeface="+mn-lt"/>
              </a:rPr>
              <a:t>的同一侧，表示两组间存在疗效差异的把握度大于</a:t>
            </a:r>
            <a:r>
              <a:rPr lang="en-US" altLang="zh-CN" sz="700" dirty="0">
                <a:solidFill>
                  <a:prstClr val="black"/>
                </a:solidFill>
                <a:latin typeface="微软雅黑" panose="020B0503020204020204" pitchFamily="34" charset="-122"/>
                <a:ea typeface="微软雅黑" panose="020B0503020204020204" pitchFamily="34" charset="-122"/>
                <a:cs typeface="+mn-ea"/>
                <a:sym typeface="+mn-lt"/>
              </a:rPr>
              <a:t>95%</a:t>
            </a:r>
            <a:r>
              <a:rPr lang="zh-CN" altLang="en-US" sz="700" dirty="0">
                <a:solidFill>
                  <a:prstClr val="black"/>
                </a:solidFill>
                <a:latin typeface="微软雅黑" panose="020B0503020204020204" pitchFamily="34" charset="-122"/>
                <a:ea typeface="微软雅黑" panose="020B0503020204020204" pitchFamily="34" charset="-122"/>
                <a:cs typeface="+mn-ea"/>
                <a:sym typeface="+mn-lt"/>
              </a:rPr>
              <a:t>，即存在显著性差异</a:t>
            </a:r>
            <a:endParaRPr lang="zh-CN" altLang="en-US" sz="700" dirty="0">
              <a:solidFill>
                <a:prstClr val="black"/>
              </a:solidFill>
              <a:latin typeface="微软雅黑" panose="020B0503020204020204" pitchFamily="34" charset="-122"/>
              <a:ea typeface="微软雅黑" panose="020B0503020204020204" pitchFamily="34" charset="-122"/>
              <a:cs typeface="+mn-ea"/>
              <a:sym typeface="+mn-lt"/>
            </a:endParaRPr>
          </a:p>
        </p:txBody>
      </p:sp>
      <p:sp>
        <p:nvSpPr>
          <p:cNvPr id="2" name="文本框 1"/>
          <p:cNvSpPr txBox="1"/>
          <p:nvPr/>
        </p:nvSpPr>
        <p:spPr>
          <a:xfrm>
            <a:off x="6216" y="2858539"/>
            <a:ext cx="247414" cy="1015663"/>
          </a:xfrm>
          <a:prstGeom prst="rect">
            <a:avLst/>
          </a:prstGeom>
          <a:solidFill>
            <a:schemeClr val="accent6"/>
          </a:solid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临床有效性</a:t>
            </a:r>
            <a:endParaRPr lang="zh-CN" altLang="en-US" sz="12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660400" y="6444785"/>
            <a:ext cx="8445500" cy="83100"/>
          </a:xfrm>
        </p:spPr>
        <p:txBody>
          <a:bodyPr vert="horz" lIns="0" tIns="0" rIns="0" bIns="0" rtlCol="0" anchor="t" anchorCtr="0">
            <a:spAutoFit/>
          </a:bodyPr>
          <a:lstStyle/>
          <a:p>
            <a:pPr>
              <a:spcBef>
                <a:spcPts val="0"/>
              </a:spcBef>
              <a:buFont typeface="+mj-lt"/>
              <a:buAutoNum type="arabicPeriod"/>
            </a:pPr>
            <a:r>
              <a:rPr lang="en-US" altLang="zh-CN" sz="600" dirty="0" err="1">
                <a:latin typeface="微软雅黑" panose="020B0503020204020204" pitchFamily="34" charset="-122"/>
                <a:ea typeface="微软雅黑" panose="020B0503020204020204" pitchFamily="34" charset="-122"/>
                <a:cs typeface="+mn-ea"/>
                <a:sym typeface="微软雅黑" panose="020B0503020204020204" pitchFamily="34" charset="-122"/>
              </a:rPr>
              <a:t>Tamma</a:t>
            </a:r>
            <a:r>
              <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rPr>
              <a:t> PD, et al. Clin Infect Dis. 2024 Aug 7:ciae403. </a:t>
            </a:r>
            <a:r>
              <a:rPr lang="en-US" altLang="zh-CN" sz="600" dirty="0" err="1">
                <a:latin typeface="微软雅黑" panose="020B0503020204020204" pitchFamily="34" charset="-122"/>
                <a:ea typeface="微软雅黑" panose="020B0503020204020204" pitchFamily="34" charset="-122"/>
                <a:cs typeface="+mn-ea"/>
                <a:sym typeface="微软雅黑" panose="020B0503020204020204" pitchFamily="34" charset="-122"/>
              </a:rPr>
              <a:t>doi</a:t>
            </a:r>
            <a:r>
              <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rPr>
              <a:t>: 10.1093/</a:t>
            </a:r>
            <a:r>
              <a:rPr lang="en-US" altLang="zh-CN" sz="600" dirty="0" err="1">
                <a:latin typeface="微软雅黑" panose="020B0503020204020204" pitchFamily="34" charset="-122"/>
                <a:ea typeface="微软雅黑" panose="020B0503020204020204" pitchFamily="34" charset="-122"/>
                <a:cs typeface="+mn-ea"/>
                <a:sym typeface="微软雅黑" panose="020B0503020204020204" pitchFamily="34" charset="-122"/>
              </a:rPr>
              <a:t>cid</a:t>
            </a:r>
            <a:r>
              <a:rPr lang="en-US" altLang="zh-CN" sz="600" dirty="0">
                <a:latin typeface="微软雅黑" panose="020B0503020204020204" pitchFamily="34" charset="-122"/>
                <a:ea typeface="微软雅黑" panose="020B0503020204020204" pitchFamily="34" charset="-122"/>
                <a:cs typeface="+mn-ea"/>
                <a:sym typeface="微软雅黑" panose="020B0503020204020204" pitchFamily="34" charset="-122"/>
              </a:rPr>
              <a:t>/ciae403. Online ahead of print</a:t>
            </a:r>
            <a:endParaRPr lang="zh-CN" altLang="en-US" sz="600" dirty="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5" name="文本占位符 4"/>
          <p:cNvSpPr>
            <a:spLocks noGrp="1"/>
          </p:cNvSpPr>
          <p:nvPr>
            <p:ph type="body" sz="quarter" idx="4294967295"/>
          </p:nvPr>
        </p:nvSpPr>
        <p:spPr>
          <a:xfrm>
            <a:off x="660400" y="427361"/>
            <a:ext cx="11420475" cy="332399"/>
          </a:xfrm>
        </p:spPr>
        <p:txBody>
          <a:bodyPr vert="horz" wrap="square" lIns="0" tIns="0" rIns="0" bIns="0" rtlCol="0" anchor="t" anchorCtr="0">
            <a:spAutoFit/>
          </a:bodyPr>
          <a:lstStyle/>
          <a:p>
            <a:pPr marL="0" indent="0">
              <a:buNone/>
            </a:pP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IDSA 2024</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年指南推荐：舒巴坦</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度洛巴坦为治疗</a:t>
            </a:r>
            <a:r>
              <a:rPr lang="en-US" altLang="zh-CN"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CRAB</a:t>
            </a: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感染的首选方案</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圆角 6"/>
          <p:cNvSpPr/>
          <p:nvPr/>
        </p:nvSpPr>
        <p:spPr>
          <a:xfrm>
            <a:off x="344487" y="1591419"/>
            <a:ext cx="5281613" cy="3862627"/>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nvGrpSpPr>
        <p:grpSpPr>
          <a:xfrm>
            <a:off x="768671" y="1070681"/>
            <a:ext cx="10654659" cy="276999"/>
            <a:chOff x="751684" y="1070681"/>
            <a:chExt cx="10654659" cy="276999"/>
          </a:xfrm>
        </p:grpSpPr>
        <p:sp>
          <p:nvSpPr>
            <p:cNvPr id="10" name="文本框 9"/>
            <p:cNvSpPr txBox="1"/>
            <p:nvPr/>
          </p:nvSpPr>
          <p:spPr>
            <a:xfrm>
              <a:off x="1024745" y="1070681"/>
              <a:ext cx="10108536" cy="276999"/>
            </a:xfrm>
            <a:prstGeom prst="rect">
              <a:avLst/>
            </a:prstGeom>
            <a:noFill/>
          </p:spPr>
          <p:txBody>
            <a:bodyPr wrap="none" lIns="0" tIns="0" rIns="0" bIns="0">
              <a:spAutoFit/>
            </a:bodyPr>
            <a:lstStyle>
              <a:defPPr>
                <a:defRPr lang="en-US"/>
              </a:defPPr>
              <a:lvl1pPr marR="0" lvl="0" indent="0" algn="ctr" fontAlgn="auto">
                <a:lnSpc>
                  <a:spcPct val="90000"/>
                </a:lnSpc>
                <a:spcBef>
                  <a:spcPts val="1000"/>
                </a:spcBef>
                <a:spcAft>
                  <a:spcPts val="0"/>
                </a:spcAft>
                <a:buClrTx/>
                <a:buSzTx/>
                <a:buFontTx/>
                <a:buNone/>
                <a:defRPr kumimoji="0" sz="1600" b="1" i="0" u="none" strike="noStrike" kern="0" cap="none" spc="0" normalizeH="0" baseline="0">
                  <a:ln>
                    <a:noFill/>
                  </a:ln>
                  <a:solidFill>
                    <a:schemeClr val="tx2"/>
                  </a:solidFill>
                  <a:effectLst/>
                  <a:uLnTx/>
                  <a:uFillTx/>
                  <a:latin typeface="Arial" panose="02080604020202020204" pitchFamily="34" charset="0"/>
                  <a:ea typeface="微软雅黑" panose="020B0503020204020204" pitchFamily="34" charset="-122"/>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chemeClr val="accent2"/>
                  </a:solidFill>
                  <a:effectLst/>
                  <a:uLnTx/>
                  <a:uFillTx/>
                  <a:latin typeface="微软雅黑" panose="020B0503020204020204" pitchFamily="34" charset="-122"/>
                  <a:sym typeface="微软雅黑" panose="020B0503020204020204" pitchFamily="34" charset="-122"/>
                </a:rPr>
                <a:t>IDSA 2024 </a:t>
              </a:r>
              <a:r>
                <a:rPr kumimoji="0" lang="zh-CN" altLang="en-US" sz="1800" b="1" i="0" u="none" strike="noStrike" kern="0" cap="none" spc="0" normalizeH="0" baseline="0" noProof="0">
                  <a:ln>
                    <a:noFill/>
                  </a:ln>
                  <a:solidFill>
                    <a:schemeClr val="accent2"/>
                  </a:solidFill>
                  <a:effectLst/>
                  <a:uLnTx/>
                  <a:uFillTx/>
                  <a:latin typeface="微软雅黑" panose="020B0503020204020204" pitchFamily="34" charset="-122"/>
                  <a:sym typeface="微软雅黑" panose="020B0503020204020204" pitchFamily="34" charset="-122"/>
                </a:rPr>
                <a:t>耐药革兰氏阴性菌感染的治疗指南推荐：舒巴坦</a:t>
              </a:r>
              <a:r>
                <a:rPr kumimoji="0" lang="en-US" altLang="zh-CN" sz="1800" b="1" i="0" u="none" strike="noStrike" kern="0" cap="none" spc="0" normalizeH="0" baseline="0" noProof="0">
                  <a:ln>
                    <a:noFill/>
                  </a:ln>
                  <a:solidFill>
                    <a:schemeClr val="accent2"/>
                  </a:solidFill>
                  <a:effectLst/>
                  <a:uLnTx/>
                  <a:uFillTx/>
                  <a:latin typeface="微软雅黑" panose="020B0503020204020204" pitchFamily="34" charset="-122"/>
                  <a:sym typeface="微软雅黑" panose="020B0503020204020204" pitchFamily="34" charset="-122"/>
                </a:rPr>
                <a:t>-</a:t>
              </a:r>
              <a:r>
                <a:rPr kumimoji="0" lang="zh-CN" altLang="en-US" sz="1800" b="1" i="0" u="none" strike="noStrike" kern="0" cap="none" spc="0" normalizeH="0" baseline="0" noProof="0">
                  <a:ln>
                    <a:noFill/>
                  </a:ln>
                  <a:solidFill>
                    <a:schemeClr val="accent2"/>
                  </a:solidFill>
                  <a:effectLst/>
                  <a:uLnTx/>
                  <a:uFillTx/>
                  <a:latin typeface="微软雅黑" panose="020B0503020204020204" pitchFamily="34" charset="-122"/>
                  <a:sym typeface="微软雅黑" panose="020B0503020204020204" pitchFamily="34" charset="-122"/>
                </a:rPr>
                <a:t>度洛巴坦为</a:t>
              </a:r>
              <a:r>
                <a:rPr kumimoji="0" lang="en-US" altLang="zh-CN" sz="1800" b="1" i="0" u="none" strike="noStrike" kern="0" cap="none" spc="0" normalizeH="0" baseline="0" noProof="0">
                  <a:ln>
                    <a:noFill/>
                  </a:ln>
                  <a:solidFill>
                    <a:schemeClr val="accent2"/>
                  </a:solidFill>
                  <a:effectLst/>
                  <a:uLnTx/>
                  <a:uFillTx/>
                  <a:latin typeface="微软雅黑" panose="020B0503020204020204" pitchFamily="34" charset="-122"/>
                  <a:sym typeface="微软雅黑" panose="020B0503020204020204" pitchFamily="34" charset="-122"/>
                </a:rPr>
                <a:t>CRAB</a:t>
              </a:r>
              <a:r>
                <a:rPr kumimoji="0" lang="zh-CN" altLang="en-US" sz="1800" b="1" i="0" u="none" strike="noStrike" kern="0" cap="none" spc="0" normalizeH="0" baseline="0" noProof="0">
                  <a:ln>
                    <a:noFill/>
                  </a:ln>
                  <a:solidFill>
                    <a:schemeClr val="accent2"/>
                  </a:solidFill>
                  <a:effectLst/>
                  <a:uLnTx/>
                  <a:uFillTx/>
                  <a:latin typeface="微软雅黑" panose="020B0503020204020204" pitchFamily="34" charset="-122"/>
                  <a:sym typeface="微软雅黑" panose="020B0503020204020204" pitchFamily="34" charset="-122"/>
                </a:rPr>
                <a:t>感染治疗的首选方案</a:t>
              </a:r>
              <a:endParaRPr kumimoji="0" lang="zh-CN" altLang="en-US" sz="1800" b="1" i="0" u="none" strike="noStrike" kern="0" cap="none" spc="0" normalizeH="0" baseline="0" noProof="0">
                <a:ln>
                  <a:noFill/>
                </a:ln>
                <a:solidFill>
                  <a:schemeClr val="accent2"/>
                </a:solidFill>
                <a:effectLst/>
                <a:uLnTx/>
                <a:uFillTx/>
                <a:latin typeface="微软雅黑" panose="020B0503020204020204" pitchFamily="34" charset="-122"/>
                <a:sym typeface="微软雅黑" panose="020B0503020204020204" pitchFamily="34" charset="-122"/>
              </a:endParaRPr>
            </a:p>
          </p:txBody>
        </p:sp>
        <p:grpSp>
          <p:nvGrpSpPr>
            <p:cNvPr id="11" name="组合 10"/>
            <p:cNvGrpSpPr/>
            <p:nvPr/>
          </p:nvGrpSpPr>
          <p:grpSpPr>
            <a:xfrm>
              <a:off x="11178208" y="1120839"/>
              <a:ext cx="228135" cy="176682"/>
              <a:chOff x="4038738" y="1148044"/>
              <a:chExt cx="228135" cy="176682"/>
            </a:xfrm>
          </p:grpSpPr>
          <p:sp>
            <p:nvSpPr>
              <p:cNvPr id="15" name="椭圆 14"/>
              <p:cNvSpPr/>
              <p:nvPr/>
            </p:nvSpPr>
            <p:spPr>
              <a:xfrm>
                <a:off x="4038738"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椭圆 15"/>
              <p:cNvSpPr/>
              <p:nvPr/>
            </p:nvSpPr>
            <p:spPr>
              <a:xfrm>
                <a:off x="4162563"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2" name="组合 11"/>
            <p:cNvGrpSpPr/>
            <p:nvPr/>
          </p:nvGrpSpPr>
          <p:grpSpPr>
            <a:xfrm flipH="1">
              <a:off x="751684" y="1120839"/>
              <a:ext cx="228135" cy="176682"/>
              <a:chOff x="4038738" y="1148044"/>
              <a:chExt cx="228135" cy="176682"/>
            </a:xfrm>
          </p:grpSpPr>
          <p:sp>
            <p:nvSpPr>
              <p:cNvPr id="13" name="椭圆 12"/>
              <p:cNvSpPr/>
              <p:nvPr/>
            </p:nvSpPr>
            <p:spPr>
              <a:xfrm>
                <a:off x="4038738"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椭圆 13"/>
              <p:cNvSpPr/>
              <p:nvPr/>
            </p:nvSpPr>
            <p:spPr>
              <a:xfrm>
                <a:off x="4162563"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2"/>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grpSp>
      </p:grpSp>
      <p:grpSp>
        <p:nvGrpSpPr>
          <p:cNvPr id="19" name="组合 18"/>
          <p:cNvGrpSpPr/>
          <p:nvPr/>
        </p:nvGrpSpPr>
        <p:grpSpPr>
          <a:xfrm>
            <a:off x="660400" y="1720638"/>
            <a:ext cx="4405086" cy="3629670"/>
            <a:chOff x="4935646" y="1060464"/>
            <a:chExt cx="5126581" cy="4532481"/>
          </a:xfrm>
        </p:grpSpPr>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935646" y="2665204"/>
              <a:ext cx="5126581" cy="2927741"/>
            </a:xfrm>
            <a:prstGeom prst="rect">
              <a:avLst/>
            </a:prstGeom>
          </p:spPr>
        </p:pic>
        <p:pic>
          <p:nvPicPr>
            <p:cNvPr id="23" name="图片 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4973483" y="1060464"/>
              <a:ext cx="5053733" cy="1604739"/>
            </a:xfrm>
            <a:prstGeom prst="rect">
              <a:avLst/>
            </a:prstGeom>
          </p:spPr>
        </p:pic>
      </p:grpSp>
      <p:sp>
        <p:nvSpPr>
          <p:cNvPr id="24" name="文本框 23"/>
          <p:cNvSpPr txBox="1"/>
          <p:nvPr/>
        </p:nvSpPr>
        <p:spPr>
          <a:xfrm>
            <a:off x="6953640" y="1740006"/>
            <a:ext cx="4565260" cy="1688994"/>
          </a:xfrm>
          <a:prstGeom prst="roundRect">
            <a:avLst>
              <a:gd name="adj" fmla="val 6688"/>
            </a:avLst>
          </a:prstGeom>
          <a:solidFill>
            <a:schemeClr val="accent1"/>
          </a:solidFill>
          <a:ln w="6350">
            <a:no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defPPr>
              <a:defRPr lang="en-US"/>
            </a:defPPr>
            <a:lvl1pPr marR="0" lvl="0" indent="0" algn="ctr" defTabSz="914400" fontAlgn="auto">
              <a:lnSpc>
                <a:spcPct val="100000"/>
              </a:lnSpc>
              <a:spcBef>
                <a:spcPts val="0"/>
              </a:spcBef>
              <a:spcAft>
                <a:spcPts val="0"/>
              </a:spcAft>
              <a:buClrTx/>
              <a:buSzTx/>
              <a:buFontTx/>
              <a:buNone/>
              <a:defRPr kumimoji="0" sz="1050" b="1" i="0" u="none" strike="noStrike" cap="none" spc="0" normalizeH="0" baseline="0">
                <a:ln>
                  <a:noFill/>
                </a:ln>
                <a:solidFill>
                  <a:srgbClr val="009B77"/>
                </a:solidFill>
                <a:effectLst/>
                <a:uLnTx/>
                <a:uFillTx/>
                <a:latin typeface="Arial" panose="0208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30000" noProof="0" dirty="0">
              <a:ln>
                <a:noFill/>
              </a:ln>
              <a:solidFill>
                <a:prstClr val="white"/>
              </a:solidFill>
              <a:effectLst/>
              <a:uLnTx/>
              <a:uFillTx/>
              <a:latin typeface="微软雅黑" panose="020B0503020204020204" pitchFamily="34" charset="-122"/>
              <a:sym typeface="微软雅黑" panose="020B0503020204020204" pitchFamily="34" charset="-122"/>
            </a:endParaRPr>
          </a:p>
        </p:txBody>
      </p:sp>
      <p:sp>
        <p:nvSpPr>
          <p:cNvPr id="25" name="文本框 24"/>
          <p:cNvSpPr txBox="1"/>
          <p:nvPr/>
        </p:nvSpPr>
        <p:spPr>
          <a:xfrm>
            <a:off x="6953640" y="3798047"/>
            <a:ext cx="4565260" cy="1656000"/>
          </a:xfrm>
          <a:prstGeom prst="roundRect">
            <a:avLst>
              <a:gd name="adj" fmla="val 4243"/>
            </a:avLst>
          </a:prstGeom>
          <a:gradFill>
            <a:gsLst>
              <a:gs pos="0">
                <a:schemeClr val="accent1"/>
              </a:gs>
              <a:gs pos="100000">
                <a:schemeClr val="accent1">
                  <a:lumMod val="75000"/>
                </a:schemeClr>
              </a:gs>
            </a:gsLst>
            <a:lin ang="2700000" scaled="1"/>
          </a:gradFill>
          <a:ln w="6350">
            <a:no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defPPr>
              <a:defRPr lang="en-US"/>
            </a:defPPr>
            <a:lvl1pPr marR="0" lvl="0" indent="0" algn="ctr" defTabSz="914400" fontAlgn="auto">
              <a:lnSpc>
                <a:spcPct val="100000"/>
              </a:lnSpc>
              <a:spcBef>
                <a:spcPts val="0"/>
              </a:spcBef>
              <a:spcAft>
                <a:spcPts val="0"/>
              </a:spcAft>
              <a:buClrTx/>
              <a:buSzTx/>
              <a:buFontTx/>
              <a:buNone/>
              <a:defRPr kumimoji="0" sz="1050" b="1" i="0" u="none" strike="noStrike" cap="none" spc="0" normalizeH="0" baseline="0">
                <a:ln>
                  <a:noFill/>
                </a:ln>
                <a:solidFill>
                  <a:srgbClr val="009B77"/>
                </a:solidFill>
                <a:effectLst/>
                <a:uLnTx/>
                <a:uFillTx/>
                <a:latin typeface="Arial" panose="0208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30000"/>
              </a:lnSpc>
              <a:spcBef>
                <a:spcPts val="0"/>
              </a:spcBef>
              <a:spcAft>
                <a:spcPts val="0"/>
              </a:spcAft>
              <a:buClrTx/>
              <a:buSzTx/>
              <a:buFontTx/>
              <a:buNone/>
              <a:defRPr/>
            </a:pPr>
            <a:endParaRPr kumimoji="0" lang="en-US" altLang="zh-CN" sz="1400" b="0" i="0" u="none" strike="noStrike" kern="1200" cap="none" spc="0" normalizeH="0" baseline="0" noProof="0">
              <a:ln>
                <a:noFill/>
              </a:ln>
              <a:solidFill>
                <a:prstClr val="white"/>
              </a:solidFill>
              <a:effectLst/>
              <a:uLnTx/>
              <a:uFillTx/>
              <a:latin typeface="微软雅黑" panose="020B0503020204020204" pitchFamily="34" charset="-122"/>
              <a:sym typeface="微软雅黑" panose="020B0503020204020204" pitchFamily="34" charset="-122"/>
            </a:endParaRPr>
          </a:p>
        </p:txBody>
      </p:sp>
      <p:sp>
        <p:nvSpPr>
          <p:cNvPr id="26" name="等腰三角形 14"/>
          <p:cNvSpPr/>
          <p:nvPr/>
        </p:nvSpPr>
        <p:spPr>
          <a:xfrm rot="16200000" flipH="1">
            <a:off x="4847192" y="1604491"/>
            <a:ext cx="1912622" cy="2300281"/>
          </a:xfrm>
          <a:custGeom>
            <a:avLst/>
            <a:gdLst>
              <a:gd name="connsiteX0" fmla="*/ 0 w 1986171"/>
              <a:gd name="connsiteY0" fmla="*/ 1233843 h 1233843"/>
              <a:gd name="connsiteX1" fmla="*/ 1986171 w 1986171"/>
              <a:gd name="connsiteY1" fmla="*/ 0 h 1233843"/>
              <a:gd name="connsiteX2" fmla="*/ 1986171 w 1986171"/>
              <a:gd name="connsiteY2" fmla="*/ 1233843 h 1233843"/>
              <a:gd name="connsiteX3" fmla="*/ 0 w 1986171"/>
              <a:gd name="connsiteY3" fmla="*/ 1233843 h 1233843"/>
              <a:gd name="connsiteX0-1" fmla="*/ 0 w 1986171"/>
              <a:gd name="connsiteY0-2" fmla="*/ 2521623 h 2521623"/>
              <a:gd name="connsiteX1-3" fmla="*/ 1788051 w 1986171"/>
              <a:gd name="connsiteY1-4" fmla="*/ 0 h 2521623"/>
              <a:gd name="connsiteX2-5" fmla="*/ 1986171 w 1986171"/>
              <a:gd name="connsiteY2-6" fmla="*/ 2521623 h 2521623"/>
              <a:gd name="connsiteX3-7" fmla="*/ 0 w 1986171"/>
              <a:gd name="connsiteY3-8" fmla="*/ 2521623 h 2521623"/>
              <a:gd name="connsiteX0-9" fmla="*/ 0 w 1986171"/>
              <a:gd name="connsiteY0-10" fmla="*/ 2695795 h 2695795"/>
              <a:gd name="connsiteX1-11" fmla="*/ 322111 w 1986171"/>
              <a:gd name="connsiteY1-12" fmla="*/ 0 h 2695795"/>
              <a:gd name="connsiteX2-13" fmla="*/ 1986171 w 1986171"/>
              <a:gd name="connsiteY2-14" fmla="*/ 2695795 h 2695795"/>
              <a:gd name="connsiteX3-15" fmla="*/ 0 w 1986171"/>
              <a:gd name="connsiteY3-16" fmla="*/ 2695795 h 2695795"/>
              <a:gd name="connsiteX0-17" fmla="*/ 0 w 1986171"/>
              <a:gd name="connsiteY0-18" fmla="*/ 2782880 h 2782880"/>
              <a:gd name="connsiteX1-19" fmla="*/ 713997 w 1986171"/>
              <a:gd name="connsiteY1-20" fmla="*/ 0 h 2782880"/>
              <a:gd name="connsiteX2-21" fmla="*/ 1986171 w 1986171"/>
              <a:gd name="connsiteY2-22" fmla="*/ 2782880 h 2782880"/>
              <a:gd name="connsiteX3-23" fmla="*/ 0 w 1986171"/>
              <a:gd name="connsiteY3-24" fmla="*/ 2782880 h 2782880"/>
              <a:gd name="connsiteX0-25" fmla="*/ 0 w 2364996"/>
              <a:gd name="connsiteY0-26" fmla="*/ 2300281 h 2300281"/>
              <a:gd name="connsiteX1-27" fmla="*/ 2364996 w 2364996"/>
              <a:gd name="connsiteY1-28" fmla="*/ 0 h 2300281"/>
              <a:gd name="connsiteX2-29" fmla="*/ 1986171 w 2364996"/>
              <a:gd name="connsiteY2-30" fmla="*/ 2300281 h 2300281"/>
              <a:gd name="connsiteX3-31" fmla="*/ 0 w 2364996"/>
              <a:gd name="connsiteY3-32" fmla="*/ 2300281 h 2300281"/>
            </a:gdLst>
            <a:ahLst/>
            <a:cxnLst>
              <a:cxn ang="0">
                <a:pos x="connsiteX0-1" y="connsiteY0-2"/>
              </a:cxn>
              <a:cxn ang="0">
                <a:pos x="connsiteX1-3" y="connsiteY1-4"/>
              </a:cxn>
              <a:cxn ang="0">
                <a:pos x="connsiteX2-5" y="connsiteY2-6"/>
              </a:cxn>
              <a:cxn ang="0">
                <a:pos x="connsiteX3-7" y="connsiteY3-8"/>
              </a:cxn>
            </a:cxnLst>
            <a:rect l="l" t="t" r="r" b="b"/>
            <a:pathLst>
              <a:path w="2364996" h="2300281">
                <a:moveTo>
                  <a:pt x="0" y="2300281"/>
                </a:moveTo>
                <a:lnTo>
                  <a:pt x="2364996" y="0"/>
                </a:lnTo>
                <a:lnTo>
                  <a:pt x="1986171" y="2300281"/>
                </a:lnTo>
                <a:lnTo>
                  <a:pt x="0" y="2300281"/>
                </a:lnTo>
                <a:close/>
              </a:path>
            </a:pathLst>
          </a:custGeom>
          <a:gradFill>
            <a:gsLst>
              <a:gs pos="0">
                <a:schemeClr val="accent1"/>
              </a:gs>
              <a:gs pos="100000">
                <a:schemeClr val="accent1">
                  <a:alpha val="1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等腰三角形 14"/>
          <p:cNvSpPr/>
          <p:nvPr/>
        </p:nvSpPr>
        <p:spPr>
          <a:xfrm rot="5400000" flipH="1" flipV="1">
            <a:off x="4960079" y="3460485"/>
            <a:ext cx="1656001" cy="2331123"/>
          </a:xfrm>
          <a:custGeom>
            <a:avLst/>
            <a:gdLst>
              <a:gd name="connsiteX0" fmla="*/ 0 w 1986171"/>
              <a:gd name="connsiteY0" fmla="*/ 1233843 h 1233843"/>
              <a:gd name="connsiteX1" fmla="*/ 1986171 w 1986171"/>
              <a:gd name="connsiteY1" fmla="*/ 0 h 1233843"/>
              <a:gd name="connsiteX2" fmla="*/ 1986171 w 1986171"/>
              <a:gd name="connsiteY2" fmla="*/ 1233843 h 1233843"/>
              <a:gd name="connsiteX3" fmla="*/ 0 w 1986171"/>
              <a:gd name="connsiteY3" fmla="*/ 1233843 h 1233843"/>
              <a:gd name="connsiteX0-1" fmla="*/ 0 w 1986171"/>
              <a:gd name="connsiteY0-2" fmla="*/ 2521623 h 2521623"/>
              <a:gd name="connsiteX1-3" fmla="*/ 1788051 w 1986171"/>
              <a:gd name="connsiteY1-4" fmla="*/ 0 h 2521623"/>
              <a:gd name="connsiteX2-5" fmla="*/ 1986171 w 1986171"/>
              <a:gd name="connsiteY2-6" fmla="*/ 2521623 h 2521623"/>
              <a:gd name="connsiteX3-7" fmla="*/ 0 w 1986171"/>
              <a:gd name="connsiteY3-8" fmla="*/ 2521623 h 2521623"/>
              <a:gd name="connsiteX0-9" fmla="*/ 0 w 1986171"/>
              <a:gd name="connsiteY0-10" fmla="*/ 2712123 h 2712123"/>
              <a:gd name="connsiteX1-11" fmla="*/ 1384400 w 1986171"/>
              <a:gd name="connsiteY1-12" fmla="*/ 0 h 2712123"/>
              <a:gd name="connsiteX2-13" fmla="*/ 1986171 w 1986171"/>
              <a:gd name="connsiteY2-14" fmla="*/ 2712123 h 2712123"/>
              <a:gd name="connsiteX3-15" fmla="*/ 0 w 1986171"/>
              <a:gd name="connsiteY3-16" fmla="*/ 2712123 h 2712123"/>
              <a:gd name="connsiteX0-17" fmla="*/ 0 w 1986171"/>
              <a:gd name="connsiteY0-18" fmla="*/ 2331123 h 2331123"/>
              <a:gd name="connsiteX1-19" fmla="*/ 714188 w 1986171"/>
              <a:gd name="connsiteY1-20" fmla="*/ 0 h 2331123"/>
              <a:gd name="connsiteX2-21" fmla="*/ 1986171 w 1986171"/>
              <a:gd name="connsiteY2-22" fmla="*/ 2331123 h 2331123"/>
              <a:gd name="connsiteX3-23" fmla="*/ 0 w 1986171"/>
              <a:gd name="connsiteY3-24" fmla="*/ 2331123 h 2331123"/>
            </a:gdLst>
            <a:ahLst/>
            <a:cxnLst>
              <a:cxn ang="0">
                <a:pos x="connsiteX0-1" y="connsiteY0-2"/>
              </a:cxn>
              <a:cxn ang="0">
                <a:pos x="connsiteX1-3" y="connsiteY1-4"/>
              </a:cxn>
              <a:cxn ang="0">
                <a:pos x="connsiteX2-5" y="connsiteY2-6"/>
              </a:cxn>
              <a:cxn ang="0">
                <a:pos x="connsiteX3-7" y="connsiteY3-8"/>
              </a:cxn>
            </a:cxnLst>
            <a:rect l="l" t="t" r="r" b="b"/>
            <a:pathLst>
              <a:path w="1986171" h="2331123">
                <a:moveTo>
                  <a:pt x="0" y="2331123"/>
                </a:moveTo>
                <a:lnTo>
                  <a:pt x="714188" y="0"/>
                </a:lnTo>
                <a:lnTo>
                  <a:pt x="1986171" y="2331123"/>
                </a:lnTo>
                <a:lnTo>
                  <a:pt x="0" y="2331123"/>
                </a:lnTo>
                <a:close/>
              </a:path>
            </a:pathLst>
          </a:custGeom>
          <a:gradFill>
            <a:gsLst>
              <a:gs pos="0">
                <a:schemeClr val="accent1"/>
              </a:gs>
              <a:gs pos="100000">
                <a:schemeClr val="accent1">
                  <a:alpha val="10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8" name="图片 27" descr="乌龟在游泳&#10;&#10;中度可信度描述已自动生成"/>
          <p:cNvPicPr>
            <a:picLocks noChangeAspect="1"/>
          </p:cNvPicPr>
          <p:nvPr/>
        </p:nvPicPr>
        <p:blipFill>
          <a:blip r:embed="rId3">
            <a:alphaModFix amt="15000"/>
            <a:extLst>
              <a:ext uri="{28A0092B-C50C-407E-A947-70E740481C1C}">
                <a14:useLocalDpi xmlns:a14="http://schemas.microsoft.com/office/drawing/2010/main" val="0"/>
              </a:ext>
            </a:extLst>
          </a:blip>
          <a:srcRect t="10831" r="16120" b="23483"/>
          <a:stretch>
            <a:fillRect/>
          </a:stretch>
        </p:blipFill>
        <p:spPr>
          <a:xfrm>
            <a:off x="6923552" y="1767371"/>
            <a:ext cx="4565260" cy="1688994"/>
          </a:xfrm>
          <a:prstGeom prst="roundRect">
            <a:avLst>
              <a:gd name="adj" fmla="val 5322"/>
            </a:avLst>
          </a:prstGeom>
        </p:spPr>
      </p:pic>
      <p:pic>
        <p:nvPicPr>
          <p:cNvPr id="29" name="图片 28" descr="乌龟在游泳&#10;&#10;中度可信度描述已自动生成"/>
          <p:cNvPicPr>
            <a:picLocks noChangeAspect="1"/>
          </p:cNvPicPr>
          <p:nvPr/>
        </p:nvPicPr>
        <p:blipFill>
          <a:blip r:embed="rId3">
            <a:alphaModFix amt="15000"/>
            <a:extLst>
              <a:ext uri="{28A0092B-C50C-407E-A947-70E740481C1C}">
                <a14:useLocalDpi xmlns:a14="http://schemas.microsoft.com/office/drawing/2010/main" val="0"/>
              </a:ext>
            </a:extLst>
          </a:blip>
          <a:srcRect l="1" t="29514" r="1" b="5194"/>
          <a:stretch>
            <a:fillRect/>
          </a:stretch>
        </p:blipFill>
        <p:spPr>
          <a:xfrm flipH="1" flipV="1">
            <a:off x="6953640" y="3798044"/>
            <a:ext cx="4565260" cy="1655999"/>
          </a:xfrm>
          <a:prstGeom prst="roundRect">
            <a:avLst>
              <a:gd name="adj" fmla="val 5322"/>
            </a:avLst>
          </a:prstGeom>
        </p:spPr>
      </p:pic>
      <p:sp>
        <p:nvSpPr>
          <p:cNvPr id="30" name="文本框 29"/>
          <p:cNvSpPr txBox="1"/>
          <p:nvPr/>
        </p:nvSpPr>
        <p:spPr>
          <a:xfrm>
            <a:off x="6929745" y="1954277"/>
            <a:ext cx="4565261" cy="1221770"/>
          </a:xfrm>
          <a:prstGeom prst="roundRect">
            <a:avLst>
              <a:gd name="adj" fmla="val 6688"/>
            </a:avLst>
          </a:prstGeom>
          <a:noFill/>
          <a:ln w="6350">
            <a:no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defPPr>
              <a:defRPr lang="en-US"/>
            </a:defPPr>
            <a:lvl1pPr marR="0" lvl="0" indent="0" algn="ctr" defTabSz="914400" fontAlgn="auto">
              <a:lnSpc>
                <a:spcPct val="100000"/>
              </a:lnSpc>
              <a:spcBef>
                <a:spcPts val="0"/>
              </a:spcBef>
              <a:spcAft>
                <a:spcPts val="0"/>
              </a:spcAft>
              <a:buClrTx/>
              <a:buSzTx/>
              <a:buFontTx/>
              <a:buNone/>
              <a:defRPr kumimoji="0" sz="1050" b="1" i="0" u="none" strike="noStrike" cap="none" spc="0" normalizeH="0" baseline="0">
                <a:ln>
                  <a:noFill/>
                </a:ln>
                <a:solidFill>
                  <a:srgbClr val="009B77"/>
                </a:solidFill>
                <a:effectLst/>
                <a:uLnTx/>
                <a:uFillTx/>
                <a:latin typeface="Arial" panose="0208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285750" marR="0" lvl="0" indent="-285750" algn="just" defTabSz="914400" rtl="0" eaLnBrk="1" fontAlgn="auto" latinLnBrk="0" hangingPunct="1">
              <a:lnSpc>
                <a:spcPct val="13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sym typeface="微软雅黑" panose="020B0503020204020204" pitchFamily="34" charset="-122"/>
              </a:rPr>
              <a:t>治疗</a:t>
            </a:r>
            <a:r>
              <a:rPr kumimoji="0" lang="en-US" altLang="zh-CN" sz="1600" i="0" u="none" strike="noStrike" kern="1200" cap="none" spc="0" normalizeH="0" baseline="0" noProof="0">
                <a:ln>
                  <a:noFill/>
                </a:ln>
                <a:solidFill>
                  <a:schemeClr val="accent2"/>
                </a:solidFill>
                <a:effectLst/>
                <a:uLnTx/>
                <a:uFillTx/>
                <a:latin typeface="微软雅黑" panose="020B0503020204020204" pitchFamily="34" charset="-122"/>
                <a:sym typeface="微软雅黑" panose="020B0503020204020204" pitchFamily="34" charset="-122"/>
              </a:rPr>
              <a:t>CRAB</a:t>
            </a:r>
            <a:r>
              <a:rPr kumimoji="0" lang="zh-CN" altLang="en-US" sz="1600" i="0" u="none" strike="noStrike" kern="1200" cap="none" spc="0" normalizeH="0" baseline="0" noProof="0">
                <a:ln>
                  <a:noFill/>
                </a:ln>
                <a:solidFill>
                  <a:schemeClr val="accent2"/>
                </a:solidFill>
                <a:effectLst/>
                <a:uLnTx/>
                <a:uFillTx/>
                <a:latin typeface="微软雅黑" panose="020B0503020204020204" pitchFamily="34" charset="-122"/>
                <a:sym typeface="微软雅黑" panose="020B0503020204020204" pitchFamily="34" charset="-122"/>
              </a:rPr>
              <a:t>引起的感染的首选方案是舒巴坦</a:t>
            </a:r>
            <a:r>
              <a:rPr kumimoji="0" lang="en-US" altLang="zh-CN" sz="1600" i="0" u="none" strike="noStrike" kern="1200" cap="none" spc="0" normalizeH="0" baseline="0" noProof="0">
                <a:ln>
                  <a:noFill/>
                </a:ln>
                <a:solidFill>
                  <a:schemeClr val="accent2"/>
                </a:solidFill>
                <a:effectLst/>
                <a:uLnTx/>
                <a:uFillTx/>
                <a:latin typeface="微软雅黑" panose="020B0503020204020204" pitchFamily="34" charset="-122"/>
                <a:sym typeface="微软雅黑" panose="020B0503020204020204" pitchFamily="34" charset="-122"/>
              </a:rPr>
              <a:t>-</a:t>
            </a:r>
            <a:r>
              <a:rPr kumimoji="0" lang="zh-CN" altLang="en-US" sz="1600" i="0" u="none" strike="noStrike" kern="1200" cap="none" spc="0" normalizeH="0" baseline="0" noProof="0">
                <a:ln>
                  <a:noFill/>
                </a:ln>
                <a:solidFill>
                  <a:schemeClr val="accent2"/>
                </a:solidFill>
                <a:effectLst/>
                <a:uLnTx/>
                <a:uFillTx/>
                <a:latin typeface="微软雅黑" panose="020B0503020204020204" pitchFamily="34" charset="-122"/>
                <a:sym typeface="微软雅黑" panose="020B0503020204020204" pitchFamily="34" charset="-122"/>
              </a:rPr>
              <a:t>度洛巴坦</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sym typeface="微软雅黑" panose="020B0503020204020204" pitchFamily="34" charset="-122"/>
              </a:rPr>
              <a:t>联合碳青霉烯类药物（如亚胺培南</a:t>
            </a:r>
            <a:r>
              <a:rPr kumimoji="0" lang="en-US" altLang="zh-CN" sz="1600" b="0" i="0" u="none" strike="noStrike" kern="1200" cap="none" spc="0" normalizeH="0" baseline="0" noProof="0">
                <a:ln>
                  <a:noFill/>
                </a:ln>
                <a:solidFill>
                  <a:prstClr val="white"/>
                </a:solidFill>
                <a:effectLst/>
                <a:uLnTx/>
                <a:uFillTx/>
                <a:latin typeface="微软雅黑" panose="020B0503020204020204" pitchFamily="34" charset="-122"/>
                <a:sym typeface="微软雅黑" panose="020B0503020204020204" pitchFamily="34" charset="-122"/>
              </a:rPr>
              <a:t>-</a:t>
            </a: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sym typeface="微软雅黑" panose="020B0503020204020204" pitchFamily="34" charset="-122"/>
              </a:rPr>
              <a:t>西司他丁或美罗培南）</a:t>
            </a: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sym typeface="微软雅黑" panose="020B0503020204020204" pitchFamily="34" charset="-122"/>
            </a:endParaRPr>
          </a:p>
        </p:txBody>
      </p:sp>
      <p:sp>
        <p:nvSpPr>
          <p:cNvPr id="31" name="文本框 30"/>
          <p:cNvSpPr txBox="1"/>
          <p:nvPr/>
        </p:nvSpPr>
        <p:spPr>
          <a:xfrm>
            <a:off x="6953639" y="3798047"/>
            <a:ext cx="4565261" cy="1656000"/>
          </a:xfrm>
          <a:prstGeom prst="roundRect">
            <a:avLst>
              <a:gd name="adj" fmla="val 4243"/>
            </a:avLst>
          </a:prstGeom>
          <a:noFill/>
          <a:ln w="6350">
            <a:no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defPPr>
              <a:defRPr lang="en-US"/>
            </a:defPPr>
            <a:lvl1pPr marR="0" lvl="0" indent="0" algn="ctr" defTabSz="914400" fontAlgn="auto">
              <a:lnSpc>
                <a:spcPct val="100000"/>
              </a:lnSpc>
              <a:spcBef>
                <a:spcPts val="0"/>
              </a:spcBef>
              <a:spcAft>
                <a:spcPts val="0"/>
              </a:spcAft>
              <a:buClrTx/>
              <a:buSzTx/>
              <a:buFontTx/>
              <a:buNone/>
              <a:defRPr kumimoji="0" sz="1050" b="1" i="0" u="none" strike="noStrike" cap="none" spc="0" normalizeH="0" baseline="0">
                <a:ln>
                  <a:noFill/>
                </a:ln>
                <a:solidFill>
                  <a:srgbClr val="009B77"/>
                </a:solidFill>
                <a:effectLst/>
                <a:uLnTx/>
                <a:uFillTx/>
                <a:latin typeface="Arial" panose="0208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rPr>
              <a:t>如无法获得舒巴坦</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rPr>
              <a: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rPr>
              <a:t>度洛巴坦，可选方案是大剂量氨苄西林</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rPr>
              <a: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rPr>
              <a:t>舒巴坦（每日总剂量为</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rPr>
              <a:t>9g</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rPr>
              <a:t>舒巴坦成分）与至少一种其他药物联用（多粘菌素</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rPr>
              <a:t>B</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rPr>
              <a:t>、米诺环素 </a:t>
            </a: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rPr>
              <a:t>&gt; </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rPr>
              <a:t>甘氨酰环素类或头孢地尔）</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sym typeface="微软雅黑" panose="020B0503020204020204" pitchFamily="34" charset="-122"/>
            </a:endParaRPr>
          </a:p>
        </p:txBody>
      </p:sp>
      <p:sp>
        <p:nvSpPr>
          <p:cNvPr id="32" name="文本框 31"/>
          <p:cNvSpPr txBox="1"/>
          <p:nvPr/>
        </p:nvSpPr>
        <p:spPr>
          <a:xfrm>
            <a:off x="692912" y="6061625"/>
            <a:ext cx="7874390" cy="138499"/>
          </a:xfrm>
          <a:prstGeom prst="rect">
            <a:avLst/>
          </a:prstGeom>
          <a:noFill/>
        </p:spPr>
        <p:txBody>
          <a:bodyPr wrap="square" lIns="0" tIns="0" rIns="0" bIns="0" rtlCol="0">
            <a:spAutoFit/>
          </a:bodyPr>
          <a:lstStyle>
            <a:defPPr>
              <a:defRPr lang="en-US"/>
            </a:defPPr>
            <a:lvl1pPr>
              <a:defRPr sz="900">
                <a:latin typeface="微软雅黑" panose="020B0503020204020204" pitchFamily="34" charset="-122"/>
                <a:ea typeface="微软雅黑" panose="020B0503020204020204" pitchFamily="34" charset="-122"/>
              </a:defRPr>
            </a:lvl1pPr>
          </a:lstStyle>
          <a:p>
            <a:r>
              <a:rPr lang="en-US" altLang="zh-CN" dirty="0">
                <a:sym typeface="微软雅黑" panose="020B0503020204020204" pitchFamily="34" charset="-122"/>
              </a:rPr>
              <a:t>IDSA</a:t>
            </a:r>
            <a:r>
              <a:rPr lang="zh-CN" altLang="en-US" dirty="0">
                <a:sym typeface="微软雅黑" panose="020B0503020204020204" pitchFamily="34" charset="-122"/>
              </a:rPr>
              <a:t>：美国传染病学会；</a:t>
            </a:r>
            <a:r>
              <a:rPr lang="en-US" altLang="zh-CN" dirty="0">
                <a:sym typeface="微软雅黑" panose="020B0503020204020204" pitchFamily="34" charset="-122"/>
              </a:rPr>
              <a:t>CRAB</a:t>
            </a:r>
            <a:r>
              <a:rPr lang="zh-CN" altLang="en-US" dirty="0">
                <a:sym typeface="微软雅黑" panose="020B0503020204020204" pitchFamily="34" charset="-122"/>
              </a:rPr>
              <a:t>：碳青霉烯类耐药的鲍曼不动杆菌</a:t>
            </a:r>
            <a:endParaRPr lang="zh-CN" altLang="en-US" dirty="0">
              <a:sym typeface="微软雅黑" panose="020B0503020204020204" pitchFamily="3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stCxn id="26" idx="4"/>
            <a:endCxn id="6" idx="0"/>
          </p:cNvCxnSpPr>
          <p:nvPr/>
        </p:nvCxnSpPr>
        <p:spPr>
          <a:xfrm>
            <a:off x="7480532" y="2472440"/>
            <a:ext cx="0" cy="296238"/>
          </a:xfrm>
          <a:prstGeom prst="line">
            <a:avLst/>
          </a:prstGeom>
        </p:spPr>
        <p:style>
          <a:lnRef idx="2">
            <a:schemeClr val="accent1"/>
          </a:lnRef>
          <a:fillRef idx="0">
            <a:schemeClr val="accent1"/>
          </a:fillRef>
          <a:effectRef idx="1">
            <a:schemeClr val="accent1"/>
          </a:effectRef>
          <a:fontRef idx="minor">
            <a:schemeClr val="tx1"/>
          </a:fontRef>
        </p:style>
      </p:cxnSp>
      <p:sp>
        <p:nvSpPr>
          <p:cNvPr id="3" name="文本占位符 2"/>
          <p:cNvSpPr txBox="1"/>
          <p:nvPr/>
        </p:nvSpPr>
        <p:spPr>
          <a:xfrm>
            <a:off x="718034" y="6424565"/>
            <a:ext cx="10954888" cy="46166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600" dirty="0">
                <a:latin typeface="+mn-ea"/>
              </a:rPr>
              <a:t>1. Zaidan N, et al. </a:t>
            </a:r>
            <a:r>
              <a:rPr lang="en-US" altLang="zh-CN" sz="600" dirty="0" err="1">
                <a:latin typeface="+mn-ea"/>
              </a:rPr>
              <a:t>Antimicrob</a:t>
            </a:r>
            <a:r>
              <a:rPr lang="en-US" altLang="zh-CN" sz="600" dirty="0">
                <a:latin typeface="+mn-ea"/>
              </a:rPr>
              <a:t> Agents </a:t>
            </a:r>
            <a:r>
              <a:rPr lang="en-US" altLang="zh-CN" sz="600" dirty="0" err="1">
                <a:latin typeface="+mn-ea"/>
              </a:rPr>
              <a:t>Chemother</a:t>
            </a:r>
            <a:r>
              <a:rPr lang="en-US" altLang="zh-CN" sz="600" dirty="0">
                <a:latin typeface="+mn-ea"/>
              </a:rPr>
              <a:t> . 2021 Oct 18;65(11):e0092421; 2. Holger DJ, et al. Open Forum Infect Dis. 2022 Apr; 9(4): ofac092; 3. </a:t>
            </a:r>
            <a:r>
              <a:rPr lang="en-US" altLang="zh-CN" sz="600" dirty="0" err="1">
                <a:latin typeface="+mn-ea"/>
              </a:rPr>
              <a:t>Tiseo</a:t>
            </a:r>
            <a:r>
              <a:rPr lang="en-US" altLang="zh-CN" sz="600" dirty="0">
                <a:latin typeface="+mn-ea"/>
              </a:rPr>
              <a:t> G, et al. JAC </a:t>
            </a:r>
            <a:r>
              <a:rPr lang="en-US" altLang="zh-CN" sz="600" dirty="0" err="1">
                <a:latin typeface="+mn-ea"/>
              </a:rPr>
              <a:t>Antimicrob</a:t>
            </a:r>
            <a:r>
              <a:rPr lang="en-US" altLang="zh-CN" sz="600" dirty="0">
                <a:latin typeface="+mn-ea"/>
              </a:rPr>
              <a:t> Resist . 2023 Jun 14;5(3):dlad078;</a:t>
            </a:r>
            <a:r>
              <a:rPr lang="zh-CN" altLang="en-US" sz="600" dirty="0">
                <a:latin typeface="+mn-ea"/>
              </a:rPr>
              <a:t> </a:t>
            </a:r>
            <a:r>
              <a:rPr lang="en-US" altLang="zh-CN" sz="600" dirty="0">
                <a:latin typeface="+mn-ea"/>
              </a:rPr>
              <a:t>4.</a:t>
            </a:r>
            <a:r>
              <a:rPr lang="zh-CN" altLang="en-US" sz="600" dirty="0">
                <a:latin typeface="+mn-ea"/>
              </a:rPr>
              <a:t> </a:t>
            </a:r>
            <a:r>
              <a:rPr lang="en-US" altLang="zh-CN" sz="600" dirty="0" err="1">
                <a:latin typeface="+mn-ea"/>
              </a:rPr>
              <a:t>VanNatta</a:t>
            </a:r>
            <a:r>
              <a:rPr lang="en-US" altLang="zh-CN" sz="600" dirty="0">
                <a:latin typeface="+mn-ea"/>
              </a:rPr>
              <a:t> M, et al. Open Forum Infect Dis. 2023 Oct; 10(10): ofad504; 5. </a:t>
            </a:r>
            <a:r>
              <a:rPr lang="en-US" altLang="zh-CN" sz="600" dirty="0" err="1">
                <a:latin typeface="+mn-ea"/>
              </a:rPr>
              <a:t>Tamma</a:t>
            </a:r>
            <a:r>
              <a:rPr lang="en-US" altLang="zh-CN" sz="600" dirty="0">
                <a:latin typeface="+mn-ea"/>
              </a:rPr>
              <a:t> PD, et al. Clin Infect Dis . 2024 Apr 17:ciae210. </a:t>
            </a:r>
            <a:r>
              <a:rPr lang="en-US" altLang="zh-CN" sz="600" dirty="0" err="1">
                <a:latin typeface="+mn-ea"/>
              </a:rPr>
              <a:t>doi</a:t>
            </a:r>
            <a:r>
              <a:rPr lang="en-US" altLang="zh-CN" sz="600" dirty="0">
                <a:latin typeface="+mn-ea"/>
              </a:rPr>
              <a:t>: 10.1093/</a:t>
            </a:r>
            <a:r>
              <a:rPr lang="en-US" altLang="zh-CN" sz="600" dirty="0" err="1">
                <a:latin typeface="+mn-ea"/>
              </a:rPr>
              <a:t>cid</a:t>
            </a:r>
            <a:r>
              <a:rPr lang="en-US" altLang="zh-CN" sz="600" dirty="0">
                <a:latin typeface="+mn-ea"/>
              </a:rPr>
              <a:t>/ciae210. Online ahead of print; 6. </a:t>
            </a:r>
            <a:r>
              <a:rPr lang="en-US" altLang="zh-CN" sz="600" dirty="0" err="1">
                <a:latin typeface="+mn-ea"/>
              </a:rPr>
              <a:t>Snowdin</a:t>
            </a:r>
            <a:r>
              <a:rPr lang="en-US" altLang="zh-CN" sz="600" dirty="0">
                <a:latin typeface="+mn-ea"/>
              </a:rPr>
              <a:t> JW, et al. Front Med (Lausanne) . 2024 May 15:11:1381123</a:t>
            </a:r>
            <a:endParaRPr lang="en-US" altLang="zh-CN" sz="600" dirty="0">
              <a:latin typeface="+mn-ea"/>
            </a:endParaRPr>
          </a:p>
        </p:txBody>
      </p:sp>
      <p:sp>
        <p:nvSpPr>
          <p:cNvPr id="4" name="文本框 3"/>
          <p:cNvSpPr txBox="1"/>
          <p:nvPr/>
        </p:nvSpPr>
        <p:spPr>
          <a:xfrm>
            <a:off x="2473473" y="1462241"/>
            <a:ext cx="7245054" cy="313932"/>
          </a:xfrm>
          <a:prstGeom prst="rect">
            <a:avLst/>
          </a:prstGeom>
          <a:noFill/>
        </p:spPr>
        <p:txBody>
          <a:bodyPr wrap="square">
            <a:spAutoFit/>
          </a:bodyPr>
          <a:lstStyle>
            <a:defPPr>
              <a:defRPr lang="en-US"/>
            </a:defPPr>
            <a:lvl1pPr marR="0" lvl="0" indent="0" algn="ctr" fontAlgn="auto">
              <a:lnSpc>
                <a:spcPct val="90000"/>
              </a:lnSpc>
              <a:spcBef>
                <a:spcPts val="1000"/>
              </a:spcBef>
              <a:spcAft>
                <a:spcPts val="0"/>
              </a:spcAft>
              <a:buClrTx/>
              <a:buSzTx/>
              <a:buFontTx/>
              <a:buNone/>
              <a:defRPr kumimoji="0" sz="1600" b="1" i="0" u="none" strike="noStrike" kern="0" cap="none" spc="0" normalizeH="0" baseline="0">
                <a:ln>
                  <a:noFill/>
                </a:ln>
                <a:solidFill>
                  <a:schemeClr val="tx2"/>
                </a:solidFill>
                <a:effectLst/>
                <a:uLnTx/>
                <a:uFillTx/>
                <a:latin typeface="Arial" panose="02080604020202020204" pitchFamily="34" charset="0"/>
                <a:ea typeface="微软雅黑" panose="020B0503020204020204" pitchFamily="34" charset="-122"/>
                <a:cs typeface="+mn-ea"/>
              </a:defRPr>
            </a:lvl1pPr>
          </a:lstStyle>
          <a:p>
            <a:r>
              <a:rPr lang="zh-CN" altLang="en-US" dirty="0">
                <a:solidFill>
                  <a:schemeClr val="tx1"/>
                </a:solidFill>
                <a:latin typeface="+mn-ea"/>
                <a:ea typeface="+mn-ea"/>
              </a:rPr>
              <a:t>应用舒巴坦</a:t>
            </a:r>
            <a:r>
              <a:rPr lang="en-US" altLang="zh-CN" dirty="0">
                <a:solidFill>
                  <a:schemeClr val="tx1"/>
                </a:solidFill>
                <a:latin typeface="+mn-ea"/>
                <a:ea typeface="+mn-ea"/>
              </a:rPr>
              <a:t>-</a:t>
            </a:r>
            <a:r>
              <a:rPr lang="zh-CN" altLang="en-US" dirty="0">
                <a:solidFill>
                  <a:schemeClr val="tx1"/>
                </a:solidFill>
                <a:latin typeface="+mn-ea"/>
                <a:ea typeface="+mn-ea"/>
              </a:rPr>
              <a:t>度洛巴坦成功控制耐药鲍曼不动杆菌造成的严重感染的病例报告</a:t>
            </a:r>
            <a:endParaRPr lang="zh-CN" altLang="en-US" dirty="0">
              <a:solidFill>
                <a:schemeClr val="tx1"/>
              </a:solidFill>
              <a:latin typeface="+mn-ea"/>
              <a:ea typeface="+mn-ea"/>
            </a:endParaRPr>
          </a:p>
        </p:txBody>
      </p:sp>
      <p:grpSp>
        <p:nvGrpSpPr>
          <p:cNvPr id="5" name="组合 4"/>
          <p:cNvGrpSpPr/>
          <p:nvPr/>
        </p:nvGrpSpPr>
        <p:grpSpPr>
          <a:xfrm>
            <a:off x="6135919" y="2768678"/>
            <a:ext cx="2715359" cy="1471674"/>
            <a:chOff x="6877106" y="2708441"/>
            <a:chExt cx="3136641" cy="1471674"/>
          </a:xfrm>
        </p:grpSpPr>
        <p:sp>
          <p:nvSpPr>
            <p:cNvPr id="6" name="矩形: 圆角 5"/>
            <p:cNvSpPr/>
            <p:nvPr/>
          </p:nvSpPr>
          <p:spPr>
            <a:xfrm>
              <a:off x="6877106" y="2708441"/>
              <a:ext cx="3106464" cy="1471674"/>
            </a:xfrm>
            <a:prstGeom prst="roundRect">
              <a:avLst>
                <a:gd name="adj" fmla="val 28569"/>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3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9B77"/>
                </a:solidFill>
                <a:effectLst/>
                <a:uLnTx/>
                <a:uFillTx/>
                <a:latin typeface="+mn-ea"/>
                <a:sym typeface="Arial" panose="02080604020202020204" pitchFamily="34" charset="0"/>
              </a:endParaRPr>
            </a:p>
          </p:txBody>
        </p:sp>
        <p:sp>
          <p:nvSpPr>
            <p:cNvPr id="7" name="文本框 6"/>
            <p:cNvSpPr txBox="1"/>
            <p:nvPr/>
          </p:nvSpPr>
          <p:spPr>
            <a:xfrm>
              <a:off x="6907283" y="2828725"/>
              <a:ext cx="3106464" cy="1231106"/>
            </a:xfrm>
            <a:prstGeom prst="rect">
              <a:avLst/>
            </a:prstGeom>
            <a:noFill/>
          </p:spPr>
          <p:txBody>
            <a:bodyPr wrap="square">
              <a:spAutoFit/>
            </a:bodyPr>
            <a:lstStyle/>
            <a:p>
              <a:pPr>
                <a:spcAft>
                  <a:spcPts val="600"/>
                </a:spcAft>
              </a:pPr>
              <a:r>
                <a:rPr lang="zh-CN" altLang="en-US" sz="1400" dirty="0">
                  <a:latin typeface="+mn-ea"/>
                </a:rPr>
                <a:t>粘菌素和头孢地尔耐药的CRAB感染致</a:t>
              </a:r>
              <a:r>
                <a:rPr lang="en-US" altLang="zh-CN" sz="1400" dirty="0">
                  <a:latin typeface="+mn-ea"/>
                </a:rPr>
                <a:t>VAP</a:t>
              </a:r>
              <a:r>
                <a:rPr lang="zh-CN" altLang="en-US" sz="1400" dirty="0">
                  <a:latin typeface="+mn-ea"/>
                </a:rPr>
                <a:t>的烧伤患者</a:t>
              </a:r>
              <a:r>
                <a:rPr lang="en-US" altLang="zh-CN" sz="1400" baseline="30000" dirty="0">
                  <a:latin typeface="+mn-ea"/>
                </a:rPr>
                <a:t>3</a:t>
              </a:r>
              <a:endParaRPr lang="en-US" altLang="zh-CN" sz="1400" baseline="30000" dirty="0">
                <a:latin typeface="+mn-ea"/>
              </a:endParaRPr>
            </a:p>
            <a:p>
              <a:pPr marL="285750" indent="-285750">
                <a:spcAft>
                  <a:spcPts val="600"/>
                </a:spcAft>
                <a:buFont typeface="Arial" panose="02080604020202020204" pitchFamily="34" charset="0"/>
                <a:buChar char="•"/>
              </a:pPr>
              <a:r>
                <a:rPr lang="zh-CN" altLang="en-US" sz="1200" dirty="0">
                  <a:latin typeface="+mn-ea"/>
                </a:rPr>
                <a:t>前序用药：粘菌素、替加环素、卡泊芬净和两性霉素</a:t>
              </a:r>
              <a:r>
                <a:rPr lang="en-US" altLang="zh-CN" sz="1200" dirty="0">
                  <a:latin typeface="+mn-ea"/>
                </a:rPr>
                <a:t>B</a:t>
              </a:r>
              <a:endParaRPr lang="en-US" altLang="zh-CN" sz="1200" dirty="0">
                <a:latin typeface="+mn-ea"/>
              </a:endParaRPr>
            </a:p>
            <a:p>
              <a:pPr marL="285750" indent="-285750">
                <a:spcAft>
                  <a:spcPts val="600"/>
                </a:spcAft>
                <a:buFont typeface="Arial" panose="02080604020202020204" pitchFamily="34" charset="0"/>
                <a:buChar char="•"/>
              </a:pPr>
              <a:r>
                <a:rPr lang="en-US" altLang="zh-CN" sz="1200" dirty="0">
                  <a:latin typeface="+mn-ea"/>
                </a:rPr>
                <a:t>SUL-DUR</a:t>
              </a:r>
              <a:r>
                <a:rPr lang="zh-CN" altLang="en-US" sz="1200" dirty="0">
                  <a:latin typeface="+mn-ea"/>
                </a:rPr>
                <a:t>使用时长：</a:t>
              </a:r>
              <a:r>
                <a:rPr lang="en-US" altLang="zh-CN" sz="1200" dirty="0">
                  <a:latin typeface="+mn-ea"/>
                </a:rPr>
                <a:t>12</a:t>
              </a:r>
              <a:r>
                <a:rPr lang="zh-CN" altLang="en-US" sz="1200" dirty="0">
                  <a:latin typeface="+mn-ea"/>
                </a:rPr>
                <a:t>天</a:t>
              </a:r>
              <a:endParaRPr lang="zh-CN" altLang="en-US" sz="1200" dirty="0">
                <a:latin typeface="+mn-ea"/>
              </a:endParaRPr>
            </a:p>
          </p:txBody>
        </p:sp>
      </p:grpSp>
      <p:grpSp>
        <p:nvGrpSpPr>
          <p:cNvPr id="8" name="组合 7"/>
          <p:cNvGrpSpPr/>
          <p:nvPr/>
        </p:nvGrpSpPr>
        <p:grpSpPr>
          <a:xfrm>
            <a:off x="6120278" y="4477099"/>
            <a:ext cx="2753826" cy="1597570"/>
            <a:chOff x="702476" y="2892343"/>
            <a:chExt cx="3144509" cy="1597570"/>
          </a:xfrm>
        </p:grpSpPr>
        <p:sp>
          <p:nvSpPr>
            <p:cNvPr id="9" name="矩形: 圆角 8"/>
            <p:cNvSpPr/>
            <p:nvPr/>
          </p:nvSpPr>
          <p:spPr>
            <a:xfrm>
              <a:off x="702476" y="2892343"/>
              <a:ext cx="3106464" cy="1597570"/>
            </a:xfrm>
            <a:prstGeom prst="roundRect">
              <a:avLst>
                <a:gd name="adj" fmla="val 28569"/>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3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9B77"/>
                </a:solidFill>
                <a:effectLst/>
                <a:uLnTx/>
                <a:uFillTx/>
                <a:latin typeface="+mn-ea"/>
                <a:sym typeface="Arial" panose="02080604020202020204" pitchFamily="34" charset="0"/>
              </a:endParaRPr>
            </a:p>
          </p:txBody>
        </p:sp>
        <p:sp>
          <p:nvSpPr>
            <p:cNvPr id="10" name="文本框 9"/>
            <p:cNvSpPr txBox="1"/>
            <p:nvPr/>
          </p:nvSpPr>
          <p:spPr>
            <a:xfrm>
              <a:off x="753923" y="2983242"/>
              <a:ext cx="3093062" cy="1415772"/>
            </a:xfrm>
            <a:prstGeom prst="rect">
              <a:avLst/>
            </a:prstGeom>
            <a:noFill/>
          </p:spPr>
          <p:txBody>
            <a:bodyPr wrap="square">
              <a:spAutoFit/>
            </a:bodyPr>
            <a:lstStyle>
              <a:defPPr>
                <a:defRPr lang="en-US"/>
              </a:defPPr>
              <a:lvl1pPr>
                <a:defRPr sz="1400"/>
              </a:lvl1pPr>
            </a:lstStyle>
            <a:p>
              <a:pPr>
                <a:spcAft>
                  <a:spcPts val="600"/>
                </a:spcAft>
              </a:pPr>
              <a:r>
                <a:rPr lang="en-US" altLang="zh-CN" dirty="0">
                  <a:latin typeface="+mn-ea"/>
                </a:rPr>
                <a:t>PDRAB</a:t>
              </a:r>
              <a:r>
                <a:rPr lang="zh-CN" altLang="en-US" dirty="0">
                  <a:latin typeface="+mn-ea"/>
                </a:rPr>
                <a:t>感染的大面积深度烧伤患者</a:t>
              </a:r>
              <a:r>
                <a:rPr lang="en-US" altLang="zh-CN" baseline="30000" dirty="0">
                  <a:latin typeface="+mn-ea"/>
                </a:rPr>
                <a:t>4</a:t>
              </a:r>
              <a:endParaRPr lang="en-US" altLang="zh-CN" baseline="30000" dirty="0">
                <a:latin typeface="+mn-ea"/>
              </a:endParaRPr>
            </a:p>
            <a:p>
              <a:pPr marL="285750" indent="-285750">
                <a:spcAft>
                  <a:spcPts val="600"/>
                </a:spcAft>
                <a:buFont typeface="Arial" panose="02080604020202020204" pitchFamily="34" charset="0"/>
                <a:buChar char="•"/>
              </a:pPr>
              <a:r>
                <a:rPr lang="zh-CN" altLang="en-US" sz="1200" dirty="0">
                  <a:latin typeface="+mn-ea"/>
                </a:rPr>
                <a:t>前序用药：头孢地尔、依拉环素、多粘菌素</a:t>
              </a:r>
              <a:r>
                <a:rPr lang="en-US" altLang="zh-CN" sz="1200" dirty="0">
                  <a:latin typeface="+mn-ea"/>
                </a:rPr>
                <a:t>B</a:t>
              </a:r>
              <a:r>
                <a:rPr lang="zh-CN" altLang="en-US" sz="1200" dirty="0">
                  <a:latin typeface="+mn-ea"/>
                </a:rPr>
                <a:t>、头孢他啶</a:t>
              </a:r>
              <a:r>
                <a:rPr lang="en-US" altLang="zh-CN" sz="1200" dirty="0">
                  <a:latin typeface="+mn-ea"/>
                </a:rPr>
                <a:t>-</a:t>
              </a:r>
              <a:r>
                <a:rPr lang="zh-CN" altLang="en-US" sz="1200" dirty="0">
                  <a:latin typeface="+mn-ea"/>
                </a:rPr>
                <a:t>阿维巴坦、氨曲南、米诺环素、美罗培南</a:t>
              </a:r>
              <a:endParaRPr lang="en-US" altLang="zh-CN" sz="1200" dirty="0">
                <a:latin typeface="+mn-ea"/>
              </a:endParaRPr>
            </a:p>
            <a:p>
              <a:pPr marL="285750" indent="-285750">
                <a:spcAft>
                  <a:spcPts val="600"/>
                </a:spcAft>
                <a:buFont typeface="Arial" panose="02080604020202020204" pitchFamily="34" charset="0"/>
                <a:buChar char="•"/>
              </a:pPr>
              <a:r>
                <a:rPr lang="en-US" altLang="zh-CN" sz="1200" dirty="0">
                  <a:latin typeface="+mn-ea"/>
                </a:rPr>
                <a:t>SUL-DUR</a:t>
              </a:r>
              <a:r>
                <a:rPr lang="zh-CN" altLang="en-US" sz="1200" dirty="0">
                  <a:latin typeface="+mn-ea"/>
                </a:rPr>
                <a:t>使用时长：</a:t>
              </a:r>
              <a:r>
                <a:rPr lang="en-US" altLang="zh-CN" sz="1200" dirty="0">
                  <a:latin typeface="+mn-ea"/>
                </a:rPr>
                <a:t>23</a:t>
              </a:r>
              <a:r>
                <a:rPr lang="zh-CN" altLang="en-US" sz="1200" dirty="0">
                  <a:latin typeface="+mn-ea"/>
                </a:rPr>
                <a:t>天</a:t>
              </a:r>
              <a:endParaRPr lang="zh-CN" altLang="en-US" sz="1200" dirty="0">
                <a:latin typeface="+mn-ea"/>
              </a:endParaRPr>
            </a:p>
          </p:txBody>
        </p:sp>
      </p:grpSp>
      <p:grpSp>
        <p:nvGrpSpPr>
          <p:cNvPr id="11" name="组合 10"/>
          <p:cNvGrpSpPr/>
          <p:nvPr/>
        </p:nvGrpSpPr>
        <p:grpSpPr>
          <a:xfrm>
            <a:off x="9025225" y="2768678"/>
            <a:ext cx="2720508" cy="1471674"/>
            <a:chOff x="2318167" y="4475730"/>
            <a:chExt cx="3106464" cy="1471674"/>
          </a:xfrm>
        </p:grpSpPr>
        <p:sp>
          <p:nvSpPr>
            <p:cNvPr id="12" name="矩形: 圆角 11"/>
            <p:cNvSpPr/>
            <p:nvPr/>
          </p:nvSpPr>
          <p:spPr>
            <a:xfrm>
              <a:off x="2318167" y="4475730"/>
              <a:ext cx="3106464" cy="1471674"/>
            </a:xfrm>
            <a:prstGeom prst="roundRect">
              <a:avLst>
                <a:gd name="adj" fmla="val 28569"/>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3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9B77"/>
                </a:solidFill>
                <a:effectLst/>
                <a:uLnTx/>
                <a:uFillTx/>
                <a:latin typeface="+mn-ea"/>
                <a:sym typeface="Arial" panose="02080604020202020204" pitchFamily="34" charset="0"/>
              </a:endParaRPr>
            </a:p>
          </p:txBody>
        </p:sp>
        <p:sp>
          <p:nvSpPr>
            <p:cNvPr id="13" name="文本框 12"/>
            <p:cNvSpPr txBox="1"/>
            <p:nvPr/>
          </p:nvSpPr>
          <p:spPr>
            <a:xfrm>
              <a:off x="2347924" y="4703736"/>
              <a:ext cx="3046951" cy="1015663"/>
            </a:xfrm>
            <a:prstGeom prst="rect">
              <a:avLst/>
            </a:prstGeom>
            <a:noFill/>
          </p:spPr>
          <p:txBody>
            <a:bodyPr wrap="square">
              <a:spAutoFit/>
            </a:bodyPr>
            <a:lstStyle>
              <a:defPPr>
                <a:defRPr lang="en-US"/>
              </a:defPPr>
              <a:lvl1pPr>
                <a:defRPr sz="1400"/>
              </a:lvl1pPr>
            </a:lstStyle>
            <a:p>
              <a:pPr>
                <a:spcAft>
                  <a:spcPts val="600"/>
                </a:spcAft>
              </a:pPr>
              <a:r>
                <a:rPr lang="zh-CN" altLang="en-US" dirty="0">
                  <a:latin typeface="+mn-ea"/>
                </a:rPr>
                <a:t>CRAB感染的脑膜炎患者</a:t>
              </a:r>
              <a:r>
                <a:rPr lang="en-US" altLang="zh-CN" baseline="30000" dirty="0">
                  <a:latin typeface="+mn-ea"/>
                </a:rPr>
                <a:t>5</a:t>
              </a:r>
              <a:endParaRPr lang="en-US" altLang="zh-CN" baseline="30000" dirty="0">
                <a:latin typeface="+mn-ea"/>
              </a:endParaRPr>
            </a:p>
            <a:p>
              <a:pPr marL="285750" indent="-285750">
                <a:spcAft>
                  <a:spcPts val="600"/>
                </a:spcAft>
                <a:buFont typeface="Arial" panose="02080604020202020204" pitchFamily="34" charset="0"/>
                <a:buChar char="•"/>
              </a:pPr>
              <a:r>
                <a:rPr lang="zh-CN" altLang="en-US" sz="1200" dirty="0">
                  <a:latin typeface="+mn-ea"/>
                </a:rPr>
                <a:t>前序用药：大剂量氨苄西林</a:t>
              </a:r>
              <a:r>
                <a:rPr lang="en-US" altLang="zh-CN" sz="1200" dirty="0">
                  <a:latin typeface="+mn-ea"/>
                </a:rPr>
                <a:t>-</a:t>
              </a:r>
              <a:r>
                <a:rPr lang="zh-CN" altLang="en-US" sz="1200" dirty="0">
                  <a:latin typeface="+mn-ea"/>
                </a:rPr>
                <a:t>舒巴坦、头孢地尔</a:t>
              </a:r>
              <a:endParaRPr lang="en-US" altLang="zh-CN" sz="1200" dirty="0">
                <a:latin typeface="+mn-ea"/>
              </a:endParaRPr>
            </a:p>
            <a:p>
              <a:pPr marL="285750" indent="-285750">
                <a:spcAft>
                  <a:spcPts val="600"/>
                </a:spcAft>
                <a:buFont typeface="Arial" panose="02080604020202020204" pitchFamily="34" charset="0"/>
                <a:buChar char="•"/>
              </a:pPr>
              <a:r>
                <a:rPr lang="en-US" altLang="zh-CN" sz="1200" dirty="0">
                  <a:latin typeface="+mn-ea"/>
                </a:rPr>
                <a:t>SUL-DUR</a:t>
              </a:r>
              <a:r>
                <a:rPr lang="zh-CN" altLang="en-US" sz="1200" dirty="0">
                  <a:latin typeface="+mn-ea"/>
                </a:rPr>
                <a:t>使用时长：</a:t>
              </a:r>
              <a:r>
                <a:rPr lang="en-US" altLang="zh-CN" sz="1200" dirty="0">
                  <a:latin typeface="+mn-ea"/>
                </a:rPr>
                <a:t>14</a:t>
              </a:r>
              <a:r>
                <a:rPr lang="zh-CN" altLang="en-US" sz="1200" dirty="0">
                  <a:latin typeface="+mn-ea"/>
                </a:rPr>
                <a:t>天</a:t>
              </a:r>
              <a:endParaRPr lang="zh-CN" altLang="en-US" sz="1200" dirty="0">
                <a:latin typeface="+mn-ea"/>
              </a:endParaRPr>
            </a:p>
          </p:txBody>
        </p:sp>
      </p:grpSp>
      <p:grpSp>
        <p:nvGrpSpPr>
          <p:cNvPr id="14" name="组合 13"/>
          <p:cNvGrpSpPr/>
          <p:nvPr/>
        </p:nvGrpSpPr>
        <p:grpSpPr>
          <a:xfrm>
            <a:off x="430898" y="2768678"/>
            <a:ext cx="2741155" cy="1516240"/>
            <a:chOff x="8837184" y="-431631"/>
            <a:chExt cx="3130041" cy="1516240"/>
          </a:xfrm>
        </p:grpSpPr>
        <p:sp>
          <p:nvSpPr>
            <p:cNvPr id="15" name="矩形: 圆角 14"/>
            <p:cNvSpPr/>
            <p:nvPr/>
          </p:nvSpPr>
          <p:spPr>
            <a:xfrm>
              <a:off x="8837184" y="-431631"/>
              <a:ext cx="3106464" cy="1516240"/>
            </a:xfrm>
            <a:prstGeom prst="roundRect">
              <a:avLst>
                <a:gd name="adj" fmla="val 28569"/>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3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9B77"/>
                </a:solidFill>
                <a:effectLst/>
                <a:uLnTx/>
                <a:uFillTx/>
                <a:latin typeface="+mn-ea"/>
                <a:sym typeface="Arial" panose="02080604020202020204" pitchFamily="34" charset="0"/>
              </a:endParaRPr>
            </a:p>
          </p:txBody>
        </p:sp>
        <p:sp>
          <p:nvSpPr>
            <p:cNvPr id="16" name="文本框 15"/>
            <p:cNvSpPr txBox="1"/>
            <p:nvPr/>
          </p:nvSpPr>
          <p:spPr>
            <a:xfrm>
              <a:off x="8903096" y="-381397"/>
              <a:ext cx="3064129" cy="1415772"/>
            </a:xfrm>
            <a:prstGeom prst="rect">
              <a:avLst/>
            </a:prstGeom>
            <a:noFill/>
          </p:spPr>
          <p:txBody>
            <a:bodyPr wrap="square">
              <a:spAutoFit/>
            </a:bodyPr>
            <a:lstStyle>
              <a:defPPr>
                <a:defRPr lang="en-US"/>
              </a:defPPr>
              <a:lvl1pPr>
                <a:defRPr sz="1400"/>
              </a:lvl1pPr>
            </a:lstStyle>
            <a:p>
              <a:pPr>
                <a:spcAft>
                  <a:spcPts val="600"/>
                </a:spcAft>
              </a:pPr>
              <a:r>
                <a:rPr lang="en-US" altLang="zh-CN" dirty="0">
                  <a:latin typeface="+mn-ea"/>
                </a:rPr>
                <a:t>XDRAB</a:t>
              </a:r>
              <a:r>
                <a:rPr lang="zh-CN" altLang="en-US" dirty="0">
                  <a:latin typeface="+mn-ea"/>
                </a:rPr>
                <a:t>感染的肺炎和感染性休克患者</a:t>
              </a:r>
              <a:r>
                <a:rPr lang="en-US" altLang="zh-CN" baseline="30000" dirty="0">
                  <a:latin typeface="+mn-ea"/>
                </a:rPr>
                <a:t>1</a:t>
              </a:r>
              <a:endParaRPr lang="en-US" altLang="zh-CN" baseline="30000" dirty="0">
                <a:latin typeface="+mn-ea"/>
              </a:endParaRPr>
            </a:p>
            <a:p>
              <a:pPr marL="285750" indent="-285750">
                <a:spcAft>
                  <a:spcPts val="600"/>
                </a:spcAft>
                <a:buFont typeface="Arial" panose="02080604020202020204" pitchFamily="34" charset="0"/>
                <a:buChar char="•"/>
              </a:pPr>
              <a:r>
                <a:rPr lang="zh-CN" altLang="en-US" sz="1200" dirty="0">
                  <a:latin typeface="+mn-ea"/>
                </a:rPr>
                <a:t>前序用药：美罗培南、万古霉素、大剂量氨苄西林</a:t>
              </a:r>
              <a:r>
                <a:rPr lang="en-US" altLang="zh-CN" sz="1200" dirty="0">
                  <a:latin typeface="+mn-ea"/>
                </a:rPr>
                <a:t>-</a:t>
              </a:r>
              <a:r>
                <a:rPr lang="zh-CN" altLang="en-US" sz="1200" dirty="0">
                  <a:latin typeface="+mn-ea"/>
                </a:rPr>
                <a:t>舒巴坦、多粘菌素</a:t>
              </a:r>
              <a:r>
                <a:rPr lang="en-US" altLang="zh-CN" sz="1200" dirty="0">
                  <a:latin typeface="+mn-ea"/>
                </a:rPr>
                <a:t>B</a:t>
              </a:r>
              <a:r>
                <a:rPr lang="zh-CN" altLang="en-US" sz="1200" dirty="0">
                  <a:latin typeface="+mn-ea"/>
                </a:rPr>
                <a:t>和伊拉环素</a:t>
              </a:r>
              <a:endParaRPr lang="en-US" altLang="zh-CN" sz="1200" dirty="0">
                <a:latin typeface="+mn-ea"/>
              </a:endParaRPr>
            </a:p>
            <a:p>
              <a:pPr marL="285750" indent="-285750">
                <a:spcAft>
                  <a:spcPts val="600"/>
                </a:spcAft>
                <a:buFont typeface="Arial" panose="02080604020202020204" pitchFamily="34" charset="0"/>
                <a:buChar char="•"/>
              </a:pPr>
              <a:r>
                <a:rPr lang="en-US" altLang="zh-CN" sz="1200" dirty="0">
                  <a:latin typeface="+mn-ea"/>
                </a:rPr>
                <a:t>SUL-DUR</a:t>
              </a:r>
              <a:r>
                <a:rPr lang="zh-CN" altLang="en-US" sz="1200" dirty="0">
                  <a:latin typeface="+mn-ea"/>
                </a:rPr>
                <a:t>使用时长：</a:t>
              </a:r>
              <a:r>
                <a:rPr lang="en-US" altLang="zh-CN" sz="1200" dirty="0">
                  <a:latin typeface="+mn-ea"/>
                </a:rPr>
                <a:t>14</a:t>
              </a:r>
              <a:r>
                <a:rPr lang="zh-CN" altLang="en-US" sz="1200" dirty="0">
                  <a:latin typeface="+mn-ea"/>
                </a:rPr>
                <a:t>天</a:t>
              </a:r>
              <a:endParaRPr lang="zh-CN" altLang="en-US" sz="1200" dirty="0">
                <a:latin typeface="+mn-ea"/>
              </a:endParaRPr>
            </a:p>
          </p:txBody>
        </p:sp>
      </p:grpSp>
      <p:grpSp>
        <p:nvGrpSpPr>
          <p:cNvPr id="17" name="组合 16"/>
          <p:cNvGrpSpPr/>
          <p:nvPr/>
        </p:nvGrpSpPr>
        <p:grpSpPr>
          <a:xfrm>
            <a:off x="3273892" y="2768678"/>
            <a:ext cx="2738998" cy="1496531"/>
            <a:chOff x="5003193" y="2883351"/>
            <a:chExt cx="3132443" cy="1496531"/>
          </a:xfrm>
        </p:grpSpPr>
        <p:sp>
          <p:nvSpPr>
            <p:cNvPr id="18" name="矩形: 圆角 17"/>
            <p:cNvSpPr/>
            <p:nvPr/>
          </p:nvSpPr>
          <p:spPr>
            <a:xfrm>
              <a:off x="5003193" y="2883351"/>
              <a:ext cx="3106464" cy="1496531"/>
            </a:xfrm>
            <a:prstGeom prst="roundRect">
              <a:avLst>
                <a:gd name="adj" fmla="val 28569"/>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3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600"/>
                </a:spcAft>
                <a:buClrTx/>
                <a:buSzTx/>
                <a:buFontTx/>
                <a:buNone/>
                <a:defRPr/>
              </a:pPr>
              <a:endParaRPr kumimoji="0" lang="zh-CN" altLang="en-US" sz="1200" b="1" i="0" u="none" strike="noStrike" kern="1200" cap="none" spc="0" normalizeH="0" baseline="0" noProof="0" dirty="0">
                <a:ln>
                  <a:noFill/>
                </a:ln>
                <a:solidFill>
                  <a:srgbClr val="009B77"/>
                </a:solidFill>
                <a:effectLst/>
                <a:uLnTx/>
                <a:uFillTx/>
                <a:latin typeface="+mn-ea"/>
                <a:sym typeface="Arial" panose="02080604020202020204" pitchFamily="34" charset="0"/>
              </a:endParaRPr>
            </a:p>
          </p:txBody>
        </p:sp>
        <p:sp>
          <p:nvSpPr>
            <p:cNvPr id="19" name="文本框 18"/>
            <p:cNvSpPr txBox="1"/>
            <p:nvPr/>
          </p:nvSpPr>
          <p:spPr>
            <a:xfrm>
              <a:off x="5081784" y="2923730"/>
              <a:ext cx="3053852" cy="1415772"/>
            </a:xfrm>
            <a:prstGeom prst="rect">
              <a:avLst/>
            </a:prstGeom>
            <a:noFill/>
          </p:spPr>
          <p:txBody>
            <a:bodyPr wrap="square">
              <a:spAutoFit/>
            </a:bodyPr>
            <a:lstStyle>
              <a:defPPr>
                <a:defRPr lang="en-US"/>
              </a:defPPr>
              <a:lvl1pPr>
                <a:defRPr sz="1400"/>
              </a:lvl1pPr>
            </a:lstStyle>
            <a:p>
              <a:pPr>
                <a:spcAft>
                  <a:spcPts val="600"/>
                </a:spcAft>
              </a:pPr>
              <a:r>
                <a:rPr lang="en-US" altLang="zh-CN" dirty="0">
                  <a:latin typeface="+mn-ea"/>
                </a:rPr>
                <a:t>XDRAB</a:t>
              </a:r>
              <a:r>
                <a:rPr lang="zh-CN" altLang="en-US" dirty="0">
                  <a:latin typeface="+mn-ea"/>
                </a:rPr>
                <a:t>感染的坏死性肺炎并发脓胸患者</a:t>
              </a:r>
              <a:r>
                <a:rPr lang="en-US" altLang="zh-CN" baseline="30000" dirty="0">
                  <a:latin typeface="+mn-ea"/>
                </a:rPr>
                <a:t>2</a:t>
              </a:r>
              <a:endParaRPr lang="en-US" altLang="zh-CN" baseline="30000" dirty="0">
                <a:latin typeface="+mn-ea"/>
              </a:endParaRPr>
            </a:p>
            <a:p>
              <a:pPr marL="285750" indent="-285750">
                <a:spcAft>
                  <a:spcPts val="600"/>
                </a:spcAft>
                <a:buFont typeface="Arial" panose="02080604020202020204" pitchFamily="34" charset="0"/>
                <a:buChar char="•"/>
              </a:pPr>
              <a:r>
                <a:rPr lang="zh-CN" altLang="en-US" sz="1200" dirty="0">
                  <a:latin typeface="+mn-ea"/>
                </a:rPr>
                <a:t>前序用药：哌拉西拉</a:t>
              </a:r>
              <a:r>
                <a:rPr lang="en-US" altLang="zh-CN" sz="1200" dirty="0">
                  <a:latin typeface="+mn-ea"/>
                </a:rPr>
                <a:t>-</a:t>
              </a:r>
              <a:r>
                <a:rPr lang="zh-CN" altLang="en-US" sz="1200" dirty="0">
                  <a:latin typeface="+mn-ea"/>
                </a:rPr>
                <a:t>他唑巴坦、万古霉素、美罗培南、替加环素、粘菌素、头孢地尔、伊拉环素</a:t>
              </a:r>
              <a:endParaRPr lang="en-US" altLang="zh-CN" sz="1200" baseline="30000" dirty="0">
                <a:latin typeface="+mn-ea"/>
              </a:endParaRPr>
            </a:p>
            <a:p>
              <a:pPr marL="285750" indent="-285750">
                <a:spcAft>
                  <a:spcPts val="600"/>
                </a:spcAft>
                <a:buFont typeface="Arial" panose="02080604020202020204" pitchFamily="34" charset="0"/>
                <a:buChar char="•"/>
              </a:pPr>
              <a:r>
                <a:rPr lang="en-US" altLang="zh-CN" sz="1200" dirty="0">
                  <a:latin typeface="+mn-ea"/>
                </a:rPr>
                <a:t>SUL-DUR</a:t>
              </a:r>
              <a:r>
                <a:rPr lang="zh-CN" altLang="en-US" sz="1200" dirty="0">
                  <a:latin typeface="+mn-ea"/>
                </a:rPr>
                <a:t>使用时长：</a:t>
              </a:r>
              <a:r>
                <a:rPr lang="en-US" altLang="zh-CN" sz="1200" dirty="0">
                  <a:latin typeface="+mn-ea"/>
                </a:rPr>
                <a:t>13</a:t>
              </a:r>
              <a:r>
                <a:rPr lang="zh-CN" altLang="en-US" sz="1200" dirty="0">
                  <a:latin typeface="+mn-ea"/>
                </a:rPr>
                <a:t>天</a:t>
              </a:r>
              <a:endParaRPr lang="zh-CN" altLang="en-US" sz="1200" dirty="0">
                <a:latin typeface="+mn-ea"/>
              </a:endParaRPr>
            </a:p>
          </p:txBody>
        </p:sp>
      </p:grpSp>
      <p:grpSp>
        <p:nvGrpSpPr>
          <p:cNvPr id="20" name="组合 19"/>
          <p:cNvGrpSpPr/>
          <p:nvPr/>
        </p:nvGrpSpPr>
        <p:grpSpPr>
          <a:xfrm>
            <a:off x="9025225" y="4477099"/>
            <a:ext cx="2720508" cy="1597570"/>
            <a:chOff x="6988396" y="4475730"/>
            <a:chExt cx="3106464" cy="1597570"/>
          </a:xfrm>
        </p:grpSpPr>
        <p:sp>
          <p:nvSpPr>
            <p:cNvPr id="21" name="矩形: 圆角 20"/>
            <p:cNvSpPr/>
            <p:nvPr/>
          </p:nvSpPr>
          <p:spPr>
            <a:xfrm>
              <a:off x="6988396" y="4475730"/>
              <a:ext cx="3106464" cy="1597570"/>
            </a:xfrm>
            <a:prstGeom prst="roundRect">
              <a:avLst>
                <a:gd name="adj" fmla="val 28569"/>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alpha val="3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1" i="0" u="none" strike="noStrike" kern="1200" cap="none" spc="0" normalizeH="0" baseline="0" noProof="0" dirty="0">
                <a:ln>
                  <a:noFill/>
                </a:ln>
                <a:solidFill>
                  <a:srgbClr val="009B77"/>
                </a:solidFill>
                <a:effectLst/>
                <a:uLnTx/>
                <a:uFillTx/>
                <a:latin typeface="+mn-ea"/>
                <a:sym typeface="Arial" panose="02080604020202020204" pitchFamily="34" charset="0"/>
              </a:endParaRPr>
            </a:p>
          </p:txBody>
        </p:sp>
        <p:sp>
          <p:nvSpPr>
            <p:cNvPr id="22" name="文本框 21"/>
            <p:cNvSpPr txBox="1"/>
            <p:nvPr/>
          </p:nvSpPr>
          <p:spPr>
            <a:xfrm>
              <a:off x="7043950" y="4658962"/>
              <a:ext cx="2995356" cy="1231106"/>
            </a:xfrm>
            <a:prstGeom prst="rect">
              <a:avLst/>
            </a:prstGeom>
            <a:noFill/>
          </p:spPr>
          <p:txBody>
            <a:bodyPr wrap="square">
              <a:spAutoFit/>
            </a:bodyPr>
            <a:lstStyle>
              <a:defPPr>
                <a:defRPr lang="en-US"/>
              </a:defPPr>
              <a:lvl1pPr>
                <a:defRPr sz="1400"/>
              </a:lvl1pPr>
            </a:lstStyle>
            <a:p>
              <a:pPr>
                <a:spcAft>
                  <a:spcPts val="600"/>
                </a:spcAft>
              </a:pPr>
              <a:r>
                <a:rPr lang="zh-CN" altLang="en-US" dirty="0">
                  <a:latin typeface="+mn-ea"/>
                </a:rPr>
                <a:t>神经外科手术后CRAB感染的脑膜炎患者</a:t>
              </a:r>
              <a:r>
                <a:rPr lang="en-US" altLang="zh-CN" baseline="30000" dirty="0">
                  <a:latin typeface="+mn-ea"/>
                </a:rPr>
                <a:t>6</a:t>
              </a:r>
              <a:endParaRPr lang="en-US" altLang="zh-CN" baseline="30000" dirty="0">
                <a:latin typeface="+mn-ea"/>
              </a:endParaRPr>
            </a:p>
            <a:p>
              <a:pPr marL="285750" indent="-285750">
                <a:spcAft>
                  <a:spcPts val="600"/>
                </a:spcAft>
                <a:buFont typeface="Arial" panose="02080604020202020204" pitchFamily="34" charset="0"/>
                <a:buChar char="•"/>
              </a:pPr>
              <a:r>
                <a:rPr lang="zh-CN" altLang="en-US" sz="1200" dirty="0">
                  <a:latin typeface="+mn-ea"/>
                </a:rPr>
                <a:t>前序用药：头孢地尔、多粘菌素</a:t>
              </a:r>
              <a:r>
                <a:rPr lang="en-US" altLang="zh-CN" sz="1200" dirty="0">
                  <a:latin typeface="+mn-ea"/>
                </a:rPr>
                <a:t>B</a:t>
              </a:r>
              <a:r>
                <a:rPr lang="zh-CN" altLang="en-US" sz="1200" dirty="0">
                  <a:latin typeface="+mn-ea"/>
                </a:rPr>
                <a:t>、米诺环素</a:t>
              </a:r>
              <a:endParaRPr lang="en-US" altLang="zh-CN" sz="1200" baseline="30000" dirty="0">
                <a:latin typeface="+mn-ea"/>
              </a:endParaRPr>
            </a:p>
            <a:p>
              <a:pPr marL="285750" indent="-285750">
                <a:spcAft>
                  <a:spcPts val="600"/>
                </a:spcAft>
                <a:buFont typeface="Arial" panose="02080604020202020204" pitchFamily="34" charset="0"/>
                <a:buChar char="•"/>
              </a:pPr>
              <a:r>
                <a:rPr lang="en-US" altLang="zh-CN" sz="1200" dirty="0">
                  <a:latin typeface="+mn-ea"/>
                </a:rPr>
                <a:t>SUL-DUR</a:t>
              </a:r>
              <a:r>
                <a:rPr lang="zh-CN" altLang="en-US" sz="1200" dirty="0">
                  <a:latin typeface="+mn-ea"/>
                </a:rPr>
                <a:t>使用时长：</a:t>
              </a:r>
              <a:r>
                <a:rPr lang="en-US" altLang="zh-CN" sz="1200" dirty="0">
                  <a:latin typeface="+mn-ea"/>
                </a:rPr>
                <a:t>6</a:t>
              </a:r>
              <a:r>
                <a:rPr lang="zh-CN" altLang="en-US" sz="1200" dirty="0">
                  <a:latin typeface="+mn-ea"/>
                </a:rPr>
                <a:t>周</a:t>
              </a:r>
              <a:endParaRPr lang="zh-CN" altLang="en-US" sz="1200" dirty="0">
                <a:latin typeface="+mn-ea"/>
              </a:endParaRPr>
            </a:p>
          </p:txBody>
        </p:sp>
      </p:grpSp>
      <p:sp>
        <p:nvSpPr>
          <p:cNvPr id="23" name="箭头: 右 22"/>
          <p:cNvSpPr/>
          <p:nvPr/>
        </p:nvSpPr>
        <p:spPr>
          <a:xfrm>
            <a:off x="854289" y="2235334"/>
            <a:ext cx="10384204" cy="29421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4" name="椭圆 23"/>
          <p:cNvSpPr/>
          <p:nvPr/>
        </p:nvSpPr>
        <p:spPr>
          <a:xfrm>
            <a:off x="1701154" y="2292440"/>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5" name="椭圆 24"/>
          <p:cNvSpPr/>
          <p:nvPr/>
        </p:nvSpPr>
        <p:spPr>
          <a:xfrm>
            <a:off x="4542035" y="2292440"/>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6" name="椭圆 25"/>
          <p:cNvSpPr/>
          <p:nvPr/>
        </p:nvSpPr>
        <p:spPr>
          <a:xfrm>
            <a:off x="7390532" y="2292440"/>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n-ea"/>
            </a:endParaRPr>
          </a:p>
        </p:txBody>
      </p:sp>
      <p:sp>
        <p:nvSpPr>
          <p:cNvPr id="27" name="椭圆 26"/>
          <p:cNvSpPr/>
          <p:nvPr/>
        </p:nvSpPr>
        <p:spPr>
          <a:xfrm>
            <a:off x="10295479" y="2292440"/>
            <a:ext cx="180000" cy="18000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mn-ea"/>
            </a:endParaRPr>
          </a:p>
        </p:txBody>
      </p:sp>
      <p:sp>
        <p:nvSpPr>
          <p:cNvPr id="28" name="文本框 27"/>
          <p:cNvSpPr txBox="1"/>
          <p:nvPr/>
        </p:nvSpPr>
        <p:spPr>
          <a:xfrm>
            <a:off x="1349367" y="1917635"/>
            <a:ext cx="986167" cy="369332"/>
          </a:xfrm>
          <a:prstGeom prst="rect">
            <a:avLst/>
          </a:prstGeom>
          <a:noFill/>
        </p:spPr>
        <p:txBody>
          <a:bodyPr wrap="none" rtlCol="0">
            <a:spAutoFit/>
          </a:bodyPr>
          <a:lstStyle/>
          <a:p>
            <a:r>
              <a:rPr lang="en-US" altLang="zh-CN" b="1" dirty="0">
                <a:latin typeface="+mn-ea"/>
              </a:rPr>
              <a:t>2021</a:t>
            </a:r>
            <a:r>
              <a:rPr lang="zh-CN" altLang="en-US" b="1" dirty="0">
                <a:latin typeface="+mn-ea"/>
              </a:rPr>
              <a:t>年</a:t>
            </a:r>
            <a:endParaRPr lang="zh-CN" altLang="en-US" b="1" dirty="0">
              <a:latin typeface="+mn-ea"/>
            </a:endParaRPr>
          </a:p>
        </p:txBody>
      </p:sp>
      <p:sp>
        <p:nvSpPr>
          <p:cNvPr id="29" name="文本框 28"/>
          <p:cNvSpPr txBox="1"/>
          <p:nvPr/>
        </p:nvSpPr>
        <p:spPr>
          <a:xfrm>
            <a:off x="4190248" y="1917635"/>
            <a:ext cx="986167" cy="369332"/>
          </a:xfrm>
          <a:prstGeom prst="rect">
            <a:avLst/>
          </a:prstGeom>
          <a:noFill/>
        </p:spPr>
        <p:txBody>
          <a:bodyPr wrap="none" rtlCol="0">
            <a:spAutoFit/>
          </a:bodyPr>
          <a:lstStyle/>
          <a:p>
            <a:r>
              <a:rPr lang="en-US" altLang="zh-CN" b="1" dirty="0">
                <a:latin typeface="+mn-ea"/>
              </a:rPr>
              <a:t>2022</a:t>
            </a:r>
            <a:r>
              <a:rPr lang="zh-CN" altLang="en-US" b="1" dirty="0">
                <a:latin typeface="+mn-ea"/>
              </a:rPr>
              <a:t>年</a:t>
            </a:r>
            <a:endParaRPr lang="zh-CN" altLang="en-US" b="1" dirty="0">
              <a:latin typeface="+mn-ea"/>
            </a:endParaRPr>
          </a:p>
        </p:txBody>
      </p:sp>
      <p:sp>
        <p:nvSpPr>
          <p:cNvPr id="30" name="文本框 29"/>
          <p:cNvSpPr txBox="1"/>
          <p:nvPr/>
        </p:nvSpPr>
        <p:spPr>
          <a:xfrm>
            <a:off x="7038745" y="1917635"/>
            <a:ext cx="98616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latin typeface="+mn-ea"/>
              </a:rPr>
              <a:t>2023</a:t>
            </a:r>
            <a:r>
              <a:rPr lang="zh-CN" altLang="en-US" b="1" dirty="0">
                <a:latin typeface="+mn-ea"/>
              </a:rPr>
              <a:t>年</a:t>
            </a:r>
            <a:endParaRPr lang="zh-CN" altLang="en-US" b="1" dirty="0">
              <a:latin typeface="+mn-ea"/>
            </a:endParaRPr>
          </a:p>
        </p:txBody>
      </p:sp>
      <p:sp>
        <p:nvSpPr>
          <p:cNvPr id="31" name="文本框 29"/>
          <p:cNvSpPr txBox="1"/>
          <p:nvPr/>
        </p:nvSpPr>
        <p:spPr>
          <a:xfrm>
            <a:off x="9943692" y="1917635"/>
            <a:ext cx="986167"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latin typeface="+mn-ea"/>
              </a:rPr>
              <a:t>2024</a:t>
            </a:r>
            <a:r>
              <a:rPr lang="zh-CN" altLang="en-US" b="1" dirty="0">
                <a:latin typeface="+mn-ea"/>
              </a:rPr>
              <a:t>年</a:t>
            </a:r>
            <a:endParaRPr lang="zh-CN" altLang="en-US" b="1" dirty="0">
              <a:latin typeface="+mn-ea"/>
            </a:endParaRPr>
          </a:p>
        </p:txBody>
      </p:sp>
      <p:cxnSp>
        <p:nvCxnSpPr>
          <p:cNvPr id="32" name="直接连接符 31"/>
          <p:cNvCxnSpPr>
            <a:stCxn id="24" idx="4"/>
            <a:endCxn id="15" idx="0"/>
          </p:cNvCxnSpPr>
          <p:nvPr/>
        </p:nvCxnSpPr>
        <p:spPr>
          <a:xfrm>
            <a:off x="1791154" y="2472440"/>
            <a:ext cx="0" cy="2962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连接符 32"/>
          <p:cNvCxnSpPr>
            <a:stCxn id="25" idx="4"/>
            <a:endCxn id="18" idx="0"/>
          </p:cNvCxnSpPr>
          <p:nvPr/>
        </p:nvCxnSpPr>
        <p:spPr>
          <a:xfrm>
            <a:off x="4632035" y="2472440"/>
            <a:ext cx="0" cy="2962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直接连接符 33"/>
          <p:cNvCxnSpPr>
            <a:stCxn id="12" idx="0"/>
            <a:endCxn id="27" idx="4"/>
          </p:cNvCxnSpPr>
          <p:nvPr/>
        </p:nvCxnSpPr>
        <p:spPr>
          <a:xfrm flipV="1">
            <a:off x="10385479" y="2472440"/>
            <a:ext cx="0" cy="2962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直接连接符 34"/>
          <p:cNvCxnSpPr>
            <a:stCxn id="9" idx="0"/>
            <a:endCxn id="6" idx="2"/>
          </p:cNvCxnSpPr>
          <p:nvPr/>
        </p:nvCxnSpPr>
        <p:spPr>
          <a:xfrm flipV="1">
            <a:off x="7480532" y="4240352"/>
            <a:ext cx="0" cy="236747"/>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直接连接符 35"/>
          <p:cNvCxnSpPr>
            <a:stCxn id="21" idx="0"/>
            <a:endCxn id="12" idx="2"/>
          </p:cNvCxnSpPr>
          <p:nvPr/>
        </p:nvCxnSpPr>
        <p:spPr>
          <a:xfrm flipV="1">
            <a:off x="10385479" y="4240352"/>
            <a:ext cx="0" cy="236747"/>
          </a:xfrm>
          <a:prstGeom prst="line">
            <a:avLst/>
          </a:prstGeom>
        </p:spPr>
        <p:style>
          <a:lnRef idx="2">
            <a:schemeClr val="accent1"/>
          </a:lnRef>
          <a:fillRef idx="0">
            <a:schemeClr val="accent1"/>
          </a:fillRef>
          <a:effectRef idx="1">
            <a:schemeClr val="accent1"/>
          </a:effectRef>
          <a:fontRef idx="minor">
            <a:schemeClr val="tx1"/>
          </a:fontRef>
        </p:style>
      </p:cxnSp>
      <p:sp>
        <p:nvSpPr>
          <p:cNvPr id="37" name="文本框 36"/>
          <p:cNvSpPr txBox="1"/>
          <p:nvPr/>
        </p:nvSpPr>
        <p:spPr>
          <a:xfrm>
            <a:off x="670949" y="6257514"/>
            <a:ext cx="6762830" cy="230832"/>
          </a:xfrm>
          <a:prstGeom prst="rect">
            <a:avLst/>
          </a:prstGeom>
          <a:noFill/>
        </p:spPr>
        <p:txBody>
          <a:bodyPr wrap="square">
            <a:spAutoFit/>
          </a:bodyPr>
          <a:lstStyle/>
          <a:p>
            <a:r>
              <a:rPr lang="zh-CN" altLang="en-US" sz="900" dirty="0">
                <a:latin typeface="+mn-ea"/>
              </a:rPr>
              <a:t>CRAB</a:t>
            </a:r>
            <a:r>
              <a:rPr lang="en-US" altLang="zh-CN" sz="900" dirty="0">
                <a:latin typeface="+mn-ea"/>
              </a:rPr>
              <a:t>:</a:t>
            </a:r>
            <a:r>
              <a:rPr lang="zh-CN" altLang="en-US" sz="900" dirty="0">
                <a:latin typeface="+mn-ea"/>
              </a:rPr>
              <a:t>耐碳青霉烯类鲍曼不动杆菌</a:t>
            </a:r>
            <a:r>
              <a:rPr lang="en-US" altLang="zh-CN" sz="900" dirty="0">
                <a:latin typeface="+mn-ea"/>
              </a:rPr>
              <a:t>;</a:t>
            </a:r>
            <a:r>
              <a:rPr lang="zh-CN" altLang="en-US" sz="900" dirty="0">
                <a:latin typeface="+mn-ea"/>
              </a:rPr>
              <a:t> </a:t>
            </a:r>
            <a:r>
              <a:rPr lang="en-US" altLang="zh-CN" sz="900" dirty="0">
                <a:latin typeface="+mn-ea"/>
              </a:rPr>
              <a:t>XDRAB: </a:t>
            </a:r>
            <a:r>
              <a:rPr lang="zh-CN" altLang="en-US" sz="900" dirty="0">
                <a:latin typeface="+mn-ea"/>
              </a:rPr>
              <a:t>广泛耐药鲍曼不动杆菌</a:t>
            </a:r>
            <a:r>
              <a:rPr lang="en-US" altLang="zh-CN" sz="900" dirty="0">
                <a:latin typeface="+mn-ea"/>
              </a:rPr>
              <a:t>; PDRAB: </a:t>
            </a:r>
            <a:r>
              <a:rPr lang="zh-CN" altLang="en-US" sz="900" dirty="0">
                <a:latin typeface="+mn-ea"/>
              </a:rPr>
              <a:t>全耐药鲍曼不动杆菌</a:t>
            </a:r>
            <a:r>
              <a:rPr lang="en-US" altLang="zh-CN" sz="900" dirty="0">
                <a:latin typeface="+mn-ea"/>
              </a:rPr>
              <a:t>; SUL-DUR: </a:t>
            </a:r>
            <a:r>
              <a:rPr lang="zh-CN" altLang="en-US" sz="900" dirty="0">
                <a:latin typeface="+mn-ea"/>
              </a:rPr>
              <a:t>舒巴坦</a:t>
            </a:r>
            <a:r>
              <a:rPr lang="en-US" altLang="zh-CN" sz="900" dirty="0">
                <a:latin typeface="+mn-ea"/>
              </a:rPr>
              <a:t>-</a:t>
            </a:r>
            <a:r>
              <a:rPr lang="zh-CN" altLang="en-US" sz="900" dirty="0">
                <a:latin typeface="+mn-ea"/>
              </a:rPr>
              <a:t>度洛巴坦</a:t>
            </a:r>
            <a:endParaRPr lang="zh-CN" altLang="en-US" sz="900" dirty="0">
              <a:latin typeface="+mn-ea"/>
            </a:endParaRPr>
          </a:p>
        </p:txBody>
      </p:sp>
      <p:sp>
        <p:nvSpPr>
          <p:cNvPr id="38" name="标题 1"/>
          <p:cNvSpPr txBox="1"/>
          <p:nvPr/>
        </p:nvSpPr>
        <p:spPr>
          <a:xfrm>
            <a:off x="44612" y="470980"/>
            <a:ext cx="9899080" cy="369332"/>
          </a:xfrm>
          <a:prstGeom prst="rect">
            <a:avLst/>
          </a:prstGeom>
        </p:spPr>
        <p:txBody>
          <a:bodyPr vert="horz">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b="1" dirty="0">
                <a:solidFill>
                  <a:schemeClr val="bg1"/>
                </a:solidFill>
                <a:latin typeface="+mn-ea"/>
                <a:ea typeface="+mn-ea"/>
              </a:rPr>
              <a:t>病例报告显示，舒巴坦</a:t>
            </a:r>
            <a:r>
              <a:rPr lang="en-US" altLang="zh-CN" sz="2000" b="1" dirty="0">
                <a:solidFill>
                  <a:schemeClr val="bg1"/>
                </a:solidFill>
                <a:latin typeface="+mn-ea"/>
                <a:ea typeface="+mn-ea"/>
              </a:rPr>
              <a:t>-</a:t>
            </a:r>
            <a:r>
              <a:rPr lang="zh-CN" altLang="en-US" sz="2000" b="1" dirty="0">
                <a:solidFill>
                  <a:schemeClr val="bg1"/>
                </a:solidFill>
                <a:latin typeface="+mn-ea"/>
                <a:ea typeface="+mn-ea"/>
              </a:rPr>
              <a:t>度洛巴坦可成功治疗多种耐药</a:t>
            </a:r>
            <a:r>
              <a:rPr lang="en-US" altLang="zh-CN" sz="2000" b="1" dirty="0">
                <a:solidFill>
                  <a:schemeClr val="bg1"/>
                </a:solidFill>
                <a:latin typeface="+mn-ea"/>
                <a:ea typeface="+mn-ea"/>
              </a:rPr>
              <a:t>AB</a:t>
            </a:r>
            <a:r>
              <a:rPr lang="zh-CN" altLang="en-US" sz="2000" b="1" dirty="0">
                <a:solidFill>
                  <a:schemeClr val="bg1"/>
                </a:solidFill>
                <a:latin typeface="+mn-ea"/>
                <a:ea typeface="+mn-ea"/>
              </a:rPr>
              <a:t>多感染部位的病症</a:t>
            </a:r>
            <a:endParaRPr lang="zh-CN" altLang="en-US" sz="2000" b="1" dirty="0">
              <a:solidFill>
                <a:schemeClr val="bg1"/>
              </a:solidFill>
              <a:latin typeface="+mn-ea"/>
              <a:ea typeface="+mn-ea"/>
            </a:endParaRPr>
          </a:p>
        </p:txBody>
      </p:sp>
      <p:sp>
        <p:nvSpPr>
          <p:cNvPr id="39" name="文本框 38"/>
          <p:cNvSpPr txBox="1"/>
          <p:nvPr/>
        </p:nvSpPr>
        <p:spPr>
          <a:xfrm>
            <a:off x="9718527" y="5888569"/>
            <a:ext cx="1295400" cy="307777"/>
          </a:xfrm>
          <a:prstGeom prst="rect">
            <a:avLst/>
          </a:prstGeom>
          <a:solidFill>
            <a:schemeClr val="accent2"/>
          </a:solidFill>
        </p:spPr>
        <p:txBody>
          <a:bodyPr wrap="square" rtlCol="0">
            <a:spAutoFit/>
          </a:bodyPr>
          <a:lstStyle>
            <a:defPPr>
              <a:defRPr lang="en-US"/>
            </a:defPPr>
            <a:lvl1pPr>
              <a:defRPr b="1">
                <a:solidFill>
                  <a:schemeClr val="accent5"/>
                </a:solidFill>
                <a:latin typeface="+mn-ea"/>
              </a:defRPr>
            </a:lvl1pPr>
          </a:lstStyle>
          <a:p>
            <a:r>
              <a:rPr lang="zh-CN" altLang="en-US" sz="1400" dirty="0">
                <a:solidFill>
                  <a:schemeClr val="bg1"/>
                </a:solidFill>
              </a:rPr>
              <a:t>详解案例</a:t>
            </a:r>
            <a:endParaRPr lang="zh-CN" altLang="en-US" sz="1400"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ṩľíḓe"/>
          <p:cNvSpPr/>
          <p:nvPr/>
        </p:nvSpPr>
        <p:spPr>
          <a:xfrm>
            <a:off x="0" y="387905"/>
            <a:ext cx="4004002" cy="524845"/>
          </a:xfrm>
          <a:prstGeom prst="rect">
            <a:avLst/>
          </a:prstGeom>
        </p:spPr>
        <p:txBody>
          <a:bodyPr wrap="none" anchor="ctr">
            <a:noAutofit/>
          </a:bodyPr>
          <a:lstStyle/>
          <a:p>
            <a:pPr algn="ctr" defTabSz="914400">
              <a:defRPr/>
            </a:pPr>
            <a:r>
              <a:rPr lang="zh-CN" altLang="en-US" sz="3000" b="1" dirty="0">
                <a:solidFill>
                  <a:prstClr val="white"/>
                </a:solidFill>
                <a:latin typeface="+mn-ea"/>
              </a:rPr>
              <a:t>详解案例：病例介绍</a:t>
            </a:r>
            <a:endParaRPr lang="zh-CN" altLang="en-US" sz="3000" b="1" dirty="0">
              <a:solidFill>
                <a:prstClr val="white"/>
              </a:solidFill>
              <a:latin typeface="+mn-ea"/>
            </a:endParaRPr>
          </a:p>
        </p:txBody>
      </p:sp>
      <p:sp>
        <p:nvSpPr>
          <p:cNvPr id="3" name="文本框 2"/>
          <p:cNvSpPr txBox="1"/>
          <p:nvPr/>
        </p:nvSpPr>
        <p:spPr>
          <a:xfrm>
            <a:off x="687871" y="1231523"/>
            <a:ext cx="8026209" cy="1422954"/>
          </a:xfrm>
          <a:prstGeom prst="rect">
            <a:avLst/>
          </a:prstGeom>
          <a:noFill/>
        </p:spPr>
        <p:txBody>
          <a:bodyPr wrap="square" rtlCol="0">
            <a:spAutoFit/>
          </a:bodyPr>
          <a:lstStyle/>
          <a:p>
            <a:pPr defTabSz="914400" fontAlgn="base" latinLnBrk="1">
              <a:lnSpc>
                <a:spcPct val="150000"/>
              </a:lnSpc>
              <a:spcBef>
                <a:spcPct val="0"/>
              </a:spcBef>
              <a:spcAft>
                <a:spcPct val="0"/>
              </a:spcAft>
            </a:pPr>
            <a:r>
              <a:rPr lang="zh-CN" altLang="en-US" sz="20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患者基本信息：</a:t>
            </a:r>
            <a:r>
              <a:rPr lang="zh-CN" altLang="en-US"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女性，</a:t>
            </a:r>
            <a:r>
              <a:rPr lang="en-US" altLang="zh-CN"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75</a:t>
            </a:r>
            <a:r>
              <a:rPr lang="zh-CN" altLang="en-US"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岁</a:t>
            </a:r>
            <a:endParaRPr lang="en-US" altLang="zh-CN"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defTabSz="914400" fontAlgn="base" latinLnBrk="1">
              <a:lnSpc>
                <a:spcPct val="150000"/>
              </a:lnSpc>
              <a:spcBef>
                <a:spcPct val="0"/>
              </a:spcBef>
              <a:spcAft>
                <a:spcPct val="0"/>
              </a:spcAft>
            </a:pPr>
            <a:r>
              <a:rPr lang="zh-CN" altLang="en-US" sz="2000" b="1"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主诉：</a:t>
            </a:r>
            <a:r>
              <a:rPr lang="zh-CN" altLang="en-US" sz="2000" kern="0"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摔倒后左侧硬膜下血肿，行开颅术</a:t>
            </a:r>
            <a:r>
              <a:rPr lang="zh-CN" altLang="en-US"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后</a:t>
            </a:r>
            <a:r>
              <a:rPr lang="en-US" altLang="zh-CN"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21</a:t>
            </a:r>
            <a:r>
              <a:rPr lang="zh-CN" altLang="en-US"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天，发热、意识不清</a:t>
            </a:r>
            <a:r>
              <a:rPr lang="en-US" altLang="zh-CN"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1</a:t>
            </a:r>
            <a:r>
              <a:rPr lang="zh-CN" altLang="en-US"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rPr>
              <a:t>天</a:t>
            </a:r>
            <a:endParaRPr lang="zh-CN" altLang="en-US"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a:p>
            <a:pPr defTabSz="914400" fontAlgn="base" latinLnBrk="1">
              <a:lnSpc>
                <a:spcPct val="150000"/>
              </a:lnSpc>
              <a:spcBef>
                <a:spcPct val="0"/>
              </a:spcBef>
              <a:spcAft>
                <a:spcPct val="0"/>
              </a:spcAft>
            </a:pPr>
            <a:endParaRPr lang="en-US" altLang="zh-CN" sz="2000" kern="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Calibri" panose="020F0502020204030204" pitchFamily="34" charset="0"/>
            </a:endParaRPr>
          </a:p>
        </p:txBody>
      </p:sp>
      <p:sp>
        <p:nvSpPr>
          <p:cNvPr id="4" name="文本框 3"/>
          <p:cNvSpPr txBox="1"/>
          <p:nvPr/>
        </p:nvSpPr>
        <p:spPr>
          <a:xfrm>
            <a:off x="705971" y="2622050"/>
            <a:ext cx="9797248" cy="2855718"/>
          </a:xfrm>
          <a:prstGeom prst="rect">
            <a:avLst/>
          </a:prstGeom>
          <a:noFill/>
        </p:spPr>
        <p:txBody>
          <a:bodyPr wrap="square" rtlCol="0">
            <a:spAutoFit/>
          </a:bodyPr>
          <a:lstStyle/>
          <a:p>
            <a:pPr marL="285750" indent="-285750">
              <a:lnSpc>
                <a:spcPct val="200000"/>
              </a:lnSpc>
              <a:spcAft>
                <a:spcPts val="600"/>
              </a:spcAft>
              <a:buFont typeface="Wingdings" panose="05000000000000000000" pitchFamily="2" charset="2"/>
              <a:buChar char="Ø"/>
            </a:pPr>
            <a:r>
              <a:rPr lang="en-US" altLang="zh-CN" b="1" dirty="0"/>
              <a:t>D1</a:t>
            </a:r>
            <a:r>
              <a:rPr lang="zh-CN" altLang="en-US" b="1" dirty="0"/>
              <a:t>：</a:t>
            </a:r>
            <a:r>
              <a:rPr lang="zh-CN" altLang="en-US" sz="1800" dirty="0">
                <a:latin typeface="+mn-ea"/>
              </a:rPr>
              <a:t>因外伤性硬膜下血肿入院，接受颅骨切除术后</a:t>
            </a:r>
            <a:r>
              <a:rPr lang="en-US" altLang="zh-CN" sz="1800" dirty="0">
                <a:latin typeface="+mn-ea"/>
              </a:rPr>
              <a:t>ICU</a:t>
            </a:r>
            <a:r>
              <a:rPr lang="zh-CN" altLang="en-US" sz="1800" dirty="0">
                <a:latin typeface="+mn-ea"/>
              </a:rPr>
              <a:t>收治</a:t>
            </a:r>
            <a:r>
              <a:rPr lang="zh-CN" altLang="en-US" dirty="0">
                <a:latin typeface="+mn-ea"/>
              </a:rPr>
              <a:t>，</a:t>
            </a:r>
            <a:r>
              <a:rPr lang="zh-CN" altLang="en-US" sz="1800" dirty="0">
                <a:latin typeface="+mn-ea"/>
              </a:rPr>
              <a:t>后发现鞘状体膜下血肿，需手术清除和放置引流管。</a:t>
            </a:r>
            <a:endParaRPr lang="zh-CN" altLang="en-US" sz="1800" dirty="0">
              <a:latin typeface="+mn-ea"/>
            </a:endParaRPr>
          </a:p>
          <a:p>
            <a:pPr marL="285750" indent="-285750">
              <a:lnSpc>
                <a:spcPct val="200000"/>
              </a:lnSpc>
              <a:buFont typeface="Wingdings" panose="05000000000000000000" pitchFamily="2" charset="2"/>
              <a:buChar char="Ø"/>
            </a:pPr>
            <a:r>
              <a:rPr lang="en-US" altLang="zh-CN" b="1" dirty="0"/>
              <a:t>D17</a:t>
            </a:r>
            <a:r>
              <a:rPr lang="zh-CN" altLang="en-US" b="1" dirty="0"/>
              <a:t>：</a:t>
            </a:r>
            <a:r>
              <a:rPr lang="zh-CN" altLang="en-US" sz="1800" dirty="0">
                <a:latin typeface="+mn-ea"/>
              </a:rPr>
              <a:t>转院至</a:t>
            </a:r>
            <a:r>
              <a:rPr lang="zh-CN" altLang="en-US" sz="1800" b="0" i="0" dirty="0">
                <a:solidFill>
                  <a:srgbClr val="212121"/>
                </a:solidFill>
                <a:effectLst/>
                <a:highlight>
                  <a:srgbClr val="FFFFFF"/>
                </a:highlight>
                <a:latin typeface="+mn-ea"/>
              </a:rPr>
              <a:t>缅因</a:t>
            </a:r>
            <a:r>
              <a:rPr lang="zh-CN" altLang="en-US" dirty="0">
                <a:latin typeface="+mn-ea"/>
              </a:rPr>
              <a:t>州医疗中心</a:t>
            </a:r>
            <a:endParaRPr lang="zh-CN" altLang="en-US" dirty="0">
              <a:latin typeface="+mn-ea"/>
            </a:endParaRPr>
          </a:p>
          <a:p>
            <a:pPr marL="285750" indent="-285750">
              <a:lnSpc>
                <a:spcPct val="200000"/>
              </a:lnSpc>
              <a:spcAft>
                <a:spcPts val="600"/>
              </a:spcAft>
              <a:buFont typeface="Wingdings" panose="05000000000000000000" pitchFamily="2" charset="2"/>
              <a:buChar char="Ø"/>
            </a:pPr>
            <a:r>
              <a:rPr lang="en-US" altLang="zh-CN" b="1" dirty="0">
                <a:latin typeface="+mn-ea"/>
              </a:rPr>
              <a:t>D21</a:t>
            </a:r>
            <a:r>
              <a:rPr lang="zh-CN" altLang="en-US" b="1" dirty="0">
                <a:latin typeface="+mn-ea"/>
              </a:rPr>
              <a:t>：</a:t>
            </a:r>
            <a:r>
              <a:rPr lang="zh-CN" altLang="en-US" dirty="0">
                <a:latin typeface="+mn-ea"/>
              </a:rPr>
              <a:t>出现发热、精神状态改变和手术部位肿胀，行手术部位切开引流，术中发现硬膜外积液被感染</a:t>
            </a:r>
            <a:endParaRPr lang="en-US" altLang="zh-CN" dirty="0">
              <a:latin typeface="+mn-ea"/>
            </a:endParaRPr>
          </a:p>
        </p:txBody>
      </p:sp>
      <p:sp>
        <p:nvSpPr>
          <p:cNvPr id="5" name="文本占位符 2"/>
          <p:cNvSpPr txBox="1"/>
          <p:nvPr/>
        </p:nvSpPr>
        <p:spPr>
          <a:xfrm>
            <a:off x="705971" y="6396523"/>
            <a:ext cx="8070850" cy="21544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dirty="0" err="1">
                <a:solidFill>
                  <a:schemeClr val="tx1"/>
                </a:solidFill>
              </a:rPr>
              <a:t>Snowdin</a:t>
            </a:r>
            <a:r>
              <a:rPr lang="en-US" altLang="zh-CN" dirty="0">
                <a:solidFill>
                  <a:schemeClr val="tx1"/>
                </a:solidFill>
              </a:rPr>
              <a:t> JW, et al. Front Med (Lausanne) . 2024 May 15:11:1381123</a:t>
            </a:r>
            <a:endParaRPr lang="zh-CN" altLang="en-US" dirty="0">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24373" y="333376"/>
            <a:ext cx="10858500" cy="546099"/>
          </a:xfrm>
          <a:prstGeom prst="rect">
            <a:avLst/>
          </a:prstGeom>
        </p:spPr>
        <p:txBody>
          <a:bodyPr vert="horz"/>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mn-ea"/>
                <a:ea typeface="+mn-ea"/>
              </a:rPr>
              <a:t>第一阶段抗感染治疗</a:t>
            </a:r>
            <a:endParaRPr lang="zh-CN" altLang="en-US" sz="2800" b="1" dirty="0">
              <a:solidFill>
                <a:schemeClr val="bg1"/>
              </a:solidFill>
              <a:latin typeface="+mn-ea"/>
              <a:ea typeface="+mn-ea"/>
            </a:endParaRPr>
          </a:p>
        </p:txBody>
      </p:sp>
      <p:sp>
        <p:nvSpPr>
          <p:cNvPr id="3" name="文本框 2"/>
          <p:cNvSpPr txBox="1"/>
          <p:nvPr/>
        </p:nvSpPr>
        <p:spPr>
          <a:xfrm>
            <a:off x="4477407" y="1398000"/>
            <a:ext cx="6977993" cy="4336893"/>
          </a:xfrm>
          <a:prstGeom prst="rect">
            <a:avLst/>
          </a:prstGeom>
          <a:noFill/>
        </p:spPr>
        <p:txBody>
          <a:bodyPr wrap="square">
            <a:spAutoFit/>
          </a:bodyPr>
          <a:lstStyle/>
          <a:p>
            <a:pPr marL="285750" indent="-285750" algn="just" defTabSz="914400">
              <a:lnSpc>
                <a:spcPct val="200000"/>
              </a:lnSpc>
              <a:buFont typeface="Wingdings" panose="05000000000000000000" pitchFamily="2" charset="2"/>
              <a:buChar char="Ø"/>
            </a:pPr>
            <a:r>
              <a:rPr lang="en-US" altLang="zh-CN" sz="1800" b="1" dirty="0">
                <a:solidFill>
                  <a:prstClr val="black"/>
                </a:solidFill>
                <a:latin typeface="微软雅黑"/>
                <a:ea typeface="微软雅黑"/>
                <a:cs typeface="阿里巴巴普惠体 R" panose="00020600040101010101" pitchFamily="18" charset="-122"/>
              </a:rPr>
              <a:t>D25</a:t>
            </a:r>
            <a:r>
              <a:rPr lang="zh-CN" altLang="en-US" sz="1800" b="1" dirty="0">
                <a:solidFill>
                  <a:prstClr val="black"/>
                </a:solidFill>
                <a:latin typeface="微软雅黑"/>
                <a:ea typeface="微软雅黑"/>
                <a:cs typeface="阿里巴巴普惠体 R" panose="00020600040101010101" pitchFamily="18" charset="-122"/>
              </a:rPr>
              <a:t>：</a:t>
            </a:r>
            <a:r>
              <a:rPr lang="zh-CN" altLang="en-US" sz="1800" dirty="0">
                <a:solidFill>
                  <a:prstClr val="black"/>
                </a:solidFill>
                <a:latin typeface="微软雅黑"/>
                <a:ea typeface="微软雅黑"/>
                <a:cs typeface="阿里巴巴普惠体 R" panose="00020600040101010101" pitchFamily="18" charset="-122"/>
              </a:rPr>
              <a:t>引流液</a:t>
            </a:r>
            <a:r>
              <a:rPr lang="zh-CN" altLang="en-US" dirty="0">
                <a:solidFill>
                  <a:prstClr val="black"/>
                </a:solidFill>
                <a:latin typeface="微软雅黑"/>
                <a:ea typeface="微软雅黑"/>
                <a:cs typeface="阿里巴巴普惠体 R" panose="00020600040101010101" pitchFamily="18" charset="-122"/>
              </a:rPr>
              <a:t>检出革兰氏阴性双球菌（淋球菌）和</a:t>
            </a:r>
            <a:r>
              <a:rPr lang="zh-CN" altLang="en-US" sz="1800" b="1" u="sng" dirty="0">
                <a:solidFill>
                  <a:prstClr val="black"/>
                </a:solidFill>
                <a:latin typeface="微软雅黑"/>
                <a:ea typeface="微软雅黑"/>
                <a:cs typeface="阿里巴巴普惠体 R" panose="00020600040101010101" pitchFamily="18" charset="-122"/>
              </a:rPr>
              <a:t>培养鲍曼不动</a:t>
            </a:r>
            <a:r>
              <a:rPr lang="zh-CN" altLang="en-US" b="1" u="sng" dirty="0">
                <a:solidFill>
                  <a:prstClr val="black"/>
                </a:solidFill>
                <a:latin typeface="微软雅黑"/>
                <a:ea typeface="微软雅黑"/>
                <a:cs typeface="阿里巴巴普惠体 R" panose="00020600040101010101" pitchFamily="18" charset="-122"/>
              </a:rPr>
              <a:t>杆菌</a:t>
            </a:r>
            <a:r>
              <a:rPr lang="zh-CN" altLang="en-US" sz="1800" b="1" u="sng" dirty="0">
                <a:solidFill>
                  <a:prstClr val="black"/>
                </a:solidFill>
                <a:latin typeface="微软雅黑"/>
                <a:ea typeface="微软雅黑"/>
                <a:cs typeface="阿里巴巴普惠体 R" panose="00020600040101010101" pitchFamily="18" charset="-122"/>
              </a:rPr>
              <a:t>阳性（后证实为</a:t>
            </a:r>
            <a:r>
              <a:rPr lang="en-US" altLang="zh-CN" sz="1800" b="1" u="sng" dirty="0">
                <a:solidFill>
                  <a:prstClr val="black"/>
                </a:solidFill>
                <a:latin typeface="微软雅黑"/>
                <a:ea typeface="微软雅黑"/>
                <a:cs typeface="阿里巴巴普惠体 R" panose="00020600040101010101" pitchFamily="18" charset="-122"/>
              </a:rPr>
              <a:t>OXA-23</a:t>
            </a:r>
            <a:r>
              <a:rPr lang="zh-CN" altLang="en-US" sz="1800" b="1" u="sng" dirty="0">
                <a:solidFill>
                  <a:prstClr val="black"/>
                </a:solidFill>
                <a:latin typeface="微软雅黑"/>
                <a:ea typeface="微软雅黑"/>
                <a:cs typeface="阿里巴巴普惠体 R" panose="00020600040101010101" pitchFamily="18" charset="-122"/>
              </a:rPr>
              <a:t>）</a:t>
            </a:r>
            <a:endParaRPr lang="en-US" altLang="zh-CN" sz="1800" b="1" u="sng" dirty="0">
              <a:solidFill>
                <a:prstClr val="black"/>
              </a:solidFill>
              <a:latin typeface="微软雅黑"/>
              <a:ea typeface="微软雅黑"/>
              <a:cs typeface="阿里巴巴普惠体 R" panose="00020600040101010101" pitchFamily="18" charset="-122"/>
            </a:endParaRPr>
          </a:p>
          <a:p>
            <a:pPr marL="285750" indent="-285750" algn="just" defTabSz="914400">
              <a:lnSpc>
                <a:spcPct val="200000"/>
              </a:lnSpc>
              <a:buFont typeface="Wingdings" panose="05000000000000000000" pitchFamily="2" charset="2"/>
              <a:buChar char="Ø"/>
            </a:pPr>
            <a:endParaRPr lang="en-US" altLang="zh-CN" dirty="0">
              <a:solidFill>
                <a:prstClr val="black"/>
              </a:solidFill>
              <a:latin typeface="微软雅黑"/>
              <a:ea typeface="微软雅黑"/>
              <a:cs typeface="阿里巴巴普惠体 R" panose="00020600040101010101" pitchFamily="18" charset="-122"/>
            </a:endParaRPr>
          </a:p>
          <a:p>
            <a:pPr marL="285750" indent="-285750" algn="just" defTabSz="914400">
              <a:lnSpc>
                <a:spcPct val="200000"/>
              </a:lnSpc>
              <a:buFont typeface="Wingdings" panose="05000000000000000000" pitchFamily="2" charset="2"/>
              <a:buChar char="Ø"/>
            </a:pPr>
            <a:r>
              <a:rPr lang="zh-CN" altLang="en-US" b="1" dirty="0">
                <a:solidFill>
                  <a:prstClr val="black"/>
                </a:solidFill>
                <a:latin typeface="微软雅黑"/>
                <a:ea typeface="微软雅黑"/>
                <a:cs typeface="阿里巴巴普惠体 R" panose="00020600040101010101" pitchFamily="18" charset="-122"/>
              </a:rPr>
              <a:t>根据药敏给与三联联合抗感染治疗：</a:t>
            </a:r>
            <a:endParaRPr lang="en-US" altLang="zh-CN" b="1" dirty="0">
              <a:solidFill>
                <a:prstClr val="black"/>
              </a:solidFill>
              <a:latin typeface="微软雅黑"/>
              <a:ea typeface="微软雅黑"/>
              <a:cs typeface="阿里巴巴普惠体 R" panose="00020600040101010101" pitchFamily="18" charset="-122"/>
            </a:endParaRPr>
          </a:p>
          <a:p>
            <a:pPr lvl="1" algn="just">
              <a:lnSpc>
                <a:spcPct val="200000"/>
              </a:lnSpc>
            </a:pPr>
            <a:r>
              <a:rPr lang="zh-CN" altLang="en-US" dirty="0">
                <a:solidFill>
                  <a:prstClr val="black"/>
                </a:solidFill>
                <a:latin typeface="微软雅黑"/>
                <a:ea typeface="微软雅黑"/>
                <a:cs typeface="阿里巴巴普惠体 R" panose="00020600040101010101" pitchFamily="18" charset="-122"/>
              </a:rPr>
              <a:t>头孢地尔（经 </a:t>
            </a:r>
            <a:r>
              <a:rPr lang="en-US" altLang="zh-CN" dirty="0">
                <a:solidFill>
                  <a:prstClr val="black"/>
                </a:solidFill>
                <a:latin typeface="微软雅黑"/>
                <a:ea typeface="微软雅黑"/>
                <a:cs typeface="阿里巴巴普惠体 R" panose="00020600040101010101" pitchFamily="18" charset="-122"/>
              </a:rPr>
              <a:t>Kirby‑Bauer </a:t>
            </a:r>
            <a:r>
              <a:rPr lang="zh-CN" altLang="en-US" dirty="0">
                <a:solidFill>
                  <a:prstClr val="black"/>
                </a:solidFill>
                <a:latin typeface="微软雅黑"/>
                <a:ea typeface="微软雅黑"/>
                <a:cs typeface="阿里巴巴普惠体 R" panose="00020600040101010101" pitchFamily="18" charset="-122"/>
              </a:rPr>
              <a:t>纸片扩散法检测敏感）、</a:t>
            </a:r>
            <a:endParaRPr lang="en-US" altLang="zh-CN" dirty="0">
              <a:solidFill>
                <a:prstClr val="black"/>
              </a:solidFill>
              <a:latin typeface="微软雅黑"/>
              <a:ea typeface="微软雅黑"/>
              <a:cs typeface="阿里巴巴普惠体 R" panose="00020600040101010101" pitchFamily="18" charset="-122"/>
            </a:endParaRPr>
          </a:p>
          <a:p>
            <a:pPr lvl="1" algn="just">
              <a:lnSpc>
                <a:spcPct val="200000"/>
              </a:lnSpc>
            </a:pPr>
            <a:r>
              <a:rPr lang="zh-CN" altLang="en-US" dirty="0">
                <a:solidFill>
                  <a:prstClr val="black"/>
                </a:solidFill>
                <a:latin typeface="微软雅黑"/>
                <a:ea typeface="微软雅黑"/>
                <a:cs typeface="阿里巴巴普惠体 R" panose="00020600040101010101" pitchFamily="18" charset="-122"/>
              </a:rPr>
              <a:t>米诺环素（</a:t>
            </a:r>
            <a:r>
              <a:rPr lang="en-US" altLang="zh-CN" dirty="0">
                <a:solidFill>
                  <a:prstClr val="black"/>
                </a:solidFill>
                <a:latin typeface="微软雅黑"/>
                <a:ea typeface="微软雅黑"/>
                <a:cs typeface="阿里巴巴普惠体 R" panose="00020600040101010101" pitchFamily="18" charset="-122"/>
              </a:rPr>
              <a:t>MIC=8mg/L</a:t>
            </a:r>
            <a:r>
              <a:rPr lang="zh-CN" altLang="en-US" dirty="0">
                <a:solidFill>
                  <a:prstClr val="black"/>
                </a:solidFill>
                <a:latin typeface="微软雅黑"/>
                <a:ea typeface="微软雅黑"/>
                <a:cs typeface="阿里巴巴普惠体 R" panose="00020600040101010101" pitchFamily="18" charset="-122"/>
              </a:rPr>
              <a:t>，</a:t>
            </a:r>
            <a:r>
              <a:rPr lang="en-US" altLang="zh-CN" dirty="0">
                <a:solidFill>
                  <a:prstClr val="black"/>
                </a:solidFill>
                <a:latin typeface="微软雅黑"/>
                <a:ea typeface="微软雅黑"/>
                <a:cs typeface="阿里巴巴普惠体 R" panose="00020600040101010101" pitchFamily="18" charset="-122"/>
              </a:rPr>
              <a:t>BD Phoenix®</a:t>
            </a:r>
            <a:r>
              <a:rPr lang="zh-CN" altLang="en-US" dirty="0">
                <a:solidFill>
                  <a:prstClr val="black"/>
                </a:solidFill>
                <a:latin typeface="微软雅黑"/>
                <a:ea typeface="微软雅黑"/>
                <a:cs typeface="阿里巴巴普惠体 R" panose="00020600040101010101" pitchFamily="18" charset="-122"/>
              </a:rPr>
              <a:t>）</a:t>
            </a:r>
            <a:endParaRPr lang="en-US" altLang="zh-CN" dirty="0">
              <a:solidFill>
                <a:prstClr val="black"/>
              </a:solidFill>
              <a:latin typeface="微软雅黑"/>
              <a:ea typeface="微软雅黑"/>
              <a:cs typeface="阿里巴巴普惠体 R" panose="00020600040101010101" pitchFamily="18" charset="-122"/>
            </a:endParaRPr>
          </a:p>
          <a:p>
            <a:pPr lvl="1" algn="just">
              <a:lnSpc>
                <a:spcPct val="200000"/>
              </a:lnSpc>
            </a:pPr>
            <a:r>
              <a:rPr lang="zh-CN" altLang="en-US" dirty="0">
                <a:solidFill>
                  <a:prstClr val="black"/>
                </a:solidFill>
                <a:latin typeface="微软雅黑"/>
                <a:ea typeface="微软雅黑"/>
                <a:cs typeface="阿里巴巴普惠体 R" panose="00020600040101010101" pitchFamily="18" charset="-122"/>
              </a:rPr>
              <a:t>多粘菌素</a:t>
            </a:r>
            <a:r>
              <a:rPr lang="en-US" altLang="zh-CN" dirty="0">
                <a:solidFill>
                  <a:prstClr val="black"/>
                </a:solidFill>
                <a:latin typeface="微软雅黑"/>
                <a:ea typeface="微软雅黑"/>
                <a:cs typeface="阿里巴巴普惠体 R" panose="00020600040101010101" pitchFamily="18" charset="-122"/>
              </a:rPr>
              <a:t>B</a:t>
            </a:r>
            <a:r>
              <a:rPr lang="zh-CN" altLang="en-US" dirty="0">
                <a:solidFill>
                  <a:prstClr val="black"/>
                </a:solidFill>
                <a:latin typeface="微软雅黑"/>
                <a:ea typeface="微软雅黑"/>
                <a:cs typeface="阿里巴巴普惠体 R" panose="00020600040101010101" pitchFamily="18" charset="-122"/>
              </a:rPr>
              <a:t>（</a:t>
            </a:r>
            <a:r>
              <a:rPr lang="en-US" altLang="zh-CN" dirty="0">
                <a:solidFill>
                  <a:prstClr val="black"/>
                </a:solidFill>
                <a:latin typeface="微软雅黑"/>
                <a:ea typeface="微软雅黑"/>
                <a:cs typeface="阿里巴巴普惠体 R" panose="00020600040101010101" pitchFamily="18" charset="-122"/>
              </a:rPr>
              <a:t>MIC=0.5mg/L</a:t>
            </a:r>
            <a:r>
              <a:rPr lang="zh-CN" altLang="en-US" dirty="0">
                <a:solidFill>
                  <a:prstClr val="black"/>
                </a:solidFill>
                <a:latin typeface="微软雅黑"/>
                <a:ea typeface="微软雅黑"/>
                <a:cs typeface="阿里巴巴普惠体 R" panose="00020600040101010101" pitchFamily="18" charset="-122"/>
              </a:rPr>
              <a:t>，肉汤微量稀释）</a:t>
            </a:r>
            <a:endParaRPr lang="en-US" altLang="zh-CN" dirty="0">
              <a:solidFill>
                <a:prstClr val="black"/>
              </a:solidFill>
              <a:latin typeface="微软雅黑"/>
              <a:ea typeface="微软雅黑"/>
              <a:cs typeface="阿里巴巴普惠体 R" panose="00020600040101010101" pitchFamily="18" charset="-122"/>
            </a:endParaRPr>
          </a:p>
          <a:p>
            <a:pPr marL="285750" indent="-285750" algn="just" defTabSz="914400">
              <a:lnSpc>
                <a:spcPct val="150000"/>
              </a:lnSpc>
              <a:buFont typeface="Wingdings" panose="05000000000000000000" pitchFamily="2" charset="2"/>
              <a:buChar char="Ø"/>
            </a:pPr>
            <a:endParaRPr lang="en-US" altLang="zh-CN" sz="1800" dirty="0">
              <a:solidFill>
                <a:prstClr val="black"/>
              </a:solidFill>
              <a:latin typeface="微软雅黑"/>
              <a:ea typeface="微软雅黑"/>
              <a:cs typeface="阿里巴巴普惠体 R" panose="00020600040101010101" pitchFamily="18" charset="-122"/>
            </a:endParaRPr>
          </a:p>
        </p:txBody>
      </p:sp>
      <p:pic>
        <p:nvPicPr>
          <p:cNvPr id="4" name="图片 3"/>
          <p:cNvPicPr>
            <a:picLocks noChangeAspect="1"/>
          </p:cNvPicPr>
          <p:nvPr/>
        </p:nvPicPr>
        <p:blipFill>
          <a:blip r:embed="rId1"/>
          <a:stretch>
            <a:fillRect/>
          </a:stretch>
        </p:blipFill>
        <p:spPr>
          <a:xfrm>
            <a:off x="736600" y="1168400"/>
            <a:ext cx="3500120" cy="4633168"/>
          </a:xfrm>
          <a:prstGeom prst="rect">
            <a:avLst/>
          </a:prstGeom>
          <a:effectLst>
            <a:outerShdw blurRad="50800" dist="38100" dir="2700000" algn="tl" rotWithShape="0">
              <a:prstClr val="black">
                <a:alpha val="40000"/>
              </a:prstClr>
            </a:outerShdw>
          </a:effectLst>
        </p:spPr>
      </p:pic>
      <p:sp>
        <p:nvSpPr>
          <p:cNvPr id="5" name="椭圆 4"/>
          <p:cNvSpPr/>
          <p:nvPr/>
        </p:nvSpPr>
        <p:spPr>
          <a:xfrm>
            <a:off x="596900" y="2838450"/>
            <a:ext cx="142875" cy="142875"/>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596899" y="4105275"/>
            <a:ext cx="142875" cy="142875"/>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05144" y="3286125"/>
            <a:ext cx="142875" cy="142875"/>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05144" y="4791077"/>
            <a:ext cx="142875" cy="142875"/>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60400" y="332656"/>
            <a:ext cx="10515600" cy="484941"/>
          </a:xfrm>
          <a:prstGeom prst="rect">
            <a:avLst/>
          </a:prstGeom>
        </p:spPr>
        <p:txBody>
          <a:bodyPr vert="horz"/>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mn-ea"/>
                <a:ea typeface="+mn-ea"/>
              </a:rPr>
              <a:t>第二阶段抗感染治疗</a:t>
            </a:r>
            <a:endParaRPr lang="zh-CN" altLang="en-US" sz="2800" b="1" dirty="0">
              <a:solidFill>
                <a:schemeClr val="bg1"/>
              </a:solidFill>
              <a:latin typeface="+mn-ea"/>
              <a:ea typeface="+mn-ea"/>
            </a:endParaRPr>
          </a:p>
        </p:txBody>
      </p:sp>
      <p:sp>
        <p:nvSpPr>
          <p:cNvPr id="3" name="文本框 2"/>
          <p:cNvSpPr txBox="1"/>
          <p:nvPr/>
        </p:nvSpPr>
        <p:spPr>
          <a:xfrm>
            <a:off x="4845102" y="1574249"/>
            <a:ext cx="6384873" cy="4640116"/>
          </a:xfrm>
          <a:prstGeom prst="rect">
            <a:avLst/>
          </a:prstGeom>
          <a:noFill/>
        </p:spPr>
        <p:txBody>
          <a:bodyPr wrap="square">
            <a:spAutoFit/>
          </a:bodyPr>
          <a:lstStyle/>
          <a:p>
            <a:pPr marL="285750" indent="-285750">
              <a:lnSpc>
                <a:spcPct val="150000"/>
              </a:lnSpc>
              <a:spcAft>
                <a:spcPts val="600"/>
              </a:spcAft>
              <a:buFont typeface="Wingdings" panose="05000000000000000000" pitchFamily="2" charset="2"/>
              <a:buChar char="Ø"/>
            </a:pPr>
            <a:r>
              <a:rPr lang="en-US" altLang="zh-CN" sz="1400" b="1" dirty="0">
                <a:solidFill>
                  <a:prstClr val="black"/>
                </a:solidFill>
                <a:latin typeface="+mn-ea"/>
                <a:cs typeface="阿里巴巴普惠体 R" panose="00020600040101010101" pitchFamily="18" charset="-122"/>
              </a:rPr>
              <a:t>D28</a:t>
            </a:r>
            <a:r>
              <a:rPr lang="zh-CN" altLang="en-US" sz="1400" b="1" dirty="0">
                <a:solidFill>
                  <a:prstClr val="black"/>
                </a:solidFill>
                <a:latin typeface="+mn-ea"/>
                <a:cs typeface="阿里巴巴普惠体 R" panose="00020600040101010101" pitchFamily="18" charset="-122"/>
              </a:rPr>
              <a:t>：</a:t>
            </a:r>
            <a:r>
              <a:rPr lang="zh-CN" altLang="en-US" sz="1400" dirty="0">
                <a:solidFill>
                  <a:prstClr val="black"/>
                </a:solidFill>
                <a:latin typeface="+mn-ea"/>
              </a:rPr>
              <a:t>精神状态恶化，</a:t>
            </a:r>
            <a:r>
              <a:rPr lang="zh-CN" altLang="en-US" sz="1400" dirty="0">
                <a:solidFill>
                  <a:prstClr val="black"/>
                </a:solidFill>
                <a:latin typeface="+mn-ea"/>
                <a:cs typeface="阿里巴巴普惠体 R" panose="00020600040101010101" pitchFamily="18" charset="-122"/>
              </a:rPr>
              <a:t>谵妄加重、无法说话、情绪激动，不与人互动</a:t>
            </a:r>
            <a:r>
              <a:rPr lang="zh-CN" altLang="en-US" sz="1400" dirty="0">
                <a:solidFill>
                  <a:prstClr val="black"/>
                </a:solidFill>
                <a:latin typeface="+mn-ea"/>
              </a:rPr>
              <a:t>，外周白细胞增多。</a:t>
            </a:r>
            <a:r>
              <a:rPr lang="en-US" altLang="zh-CN" sz="1400" dirty="0">
                <a:solidFill>
                  <a:prstClr val="black"/>
                </a:solidFill>
                <a:latin typeface="+mn-ea"/>
              </a:rPr>
              <a:t>CT</a:t>
            </a:r>
            <a:r>
              <a:rPr lang="zh-CN" altLang="en-US" sz="1400" dirty="0">
                <a:solidFill>
                  <a:prstClr val="black"/>
                </a:solidFill>
                <a:latin typeface="+mn-ea"/>
              </a:rPr>
              <a:t>显示手术部位积液增多；</a:t>
            </a:r>
            <a:r>
              <a:rPr lang="en-US" altLang="zh-CN" sz="1400" dirty="0">
                <a:solidFill>
                  <a:prstClr val="black"/>
                </a:solidFill>
                <a:latin typeface="+mn-ea"/>
              </a:rPr>
              <a:t>CSF</a:t>
            </a:r>
            <a:r>
              <a:rPr lang="zh-CN" altLang="en-US" sz="1400" dirty="0">
                <a:solidFill>
                  <a:prstClr val="black"/>
                </a:solidFill>
                <a:latin typeface="+mn-ea"/>
              </a:rPr>
              <a:t>浑浊，白细胞</a:t>
            </a:r>
            <a:r>
              <a:rPr lang="en-US" altLang="zh-CN" sz="1400" dirty="0">
                <a:solidFill>
                  <a:prstClr val="black"/>
                </a:solidFill>
                <a:latin typeface="+mn-ea"/>
              </a:rPr>
              <a:t>1723/mm</a:t>
            </a:r>
            <a:r>
              <a:rPr lang="en-US" altLang="zh-CN" sz="1400" baseline="30000" dirty="0">
                <a:solidFill>
                  <a:prstClr val="black"/>
                </a:solidFill>
                <a:latin typeface="+mn-ea"/>
              </a:rPr>
              <a:t>3</a:t>
            </a:r>
            <a:r>
              <a:rPr lang="en-US" altLang="zh-CN" sz="1400" dirty="0">
                <a:solidFill>
                  <a:prstClr val="black"/>
                </a:solidFill>
                <a:latin typeface="+mn-ea"/>
              </a:rPr>
              <a:t> (95%</a:t>
            </a:r>
            <a:r>
              <a:rPr lang="zh-CN" altLang="en-US" sz="1400" dirty="0">
                <a:solidFill>
                  <a:prstClr val="black"/>
                </a:solidFill>
                <a:latin typeface="+mn-ea"/>
              </a:rPr>
              <a:t>多形核细胞）、葡萄糖</a:t>
            </a:r>
            <a:r>
              <a:rPr lang="en-US" altLang="zh-CN" sz="1400" dirty="0">
                <a:solidFill>
                  <a:prstClr val="black"/>
                </a:solidFill>
                <a:latin typeface="+mn-ea"/>
              </a:rPr>
              <a:t>29mg/dL</a:t>
            </a:r>
            <a:r>
              <a:rPr lang="zh-CN" altLang="en-US" sz="1400" dirty="0">
                <a:solidFill>
                  <a:prstClr val="black"/>
                </a:solidFill>
                <a:latin typeface="+mn-ea"/>
              </a:rPr>
              <a:t>、蛋白质浓度大于检测限，</a:t>
            </a:r>
            <a:r>
              <a:rPr lang="zh-CN" altLang="en-US" sz="1400" b="1" dirty="0">
                <a:solidFill>
                  <a:schemeClr val="accent5"/>
                </a:solidFill>
                <a:latin typeface="+mn-ea"/>
              </a:rPr>
              <a:t>判定细菌性脑膜炎</a:t>
            </a:r>
            <a:endParaRPr lang="en-US" altLang="zh-CN" sz="1400" b="1" dirty="0">
              <a:solidFill>
                <a:schemeClr val="accent5"/>
              </a:solidFill>
              <a:latin typeface="+mn-ea"/>
            </a:endParaRPr>
          </a:p>
          <a:p>
            <a:pPr marL="285750" indent="-285750">
              <a:lnSpc>
                <a:spcPct val="150000"/>
              </a:lnSpc>
              <a:spcAft>
                <a:spcPts val="600"/>
              </a:spcAft>
              <a:buFont typeface="Wingdings" panose="05000000000000000000" pitchFamily="2" charset="2"/>
              <a:buChar char="Ø"/>
            </a:pPr>
            <a:r>
              <a:rPr lang="en-US" altLang="zh-CN" sz="1400" b="1" dirty="0">
                <a:solidFill>
                  <a:prstClr val="black"/>
                </a:solidFill>
                <a:latin typeface="+mn-ea"/>
              </a:rPr>
              <a:t>D29</a:t>
            </a:r>
            <a:r>
              <a:rPr lang="zh-CN" altLang="en-US" sz="1400" b="1" dirty="0">
                <a:solidFill>
                  <a:prstClr val="black"/>
                </a:solidFill>
                <a:latin typeface="+mn-ea"/>
              </a:rPr>
              <a:t>：</a:t>
            </a:r>
            <a:r>
              <a:rPr lang="zh-CN" altLang="en-US" sz="1400" u="sng" dirty="0">
                <a:solidFill>
                  <a:prstClr val="black"/>
                </a:solidFill>
                <a:latin typeface="+mn-ea"/>
              </a:rPr>
              <a:t>考虑到肾毒性、容量超负荷和中枢神经系统感染无法达到理想药效学</a:t>
            </a:r>
            <a:r>
              <a:rPr lang="zh-CN" altLang="en-US" sz="1400" b="1" u="sng" dirty="0">
                <a:solidFill>
                  <a:prstClr val="black"/>
                </a:solidFill>
                <a:latin typeface="+mn-ea"/>
              </a:rPr>
              <a:t>，</a:t>
            </a:r>
            <a:r>
              <a:rPr lang="zh-CN" altLang="en-US" sz="1400" u="sng" dirty="0">
                <a:latin typeface="+mn-ea"/>
              </a:rPr>
              <a:t>停用多粘菌素</a:t>
            </a:r>
            <a:r>
              <a:rPr lang="en-US" altLang="zh-CN" sz="1400" u="sng" dirty="0">
                <a:latin typeface="+mn-ea"/>
              </a:rPr>
              <a:t>B</a:t>
            </a:r>
            <a:r>
              <a:rPr lang="zh-CN" altLang="en-US" sz="1400" u="sng" dirty="0">
                <a:latin typeface="+mn-ea"/>
              </a:rPr>
              <a:t>，</a:t>
            </a:r>
            <a:r>
              <a:rPr lang="zh-CN" altLang="en-US" sz="1400" b="1" dirty="0">
                <a:solidFill>
                  <a:schemeClr val="accent5"/>
                </a:solidFill>
                <a:latin typeface="+mn-ea"/>
              </a:rPr>
              <a:t>启用舒巴坦</a:t>
            </a:r>
            <a:r>
              <a:rPr lang="en-US" altLang="zh-CN" sz="1400" b="1" dirty="0">
                <a:solidFill>
                  <a:schemeClr val="accent5"/>
                </a:solidFill>
                <a:latin typeface="+mn-ea"/>
              </a:rPr>
              <a:t>-</a:t>
            </a:r>
            <a:r>
              <a:rPr lang="zh-CN" altLang="en-US" sz="1400" b="1" dirty="0">
                <a:solidFill>
                  <a:schemeClr val="accent5"/>
                </a:solidFill>
                <a:latin typeface="+mn-ea"/>
              </a:rPr>
              <a:t>度洛巴坦</a:t>
            </a:r>
            <a:r>
              <a:rPr lang="en-US" altLang="zh-CN" sz="1400" b="1" dirty="0">
                <a:solidFill>
                  <a:schemeClr val="accent5"/>
                </a:solidFill>
                <a:latin typeface="+mn-ea"/>
              </a:rPr>
              <a:t>(IV 1g/1g, q6h)+</a:t>
            </a:r>
            <a:r>
              <a:rPr lang="zh-CN" altLang="en-US" sz="1400" b="1" dirty="0">
                <a:solidFill>
                  <a:schemeClr val="accent5"/>
                </a:solidFill>
                <a:latin typeface="+mn-ea"/>
              </a:rPr>
              <a:t>头孢地尔</a:t>
            </a:r>
            <a:r>
              <a:rPr lang="en-US" altLang="zh-CN" sz="1400" b="1" dirty="0">
                <a:solidFill>
                  <a:schemeClr val="accent5"/>
                </a:solidFill>
                <a:latin typeface="+mn-ea"/>
              </a:rPr>
              <a:t>+</a:t>
            </a:r>
            <a:r>
              <a:rPr lang="zh-CN" altLang="en-US" sz="1400" b="1" dirty="0">
                <a:solidFill>
                  <a:schemeClr val="accent5"/>
                </a:solidFill>
                <a:latin typeface="+mn-ea"/>
              </a:rPr>
              <a:t>米诺环素</a:t>
            </a:r>
            <a:endParaRPr lang="en-US" altLang="zh-CN" sz="1400" dirty="0">
              <a:solidFill>
                <a:schemeClr val="accent5"/>
              </a:solidFill>
              <a:latin typeface="+mn-ea"/>
            </a:endParaRPr>
          </a:p>
          <a:p>
            <a:pPr marL="285750" indent="-285750">
              <a:lnSpc>
                <a:spcPct val="150000"/>
              </a:lnSpc>
              <a:spcAft>
                <a:spcPts val="600"/>
              </a:spcAft>
              <a:buFont typeface="Wingdings" panose="05000000000000000000" pitchFamily="2" charset="2"/>
              <a:buChar char="Ø"/>
            </a:pPr>
            <a:r>
              <a:rPr lang="en-US" altLang="zh-CN" sz="1400" b="1" dirty="0">
                <a:solidFill>
                  <a:prstClr val="black"/>
                </a:solidFill>
                <a:latin typeface="+mn-ea"/>
              </a:rPr>
              <a:t>D32</a:t>
            </a:r>
            <a:r>
              <a:rPr lang="zh-CN" altLang="en-US" sz="1400" b="1" dirty="0">
                <a:solidFill>
                  <a:prstClr val="black"/>
                </a:solidFill>
                <a:latin typeface="+mn-ea"/>
              </a:rPr>
              <a:t>：</a:t>
            </a:r>
            <a:r>
              <a:rPr lang="zh-CN" altLang="en-US" sz="1400" dirty="0">
                <a:latin typeface="+mn-ea"/>
              </a:rPr>
              <a:t>精神状态逐渐改善，发热消退、白细胞计数恢复正常</a:t>
            </a:r>
            <a:endParaRPr lang="en-US" altLang="zh-CN" sz="1400" dirty="0">
              <a:latin typeface="+mn-ea"/>
            </a:endParaRPr>
          </a:p>
          <a:p>
            <a:pPr marL="285750" indent="-285750">
              <a:lnSpc>
                <a:spcPct val="150000"/>
              </a:lnSpc>
              <a:spcAft>
                <a:spcPts val="600"/>
              </a:spcAft>
              <a:buFont typeface="Wingdings" panose="05000000000000000000" pitchFamily="2" charset="2"/>
              <a:buChar char="Ø"/>
            </a:pPr>
            <a:r>
              <a:rPr lang="en-US" altLang="zh-CN" sz="1400" b="1" dirty="0">
                <a:latin typeface="+mn-ea"/>
              </a:rPr>
              <a:t>D60</a:t>
            </a:r>
            <a:r>
              <a:rPr lang="zh-CN" altLang="en-US" sz="1400" dirty="0">
                <a:latin typeface="+mn-ea"/>
              </a:rPr>
              <a:t>：因肝酶升高（</a:t>
            </a:r>
            <a:r>
              <a:rPr lang="nn-NO" altLang="zh-CN" sz="1400" b="0" i="0" u="none" strike="noStrike" baseline="0" dirty="0">
                <a:solidFill>
                  <a:srgbClr val="000000"/>
                </a:solidFill>
                <a:latin typeface="+mn-ea"/>
              </a:rPr>
              <a:t>ALP 515, </a:t>
            </a:r>
            <a:r>
              <a:rPr lang="nn-NO" altLang="zh-CN" sz="1400" b="0" i="0" u="none" strike="noStrike" baseline="0" dirty="0">
                <a:solidFill>
                  <a:srgbClr val="1A1B1A"/>
                </a:solidFill>
                <a:latin typeface="+mn-ea"/>
              </a:rPr>
              <a:t>ALT 90, AST 70</a:t>
            </a:r>
            <a:r>
              <a:rPr lang="zh-CN" altLang="en-US" sz="1400" b="0" i="0" u="none" strike="noStrike" baseline="0" dirty="0">
                <a:solidFill>
                  <a:srgbClr val="1A1B1A"/>
                </a:solidFill>
                <a:latin typeface="+mn-ea"/>
              </a:rPr>
              <a:t>），</a:t>
            </a:r>
            <a:r>
              <a:rPr lang="zh-CN" altLang="en-US" sz="1400" b="1" dirty="0">
                <a:solidFill>
                  <a:schemeClr val="accent5"/>
                </a:solidFill>
                <a:latin typeface="+mn-ea"/>
              </a:rPr>
              <a:t>停用米诺环素，停用后肝酶恢复正常</a:t>
            </a:r>
            <a:endParaRPr lang="en-US" altLang="zh-CN" sz="1400" b="1" dirty="0">
              <a:solidFill>
                <a:schemeClr val="accent5"/>
              </a:solidFill>
              <a:latin typeface="+mn-ea"/>
            </a:endParaRPr>
          </a:p>
          <a:p>
            <a:pPr marL="285750" indent="-285750">
              <a:lnSpc>
                <a:spcPct val="150000"/>
              </a:lnSpc>
              <a:spcAft>
                <a:spcPts val="600"/>
              </a:spcAft>
              <a:buFont typeface="Wingdings" panose="05000000000000000000" pitchFamily="2" charset="2"/>
              <a:buChar char="Ø"/>
            </a:pPr>
            <a:r>
              <a:rPr lang="en-US" altLang="zh-CN" sz="1400" b="1" dirty="0">
                <a:latin typeface="+mn-ea"/>
              </a:rPr>
              <a:t>D69</a:t>
            </a:r>
            <a:r>
              <a:rPr lang="zh-CN" altLang="en-US" sz="1400" b="1" dirty="0">
                <a:latin typeface="+mn-ea"/>
              </a:rPr>
              <a:t>：</a:t>
            </a:r>
            <a:r>
              <a:rPr lang="zh-CN" altLang="en-US" sz="1400" b="1" u="sng" dirty="0">
                <a:latin typeface="+mn-ea"/>
              </a:rPr>
              <a:t>舒巴坦</a:t>
            </a:r>
            <a:r>
              <a:rPr lang="en-US" altLang="zh-CN" sz="1400" b="1" u="sng" dirty="0">
                <a:latin typeface="+mn-ea"/>
              </a:rPr>
              <a:t>-</a:t>
            </a:r>
            <a:r>
              <a:rPr lang="zh-CN" altLang="en-US" sz="1400" b="1" u="sng" dirty="0">
                <a:latin typeface="+mn-ea"/>
              </a:rPr>
              <a:t>度洛巴坦使用</a:t>
            </a:r>
            <a:r>
              <a:rPr lang="en-US" altLang="zh-CN" sz="1400" b="1" u="sng" dirty="0">
                <a:latin typeface="+mn-ea"/>
              </a:rPr>
              <a:t>6</a:t>
            </a:r>
            <a:r>
              <a:rPr lang="zh-CN" altLang="en-US" sz="1400" b="1" u="sng" dirty="0">
                <a:latin typeface="+mn-ea"/>
              </a:rPr>
              <a:t>周后</a:t>
            </a:r>
            <a:r>
              <a:rPr lang="zh-CN" altLang="en-US" sz="1400" dirty="0">
                <a:latin typeface="+mn-ea"/>
              </a:rPr>
              <a:t>，复查头部</a:t>
            </a:r>
            <a:r>
              <a:rPr lang="en-US" altLang="zh-CN" sz="1400" dirty="0">
                <a:latin typeface="+mn-ea"/>
              </a:rPr>
              <a:t>CT</a:t>
            </a:r>
            <a:r>
              <a:rPr lang="zh-CN" altLang="en-US" sz="1400" dirty="0">
                <a:latin typeface="+mn-ea"/>
              </a:rPr>
              <a:t>显示积液减少，感染临床症状消除，无并发症</a:t>
            </a:r>
            <a:endParaRPr lang="en-US" altLang="zh-CN" sz="1400" dirty="0">
              <a:latin typeface="+mn-ea"/>
            </a:endParaRPr>
          </a:p>
          <a:p>
            <a:pPr marL="285750" indent="-285750">
              <a:lnSpc>
                <a:spcPct val="150000"/>
              </a:lnSpc>
              <a:spcAft>
                <a:spcPts val="600"/>
              </a:spcAft>
              <a:buFont typeface="Wingdings" panose="05000000000000000000" pitchFamily="2" charset="2"/>
              <a:buChar char="Ø"/>
            </a:pPr>
            <a:r>
              <a:rPr lang="en-US" altLang="zh-CN" sz="1400" dirty="0">
                <a:latin typeface="+mn-ea"/>
              </a:rPr>
              <a:t>D70</a:t>
            </a:r>
            <a:r>
              <a:rPr lang="zh-CN" altLang="en-US" sz="1400" dirty="0">
                <a:latin typeface="+mn-ea"/>
              </a:rPr>
              <a:t>：停用所有抗生素，出院转去康复中心。</a:t>
            </a:r>
            <a:endParaRPr lang="zh-CN" altLang="en-US" sz="1400" dirty="0">
              <a:latin typeface="+mn-ea"/>
            </a:endParaRPr>
          </a:p>
        </p:txBody>
      </p:sp>
      <p:pic>
        <p:nvPicPr>
          <p:cNvPr id="4" name="图片 3"/>
          <p:cNvPicPr>
            <a:picLocks noChangeAspect="1"/>
          </p:cNvPicPr>
          <p:nvPr/>
        </p:nvPicPr>
        <p:blipFill>
          <a:blip r:embed="rId1"/>
          <a:stretch>
            <a:fillRect/>
          </a:stretch>
        </p:blipFill>
        <p:spPr>
          <a:xfrm>
            <a:off x="660400" y="1574249"/>
            <a:ext cx="3888139" cy="4000544"/>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660400" y="332656"/>
            <a:ext cx="10515600" cy="484941"/>
          </a:xfrm>
          <a:prstGeom prst="rect">
            <a:avLst/>
          </a:prstGeom>
        </p:spPr>
        <p:txBody>
          <a:bodyPr vert="horz"/>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chemeClr val="bg1"/>
                </a:solidFill>
                <a:latin typeface="+mn-ea"/>
                <a:ea typeface="+mn-ea"/>
              </a:rPr>
              <a:t>案例小结</a:t>
            </a:r>
            <a:endParaRPr lang="zh-CN" altLang="en-US" sz="2800" b="1" dirty="0">
              <a:solidFill>
                <a:schemeClr val="bg1"/>
              </a:solidFill>
              <a:latin typeface="+mn-ea"/>
              <a:ea typeface="+mn-ea"/>
            </a:endParaRPr>
          </a:p>
        </p:txBody>
      </p:sp>
      <p:sp>
        <p:nvSpPr>
          <p:cNvPr id="3" name="文本框 2"/>
          <p:cNvSpPr txBox="1"/>
          <p:nvPr/>
        </p:nvSpPr>
        <p:spPr>
          <a:xfrm>
            <a:off x="817336" y="1450189"/>
            <a:ext cx="10701564" cy="3957622"/>
          </a:xfrm>
          <a:prstGeom prst="rect">
            <a:avLst/>
          </a:prstGeom>
          <a:noFill/>
        </p:spPr>
        <p:txBody>
          <a:bodyPr wrap="square">
            <a:spAutoFit/>
          </a:bodyPr>
          <a:lstStyle/>
          <a:p>
            <a:pPr marL="285750" indent="-285750">
              <a:lnSpc>
                <a:spcPct val="20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神经外科感染和脑膜炎是颅脑手术后罕见但严重的并发症。在院内感染中，耐药⾰兰氏阴性杆菌（如鲍曼不动杆菌）通常与此有关，死亡率高达</a:t>
            </a:r>
            <a:r>
              <a:rPr lang="en-US" altLang="zh-CN" sz="1600" dirty="0">
                <a:latin typeface="微软雅黑" panose="020B0503020204020204" pitchFamily="34" charset="-122"/>
                <a:ea typeface="微软雅黑" panose="020B0503020204020204" pitchFamily="34" charset="-122"/>
              </a:rPr>
              <a:t>40% </a:t>
            </a:r>
            <a:r>
              <a:rPr lang="en-US" altLang="zh-CN" sz="1600" baseline="300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。由于针对 </a:t>
            </a:r>
            <a:r>
              <a:rPr lang="en-US" altLang="zh-CN" sz="1600" dirty="0">
                <a:latin typeface="微软雅黑" panose="020B0503020204020204" pitchFamily="34" charset="-122"/>
                <a:ea typeface="微软雅黑" panose="020B0503020204020204" pitchFamily="34" charset="-122"/>
              </a:rPr>
              <a:t>CRAB)</a:t>
            </a:r>
            <a:r>
              <a:rPr lang="zh-CN" altLang="en-US" sz="1600" dirty="0">
                <a:latin typeface="微软雅黑" panose="020B0503020204020204" pitchFamily="34" charset="-122"/>
                <a:ea typeface="微软雅黑" panose="020B0503020204020204" pitchFamily="34" charset="-122"/>
              </a:rPr>
              <a:t>的抗菌药物已经有限，考虑到中枢神经系统 </a:t>
            </a:r>
            <a:r>
              <a:rPr lang="en-US" altLang="zh-CN" sz="1600" dirty="0">
                <a:latin typeface="微软雅黑" panose="020B0503020204020204" pitchFamily="34" charset="-122"/>
                <a:ea typeface="微软雅黑" panose="020B0503020204020204" pitchFamily="34" charset="-122"/>
              </a:rPr>
              <a:t>(CNS) </a:t>
            </a:r>
            <a:r>
              <a:rPr lang="zh-CN" altLang="en-US" sz="1600" dirty="0">
                <a:latin typeface="微软雅黑" panose="020B0503020204020204" pitchFamily="34" charset="-122"/>
                <a:ea typeface="微软雅黑" panose="020B0503020204020204" pitchFamily="34" charset="-122"/>
              </a:rPr>
              <a:t>感染环境中可用抗生素的疗效、耐受性和药代动力学，医疗管理变得困难。</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en-US" altLang="zh-CN" sz="1600" dirty="0">
                <a:latin typeface="微软雅黑" panose="020B0503020204020204" pitchFamily="34" charset="-122"/>
                <a:ea typeface="微软雅黑" panose="020B0503020204020204" pitchFamily="34" charset="-122"/>
              </a:rPr>
              <a:t>2017</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IDSA </a:t>
            </a:r>
            <a:r>
              <a:rPr lang="zh-CN" altLang="en-US" sz="1600" dirty="0">
                <a:latin typeface="微软雅黑" panose="020B0503020204020204" pitchFamily="34" charset="-122"/>
                <a:ea typeface="微软雅黑" panose="020B0503020204020204" pitchFamily="34" charset="-122"/>
              </a:rPr>
              <a:t>院内脑膜炎和脑室炎指南中，唯⼀推荐的 </a:t>
            </a:r>
            <a:r>
              <a:rPr lang="en-US" altLang="zh-CN" sz="1600" dirty="0">
                <a:latin typeface="微软雅黑" panose="020B0503020204020204" pitchFamily="34" charset="-122"/>
                <a:ea typeface="微软雅黑" panose="020B0503020204020204" pitchFamily="34" charset="-122"/>
              </a:rPr>
              <a:t>CRAB </a:t>
            </a:r>
            <a:r>
              <a:rPr lang="zh-CN" altLang="en-US" sz="1600" dirty="0">
                <a:latin typeface="微软雅黑" panose="020B0503020204020204" pitchFamily="34" charset="-122"/>
                <a:ea typeface="微软雅黑" panose="020B0503020204020204" pitchFamily="34" charset="-122"/>
              </a:rPr>
              <a:t>治疗方法是粘菌素，但该药物不易进⼊脑脊液 </a:t>
            </a:r>
            <a:r>
              <a:rPr lang="en-US" altLang="zh-CN" sz="1600" dirty="0">
                <a:latin typeface="微软雅黑" panose="020B0503020204020204" pitchFamily="34" charset="-122"/>
                <a:ea typeface="微软雅黑" panose="020B0503020204020204" pitchFamily="34" charset="-122"/>
              </a:rPr>
              <a:t>(CSF) </a:t>
            </a:r>
            <a:r>
              <a:rPr lang="en-US" altLang="zh-CN" sz="1600" baseline="300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有研究数据表明，头孢地尔（</a:t>
            </a:r>
            <a:r>
              <a:rPr lang="en-US" altLang="zh-CN" sz="1600" dirty="0">
                <a:latin typeface="微软雅黑" panose="020B0503020204020204" pitchFamily="34" charset="-122"/>
                <a:ea typeface="微软雅黑" panose="020B0503020204020204" pitchFamily="34" charset="-122"/>
              </a:rPr>
              <a:t>2g</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q6h)</a:t>
            </a:r>
            <a:r>
              <a:rPr lang="zh-CN" altLang="en-US" sz="1600" dirty="0">
                <a:latin typeface="微软雅黑" panose="020B0503020204020204" pitchFamily="34" charset="-122"/>
                <a:ea typeface="微软雅黑" panose="020B0503020204020204" pitchFamily="34" charset="-122"/>
              </a:rPr>
              <a:t>）在脑脊髓液的浓度为</a:t>
            </a:r>
            <a:r>
              <a:rPr lang="en-US" altLang="zh-CN" sz="1600" dirty="0">
                <a:latin typeface="微软雅黑" panose="020B0503020204020204" pitchFamily="34" charset="-122"/>
                <a:ea typeface="微软雅黑" panose="020B0503020204020204" pitchFamily="34" charset="-122"/>
              </a:rPr>
              <a:t>24-25.5mg/L</a:t>
            </a:r>
            <a:r>
              <a:rPr lang="zh-CN" altLang="en-US" sz="1600" dirty="0">
                <a:latin typeface="微软雅黑" panose="020B0503020204020204" pitchFamily="34" charset="-122"/>
                <a:ea typeface="微软雅黑" panose="020B0503020204020204" pitchFamily="34" charset="-122"/>
              </a:rPr>
              <a:t>，舒巴坦（</a:t>
            </a:r>
            <a:r>
              <a:rPr lang="en-US" altLang="zh-CN" sz="1600" dirty="0">
                <a:latin typeface="微软雅黑" panose="020B0503020204020204" pitchFamily="34" charset="-122"/>
                <a:ea typeface="微软雅黑" panose="020B0503020204020204" pitchFamily="34" charset="-122"/>
              </a:rPr>
              <a:t>1g</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q6h)</a:t>
            </a:r>
            <a:r>
              <a:rPr lang="zh-CN" altLang="en-US" sz="1600" dirty="0">
                <a:latin typeface="微软雅黑" panose="020B0503020204020204" pitchFamily="34" charset="-122"/>
                <a:ea typeface="微软雅黑" panose="020B0503020204020204" pitchFamily="34" charset="-122"/>
              </a:rPr>
              <a:t>脑脊髓浓度为</a:t>
            </a:r>
            <a:r>
              <a:rPr lang="en-US" altLang="zh-CN" sz="1600" dirty="0">
                <a:latin typeface="微软雅黑" panose="020B0503020204020204" pitchFamily="34" charset="-122"/>
                <a:ea typeface="微软雅黑" panose="020B0503020204020204" pitchFamily="34" charset="-122"/>
              </a:rPr>
              <a:t>12mg/L</a:t>
            </a:r>
            <a:r>
              <a:rPr lang="zh-CN" altLang="en-US" sz="1600" dirty="0">
                <a:latin typeface="微软雅黑" panose="020B0503020204020204" pitchFamily="34" charset="-122"/>
                <a:ea typeface="微软雅黑" panose="020B0503020204020204" pitchFamily="34" charset="-122"/>
              </a:rPr>
              <a:t>（度洛巴坦联合舒巴坦能够增加舒巴坦的抗菌活性），从而达到理想的治疗效果。</a:t>
            </a:r>
            <a:endParaRPr lang="en-US" altLang="zh-CN" sz="1600" dirty="0">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Ø"/>
            </a:pPr>
            <a:r>
              <a:rPr lang="zh-CN" altLang="en-US" sz="1600" b="1" dirty="0">
                <a:solidFill>
                  <a:schemeClr val="accent5"/>
                </a:solidFill>
                <a:latin typeface="微软雅黑" panose="020B0503020204020204" pitchFamily="34" charset="-122"/>
                <a:ea typeface="微软雅黑" panose="020B0503020204020204" pitchFamily="34" charset="-122"/>
              </a:rPr>
              <a:t>对于</a:t>
            </a:r>
            <a:r>
              <a:rPr lang="en-US" altLang="zh-CN" sz="1600" b="1" dirty="0">
                <a:solidFill>
                  <a:schemeClr val="accent5"/>
                </a:solidFill>
                <a:latin typeface="微软雅黑" panose="020B0503020204020204" pitchFamily="34" charset="-122"/>
                <a:ea typeface="微软雅黑" panose="020B0503020204020204" pitchFamily="34" charset="-122"/>
              </a:rPr>
              <a:t>CRAB</a:t>
            </a:r>
            <a:r>
              <a:rPr lang="zh-CN" altLang="en-US" sz="1600" b="1" dirty="0">
                <a:solidFill>
                  <a:schemeClr val="accent5"/>
                </a:solidFill>
                <a:latin typeface="微软雅黑" panose="020B0503020204020204" pitchFamily="34" charset="-122"/>
                <a:ea typeface="微软雅黑" panose="020B0503020204020204" pitchFamily="34" charset="-122"/>
              </a:rPr>
              <a:t>引起的中枢神经系统感染，使用 舒巴坦</a:t>
            </a:r>
            <a:r>
              <a:rPr lang="en-US" altLang="zh-CN" sz="1600" b="1" dirty="0">
                <a:solidFill>
                  <a:schemeClr val="accent5"/>
                </a:solidFill>
                <a:latin typeface="微软雅黑" panose="020B0503020204020204" pitchFamily="34" charset="-122"/>
                <a:ea typeface="微软雅黑" panose="020B0503020204020204" pitchFamily="34" charset="-122"/>
              </a:rPr>
              <a:t>-</a:t>
            </a:r>
            <a:r>
              <a:rPr lang="zh-CN" altLang="en-US" sz="1600" b="1" dirty="0">
                <a:solidFill>
                  <a:schemeClr val="accent5"/>
                </a:solidFill>
                <a:latin typeface="微软雅黑" panose="020B0503020204020204" pitchFamily="34" charset="-122"/>
                <a:ea typeface="微软雅黑" panose="020B0503020204020204" pitchFamily="34" charset="-122"/>
              </a:rPr>
              <a:t>度洛巴坦的治疗方案表现出明显的治疗效果</a:t>
            </a:r>
            <a:r>
              <a:rPr lang="zh-CN" altLang="en-US" sz="1600" dirty="0">
                <a:latin typeface="微软雅黑" panose="020B0503020204020204" pitchFamily="34" charset="-122"/>
                <a:ea typeface="微软雅黑" panose="020B0503020204020204" pitchFamily="34" charset="-122"/>
              </a:rPr>
              <a:t>，但需要进一步完善中枢神经系统的药代动力学。</a:t>
            </a:r>
            <a:endParaRPr lang="en-US" altLang="zh-CN" sz="16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60400" y="6235700"/>
            <a:ext cx="9990667" cy="646331"/>
          </a:xfrm>
          <a:prstGeom prst="rect">
            <a:avLst/>
          </a:prstGeom>
          <a:noFill/>
        </p:spPr>
        <p:txBody>
          <a:bodyPr wrap="square">
            <a:spAutoFit/>
          </a:bodyPr>
          <a:lstStyle/>
          <a:p>
            <a:pPr marL="228600" indent="-228600">
              <a:buAutoNum type="arabicPeriod"/>
            </a:pPr>
            <a:r>
              <a:rPr lang="en-US" altLang="zh-CN" sz="900" dirty="0">
                <a:latin typeface="+mn-ea"/>
              </a:rPr>
              <a:t>Clinical Microbiology and Infection Volume 30, Issue 3, March 2024, Pages 395.e1-395.e4</a:t>
            </a:r>
            <a:endParaRPr lang="en-US" altLang="zh-CN" sz="900" dirty="0">
              <a:latin typeface="+mn-ea"/>
            </a:endParaRPr>
          </a:p>
          <a:p>
            <a:pPr marL="228600" indent="-228600">
              <a:buAutoNum type="arabicPeriod"/>
            </a:pPr>
            <a:r>
              <a:rPr lang="pt-BR" altLang="zh-CN" sz="900" dirty="0">
                <a:latin typeface="+mn-ea"/>
              </a:rPr>
              <a:t>Clin Infect Dis. 2017 Mar 15;64(6):e34-e65. doi: 10.1093/cid/ciw861.</a:t>
            </a:r>
            <a:endParaRPr lang="pt-BR" altLang="zh-CN" sz="900" dirty="0">
              <a:latin typeface="+mn-ea"/>
            </a:endParaRPr>
          </a:p>
          <a:p>
            <a:pPr marL="228600" indent="-228600">
              <a:buAutoNum type="arabicPeriod"/>
            </a:pPr>
            <a:r>
              <a:rPr lang="en-US" altLang="zh-CN" sz="900" dirty="0">
                <a:latin typeface="+mn-ea"/>
              </a:rPr>
              <a:t>Kaye KS, Shorr AF, </a:t>
            </a:r>
            <a:r>
              <a:rPr lang="en-US" altLang="zh-CN" sz="900" dirty="0" err="1">
                <a:latin typeface="+mn-ea"/>
              </a:rPr>
              <a:t>Wunderink</a:t>
            </a:r>
            <a:r>
              <a:rPr lang="en-US" altLang="zh-CN" sz="900" dirty="0">
                <a:latin typeface="+mn-ea"/>
              </a:rPr>
              <a:t> RG, Du B, Poirier GE, Rana K, et al. Lancet Infect Dis. (2023) 23:1072–84. </a:t>
            </a:r>
            <a:r>
              <a:rPr lang="en-US" altLang="zh-CN" sz="900" dirty="0" err="1">
                <a:latin typeface="+mn-ea"/>
              </a:rPr>
              <a:t>doi</a:t>
            </a:r>
            <a:r>
              <a:rPr lang="en-US" altLang="zh-CN" sz="900" dirty="0">
                <a:latin typeface="+mn-ea"/>
              </a:rPr>
              <a:t>: 10.1016/S1473-3099(23)00184-6 </a:t>
            </a:r>
            <a:endParaRPr lang="en-US" altLang="zh-CN" sz="900" dirty="0">
              <a:latin typeface="+mn-ea"/>
            </a:endParaRPr>
          </a:p>
          <a:p>
            <a:pPr marL="228600" indent="-228600">
              <a:buAutoNum type="arabicPeriod"/>
            </a:pPr>
            <a:endParaRPr lang="zh-CN" altLang="en-US" sz="900" dirty="0">
              <a:latin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íšļiďè"/>
        <p:cNvGrpSpPr/>
        <p:nvPr/>
      </p:nvGrpSpPr>
      <p:grpSpPr>
        <a:xfrm>
          <a:off x="0" y="0"/>
          <a:ext cx="0" cy="0"/>
          <a:chOff x="0" y="0"/>
          <a:chExt cx="0" cy="0"/>
        </a:xfrm>
      </p:grpSpPr>
      <p:sp>
        <p:nvSpPr>
          <p:cNvPr id="50" name="文本占位符 49"/>
          <p:cNvSpPr>
            <a:spLocks noGrp="1"/>
          </p:cNvSpPr>
          <p:nvPr>
            <p:ph type="body" sz="quarter" idx="4294967295"/>
          </p:nvPr>
        </p:nvSpPr>
        <p:spPr>
          <a:xfrm>
            <a:off x="547168" y="6392287"/>
            <a:ext cx="8445500" cy="83100"/>
          </a:xfrm>
        </p:spPr>
        <p:txBody>
          <a:bodyPr vert="horz" lIns="0" tIns="0" rIns="0" bIns="0" rtlCol="0" anchor="t" anchorCtr="0">
            <a:spAutoFit/>
          </a:bodyPr>
          <a:lstStyle/>
          <a:p>
            <a:pPr>
              <a:spcBef>
                <a:spcPts val="0"/>
              </a:spcBef>
              <a:buFont typeface="+mj-lt"/>
              <a:buAutoNum type="arabicPeriod"/>
            </a:pPr>
            <a:r>
              <a:rPr lang="zh-CN" altLang="en-US" sz="600" dirty="0">
                <a:latin typeface="微软雅黑" panose="020B0503020204020204" pitchFamily="34" charset="-122"/>
                <a:ea typeface="微软雅黑" panose="020B0503020204020204" pitchFamily="34" charset="-122"/>
                <a:cs typeface="+mn-ea"/>
                <a:sym typeface="+mn-lt"/>
              </a:rPr>
              <a:t>陈佰义</a:t>
            </a:r>
            <a:r>
              <a:rPr lang="zh-CN" altLang="en-US" sz="600">
                <a:latin typeface="微软雅黑" panose="020B0503020204020204" pitchFamily="34" charset="-122"/>
                <a:ea typeface="微软雅黑" panose="020B0503020204020204" pitchFamily="34" charset="-122"/>
                <a:cs typeface="+mn-ea"/>
                <a:sym typeface="+mn-lt"/>
              </a:rPr>
              <a:t>，等</a:t>
            </a:r>
            <a:r>
              <a:rPr lang="en-US" altLang="zh-CN" sz="600" dirty="0">
                <a:latin typeface="微软雅黑" panose="020B0503020204020204" pitchFamily="34" charset="-122"/>
                <a:ea typeface="微软雅黑" panose="020B0503020204020204" pitchFamily="34" charset="-122"/>
                <a:cs typeface="+mn-ea"/>
                <a:sym typeface="+mn-lt"/>
              </a:rPr>
              <a:t>. </a:t>
            </a:r>
            <a:r>
              <a:rPr lang="zh-CN" altLang="en-US" sz="600" dirty="0">
                <a:latin typeface="微软雅黑" panose="020B0503020204020204" pitchFamily="34" charset="-122"/>
                <a:ea typeface="微软雅黑" panose="020B0503020204020204" pitchFamily="34" charset="-122"/>
                <a:cs typeface="+mn-ea"/>
                <a:sym typeface="+mn-lt"/>
              </a:rPr>
              <a:t>中国鲍曼不动杆菌感染诊治与防控</a:t>
            </a:r>
            <a:r>
              <a:rPr lang="zh-CN" altLang="en-US" sz="600">
                <a:latin typeface="微软雅黑" panose="020B0503020204020204" pitchFamily="34" charset="-122"/>
                <a:ea typeface="微软雅黑" panose="020B0503020204020204" pitchFamily="34" charset="-122"/>
                <a:cs typeface="+mn-ea"/>
                <a:sym typeface="+mn-lt"/>
              </a:rPr>
              <a:t>专家共识</a:t>
            </a:r>
            <a:r>
              <a:rPr lang="en-US" altLang="zh-CN" sz="600" dirty="0">
                <a:latin typeface="微软雅黑" panose="020B0503020204020204" pitchFamily="34" charset="-122"/>
                <a:ea typeface="微软雅黑" panose="020B0503020204020204" pitchFamily="34" charset="-122"/>
                <a:cs typeface="+mn-ea"/>
                <a:sym typeface="+mn-lt"/>
              </a:rPr>
              <a:t>, </a:t>
            </a:r>
            <a:r>
              <a:rPr lang="zh-CN" altLang="en-US" sz="600" dirty="0">
                <a:latin typeface="微软雅黑" panose="020B0503020204020204" pitchFamily="34" charset="-122"/>
                <a:ea typeface="微软雅黑" panose="020B0503020204020204" pitchFamily="34" charset="-122"/>
                <a:cs typeface="+mn-ea"/>
                <a:sym typeface="+mn-lt"/>
              </a:rPr>
              <a:t>中华</a:t>
            </a:r>
            <a:r>
              <a:rPr lang="zh-CN" altLang="en-US" sz="600">
                <a:latin typeface="微软雅黑" panose="020B0503020204020204" pitchFamily="34" charset="-122"/>
                <a:ea typeface="微软雅黑" panose="020B0503020204020204" pitchFamily="34" charset="-122"/>
                <a:cs typeface="+mn-ea"/>
                <a:sym typeface="+mn-lt"/>
              </a:rPr>
              <a:t>医学杂志</a:t>
            </a:r>
            <a:r>
              <a:rPr lang="en-US" altLang="zh-CN" sz="600" dirty="0">
                <a:latin typeface="微软雅黑" panose="020B0503020204020204" pitchFamily="34" charset="-122"/>
                <a:ea typeface="微软雅黑" panose="020B0503020204020204" pitchFamily="34" charset="-122"/>
                <a:cs typeface="+mn-ea"/>
                <a:sym typeface="+mn-lt"/>
              </a:rPr>
              <a:t>, 2012, 92 (2): 76-85</a:t>
            </a:r>
            <a:endParaRPr lang="en-US" altLang="zh-CN" sz="600" dirty="0">
              <a:latin typeface="微软雅黑" panose="020B0503020204020204" pitchFamily="34" charset="-122"/>
              <a:ea typeface="微软雅黑" panose="020B0503020204020204" pitchFamily="34" charset="-122"/>
              <a:cs typeface="+mn-ea"/>
              <a:sym typeface="+mn-lt"/>
            </a:endParaRPr>
          </a:p>
        </p:txBody>
      </p:sp>
      <p:sp>
        <p:nvSpPr>
          <p:cNvPr id="2" name="文本占位符 1"/>
          <p:cNvSpPr>
            <a:spLocks noGrp="1"/>
          </p:cNvSpPr>
          <p:nvPr>
            <p:ph type="body" sz="quarter" idx="4294967295"/>
          </p:nvPr>
        </p:nvSpPr>
        <p:spPr>
          <a:xfrm>
            <a:off x="577810" y="461616"/>
            <a:ext cx="11420475" cy="332399"/>
          </a:xfrm>
        </p:spPr>
        <p:txBody>
          <a:bodyPr vert="horz" lIns="0" tIns="0" rIns="0" bIns="0" rtlCol="0" anchor="t" anchorCtr="0">
            <a:spAutoFit/>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鲍曼不动杆菌是我国院内感染的主要致病菌之一</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9" name="矩形: 圆角 8"/>
          <p:cNvSpPr/>
          <p:nvPr/>
        </p:nvSpPr>
        <p:spPr>
          <a:xfrm>
            <a:off x="330199" y="1695293"/>
            <a:ext cx="11531600" cy="4235607"/>
          </a:xfrm>
          <a:prstGeom prst="roundRect">
            <a:avLst>
              <a:gd name="adj" fmla="val 1499"/>
            </a:avLst>
          </a:prstGeom>
          <a:solidFill>
            <a:schemeClr val="bg1"/>
          </a:solidFill>
          <a:ln>
            <a:noFill/>
          </a:ln>
          <a:effectLst>
            <a:outerShdw blurRad="50800" algn="tl"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330200" y="1227253"/>
            <a:ext cx="11531600" cy="307777"/>
          </a:xfrm>
          <a:prstGeom prst="rect">
            <a:avLst/>
          </a:prstGeom>
          <a:noFill/>
        </p:spPr>
        <p:txBody>
          <a:bodyPr wrap="square">
            <a:spAutoFit/>
          </a:bodyPr>
          <a:lstStyle/>
          <a:p>
            <a:pPr marL="285750" indent="-285750">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cs typeface="+mn-ea"/>
                <a:sym typeface="+mn-lt"/>
              </a:rPr>
              <a:t>鲍曼不动杆菌（</a:t>
            </a:r>
            <a:r>
              <a:rPr lang="en-US" altLang="zh-CN" sz="1400" b="1" i="1" dirty="0">
                <a:latin typeface="微软雅黑" panose="020B0503020204020204" pitchFamily="34" charset="-122"/>
                <a:ea typeface="微软雅黑" panose="020B0503020204020204" pitchFamily="34" charset="-122"/>
                <a:cs typeface="+mn-ea"/>
                <a:sym typeface="+mn-lt"/>
              </a:rPr>
              <a:t>Acinetobacter baumannii</a:t>
            </a:r>
            <a:r>
              <a:rPr lang="zh-CN" altLang="en-US" sz="1400" b="1" dirty="0">
                <a:latin typeface="微软雅黑" panose="020B0503020204020204" pitchFamily="34" charset="-122"/>
                <a:ea typeface="微软雅黑" panose="020B0503020204020204" pitchFamily="34" charset="-122"/>
                <a:cs typeface="+mn-ea"/>
                <a:sym typeface="+mn-lt"/>
              </a:rPr>
              <a:t>，</a:t>
            </a:r>
            <a:r>
              <a:rPr lang="en-US" altLang="zh-CN" sz="1400" b="1" dirty="0">
                <a:latin typeface="微软雅黑" panose="020B0503020204020204" pitchFamily="34" charset="-122"/>
                <a:ea typeface="微软雅黑" panose="020B0503020204020204" pitchFamily="34" charset="-122"/>
                <a:cs typeface="+mn-ea"/>
                <a:sym typeface="+mn-lt"/>
              </a:rPr>
              <a:t>AB</a:t>
            </a:r>
            <a:r>
              <a:rPr lang="zh-CN" altLang="en-US" sz="1400" b="1" dirty="0">
                <a:latin typeface="微软雅黑" panose="020B0503020204020204" pitchFamily="34" charset="-122"/>
                <a:ea typeface="微软雅黑" panose="020B0503020204020204" pitchFamily="34" charset="-122"/>
                <a:cs typeface="+mn-ea"/>
                <a:sym typeface="+mn-lt"/>
              </a:rPr>
              <a:t>）：革兰氏阴性杆菌，是我国院内感染的主要致病菌之一。</a:t>
            </a:r>
            <a:endParaRPr lang="zh-CN" altLang="en-US" sz="1400" b="1" dirty="0">
              <a:latin typeface="微软雅黑" panose="020B0503020204020204" pitchFamily="34" charset="-122"/>
              <a:ea typeface="微软雅黑" panose="020B0503020204020204" pitchFamily="34" charset="-122"/>
              <a:cs typeface="+mn-ea"/>
              <a:sym typeface="+mn-lt"/>
            </a:endParaRPr>
          </a:p>
        </p:txBody>
      </p:sp>
      <p:grpSp>
        <p:nvGrpSpPr>
          <p:cNvPr id="12" name="组合 11"/>
          <p:cNvGrpSpPr/>
          <p:nvPr/>
        </p:nvGrpSpPr>
        <p:grpSpPr>
          <a:xfrm>
            <a:off x="577811" y="1885481"/>
            <a:ext cx="11036376" cy="3855230"/>
            <a:chOff x="658910" y="2002048"/>
            <a:chExt cx="11036376" cy="3687516"/>
          </a:xfrm>
        </p:grpSpPr>
        <p:grpSp>
          <p:nvGrpSpPr>
            <p:cNvPr id="13" name="组合 12"/>
            <p:cNvGrpSpPr/>
            <p:nvPr/>
          </p:nvGrpSpPr>
          <p:grpSpPr>
            <a:xfrm rot="16200000">
              <a:off x="2713209" y="-52251"/>
              <a:ext cx="1721427" cy="5830025"/>
              <a:chOff x="465138" y="2292312"/>
              <a:chExt cx="2027239" cy="3747030"/>
            </a:xfrm>
          </p:grpSpPr>
          <p:sp>
            <p:nvSpPr>
              <p:cNvPr id="37" name="矩形: 圆角 36"/>
              <p:cNvSpPr/>
              <p:nvPr/>
            </p:nvSpPr>
            <p:spPr>
              <a:xfrm>
                <a:off x="465138" y="2292312"/>
                <a:ext cx="2027239" cy="374703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8" name="矩形: 圆角 37"/>
              <p:cNvSpPr/>
              <p:nvPr/>
            </p:nvSpPr>
            <p:spPr>
              <a:xfrm>
                <a:off x="465138" y="2292312"/>
                <a:ext cx="2025490" cy="45719"/>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14" name="组合 13"/>
            <p:cNvGrpSpPr/>
            <p:nvPr/>
          </p:nvGrpSpPr>
          <p:grpSpPr>
            <a:xfrm rot="16200000">
              <a:off x="2713209" y="1913838"/>
              <a:ext cx="1721427" cy="5830025"/>
              <a:chOff x="465138" y="2292312"/>
              <a:chExt cx="2027239" cy="3747030"/>
            </a:xfrm>
          </p:grpSpPr>
          <p:sp>
            <p:nvSpPr>
              <p:cNvPr id="24" name="矩形: 圆角 23"/>
              <p:cNvSpPr/>
              <p:nvPr/>
            </p:nvSpPr>
            <p:spPr>
              <a:xfrm>
                <a:off x="465138" y="2292312"/>
                <a:ext cx="2027239" cy="374703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5" name="矩形: 圆角 24"/>
              <p:cNvSpPr/>
              <p:nvPr/>
            </p:nvSpPr>
            <p:spPr>
              <a:xfrm>
                <a:off x="465138" y="2292312"/>
                <a:ext cx="2025490" cy="45719"/>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p:nvGrpSpPr>
          <p:grpSpPr>
            <a:xfrm rot="5400000" flipH="1">
              <a:off x="7919560" y="-52251"/>
              <a:ext cx="1721427" cy="5830025"/>
              <a:chOff x="465138" y="2292312"/>
              <a:chExt cx="2027239" cy="3747030"/>
            </a:xfrm>
          </p:grpSpPr>
          <p:sp>
            <p:nvSpPr>
              <p:cNvPr id="22" name="矩形: 圆角 21"/>
              <p:cNvSpPr/>
              <p:nvPr/>
            </p:nvSpPr>
            <p:spPr>
              <a:xfrm>
                <a:off x="465138" y="2292312"/>
                <a:ext cx="2027239" cy="374703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矩形: 圆角 22"/>
              <p:cNvSpPr/>
              <p:nvPr/>
            </p:nvSpPr>
            <p:spPr>
              <a:xfrm>
                <a:off x="465138" y="2292312"/>
                <a:ext cx="2025490" cy="45719"/>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16" name="组合 15"/>
            <p:cNvGrpSpPr/>
            <p:nvPr/>
          </p:nvGrpSpPr>
          <p:grpSpPr>
            <a:xfrm rot="5400000" flipH="1">
              <a:off x="7919560" y="1913838"/>
              <a:ext cx="1721427" cy="5830025"/>
              <a:chOff x="465138" y="2292312"/>
              <a:chExt cx="2027239" cy="3747030"/>
            </a:xfrm>
          </p:grpSpPr>
          <p:sp>
            <p:nvSpPr>
              <p:cNvPr id="17" name="矩形: 圆角 16"/>
              <p:cNvSpPr/>
              <p:nvPr/>
            </p:nvSpPr>
            <p:spPr>
              <a:xfrm>
                <a:off x="465138" y="2292312"/>
                <a:ext cx="2027239" cy="374703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矩形: 圆角 17"/>
              <p:cNvSpPr/>
              <p:nvPr/>
            </p:nvSpPr>
            <p:spPr>
              <a:xfrm>
                <a:off x="465138" y="2292312"/>
                <a:ext cx="2025490" cy="45719"/>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grpSp>
      <p:grpSp>
        <p:nvGrpSpPr>
          <p:cNvPr id="39" name="组合 38"/>
          <p:cNvGrpSpPr/>
          <p:nvPr/>
        </p:nvGrpSpPr>
        <p:grpSpPr>
          <a:xfrm>
            <a:off x="4769918" y="2487015"/>
            <a:ext cx="2652162" cy="2652163"/>
            <a:chOff x="4807632" y="1864844"/>
            <a:chExt cx="2652162" cy="2652163"/>
          </a:xfrm>
        </p:grpSpPr>
        <p:sp>
          <p:nvSpPr>
            <p:cNvPr id="40" name="椭圆 39"/>
            <p:cNvSpPr/>
            <p:nvPr/>
          </p:nvSpPr>
          <p:spPr>
            <a:xfrm>
              <a:off x="5007008" y="2064220"/>
              <a:ext cx="2253410" cy="2253411"/>
            </a:xfrm>
            <a:prstGeom prst="ellipse">
              <a:avLst/>
            </a:prstGeom>
            <a:gradFill flip="none" rotWithShape="1">
              <a:gsLst>
                <a:gs pos="0">
                  <a:schemeClr val="accent1"/>
                </a:gs>
                <a:gs pos="100000">
                  <a:schemeClr val="accent1">
                    <a:lumMod val="75000"/>
                  </a:schemeClr>
                </a:gs>
              </a:gsLst>
              <a:lin ang="2700000" scaled="1"/>
              <a:tileRect/>
            </a:gradFill>
            <a:ln>
              <a:noFill/>
            </a:ln>
            <a:effectLst>
              <a:outerShdw blurRad="419100" sx="102000" sy="102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1" name="椭圆 40"/>
            <p:cNvSpPr/>
            <p:nvPr/>
          </p:nvSpPr>
          <p:spPr>
            <a:xfrm>
              <a:off x="4807632" y="1864844"/>
              <a:ext cx="2652162" cy="2652163"/>
            </a:xfrm>
            <a:prstGeom prst="ellipse">
              <a:avLst/>
            </a:prstGeom>
            <a:noFill/>
            <a:ln w="6350">
              <a:gradFill>
                <a:gsLst>
                  <a:gs pos="0">
                    <a:schemeClr val="accent1"/>
                  </a:gs>
                  <a:gs pos="100000">
                    <a:schemeClr val="accent1"/>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42" name="弧形 41"/>
            <p:cNvSpPr/>
            <p:nvPr/>
          </p:nvSpPr>
          <p:spPr>
            <a:xfrm>
              <a:off x="4906477" y="1963689"/>
              <a:ext cx="2454472" cy="2454472"/>
            </a:xfrm>
            <a:prstGeom prst="arc">
              <a:avLst>
                <a:gd name="adj1" fmla="val 3786619"/>
                <a:gd name="adj2" fmla="val 14073582"/>
              </a:avLst>
            </a:prstGeom>
            <a:noFill/>
            <a:ln w="12700">
              <a:gradFill flip="none" rotWithShape="1">
                <a:gsLst>
                  <a:gs pos="0">
                    <a:schemeClr val="accent1"/>
                  </a:gs>
                  <a:gs pos="100000">
                    <a:schemeClr val="accent1">
                      <a:alpha val="0"/>
                    </a:schemeClr>
                  </a:gs>
                </a:gsLst>
                <a:lin ang="16200000" scaled="1"/>
                <a:tileRect/>
              </a:gradFill>
              <a:prstDash val="sysDot"/>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pic>
          <p:nvPicPr>
            <p:cNvPr id="43" name="Picture 2"/>
            <p:cNvPicPr>
              <a:picLocks noChangeArrowheads="1"/>
            </p:cNvPicPr>
            <p:nvPr/>
          </p:nvPicPr>
          <p:blipFill rotWithShape="1">
            <a:blip r:embed="rId1">
              <a:extLst>
                <a:ext uri="{28A0092B-C50C-407E-A947-70E740481C1C}">
                  <a14:useLocalDpi xmlns:a14="http://schemas.microsoft.com/office/drawing/2010/main" val="0"/>
                </a:ext>
              </a:extLst>
            </a:blip>
            <a:srcRect l="5140" r="5140"/>
            <a:stretch>
              <a:fillRect/>
            </a:stretch>
          </p:blipFill>
          <p:spPr bwMode="auto">
            <a:xfrm>
              <a:off x="5007008" y="2064220"/>
              <a:ext cx="2253410" cy="2253411"/>
            </a:xfrm>
            <a:prstGeom prst="ellipse">
              <a:avLst/>
            </a:prstGeom>
            <a:extLst>
              <a:ext uri="{909E8E84-426E-40DD-AFC4-6F175D3DCCD1}">
                <a14:hiddenFill xmlns:a14="http://schemas.microsoft.com/office/drawing/2010/main">
                  <a:solidFill>
                    <a:srgbClr val="FFFFFF"/>
                  </a:solidFill>
                </a14:hiddenFill>
              </a:ext>
            </a:extLst>
          </p:spPr>
        </p:pic>
      </p:grpSp>
      <p:sp>
        <p:nvSpPr>
          <p:cNvPr id="45" name="文本框 44"/>
          <p:cNvSpPr txBox="1"/>
          <p:nvPr/>
        </p:nvSpPr>
        <p:spPr>
          <a:xfrm>
            <a:off x="765636" y="2042871"/>
            <a:ext cx="800219" cy="470257"/>
          </a:xfrm>
          <a:prstGeom prst="rect">
            <a:avLst/>
          </a:prstGeom>
          <a:noFill/>
        </p:spPr>
        <p:txBody>
          <a:bodyPr wrap="none">
            <a:spAutoFit/>
          </a:bodyPr>
          <a:lstStyle/>
          <a:p>
            <a:pPr>
              <a:lnSpc>
                <a:spcPct val="110000"/>
              </a:lnSpc>
            </a:pPr>
            <a:r>
              <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rPr>
              <a:t>分布</a:t>
            </a:r>
            <a:endPar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6" name="文本框 45"/>
          <p:cNvSpPr txBox="1"/>
          <p:nvPr/>
        </p:nvSpPr>
        <p:spPr>
          <a:xfrm>
            <a:off x="858407" y="2546430"/>
            <a:ext cx="4010356" cy="789127"/>
          </a:xfrm>
          <a:prstGeom prst="rect">
            <a:avLst/>
          </a:prstGeom>
          <a:noFill/>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defRPr/>
            </a:pPr>
            <a:r>
              <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广泛分布于医院环境。</a:t>
            </a:r>
            <a:endPar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defRPr/>
            </a:pPr>
            <a:r>
              <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易在住院患者皮肤、结膜、口腔、呼吸道、胃肠道及泌尿生殖道等部位定植。</a:t>
            </a:r>
            <a:endPar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8" name="文本框 47"/>
          <p:cNvSpPr txBox="1"/>
          <p:nvPr/>
        </p:nvSpPr>
        <p:spPr>
          <a:xfrm>
            <a:off x="765636" y="4121436"/>
            <a:ext cx="1415772" cy="470257"/>
          </a:xfrm>
          <a:prstGeom prst="rect">
            <a:avLst/>
          </a:prstGeom>
          <a:noFill/>
        </p:spPr>
        <p:txBody>
          <a:bodyPr wrap="none">
            <a:spAutoFit/>
          </a:bodyPr>
          <a:lstStyle/>
          <a:p>
            <a:pPr>
              <a:lnSpc>
                <a:spcPct val="110000"/>
              </a:lnSpc>
            </a:pPr>
            <a:r>
              <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rPr>
              <a:t>致病情况</a:t>
            </a:r>
            <a:endPar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49" name="文本框 48"/>
          <p:cNvSpPr txBox="1"/>
          <p:nvPr/>
        </p:nvSpPr>
        <p:spPr>
          <a:xfrm>
            <a:off x="738659" y="4624995"/>
            <a:ext cx="4230257" cy="1029193"/>
          </a:xfrm>
          <a:prstGeom prst="rect">
            <a:avLst/>
          </a:prstGeom>
          <a:noFill/>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defRPr/>
            </a:pPr>
            <a:r>
              <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可引起医院获得性肺炎、血流感染、腹腔感染、中枢神经系统感染、泌尿系统感染、皮肤软组织感染等。</a:t>
            </a:r>
            <a:endPar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defRPr/>
            </a:pPr>
            <a:r>
              <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最常见感染肺部，</a:t>
            </a:r>
            <a:r>
              <a:rPr kumimoji="0" lang="zh-CN" altLang="en-US" sz="1200" b="1" i="0" u="none" strike="noStrike" kern="1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是医院获得性肺炎</a:t>
            </a:r>
            <a:r>
              <a:rPr kumimoji="0" lang="en-US" altLang="zh-CN" sz="1200" b="1" i="0" u="none" strike="noStrike" kern="1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(HAP)</a:t>
            </a:r>
            <a:r>
              <a:rPr kumimoji="0" lang="zh-CN" altLang="en-US" sz="1200" b="1" i="0" u="none" strike="noStrike" kern="1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，尤其是呼吸机相关肺炎</a:t>
            </a:r>
            <a:r>
              <a:rPr kumimoji="0" lang="en-US" altLang="zh-CN" sz="1200" b="1" i="0" u="none" strike="noStrike" kern="1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(VAP)</a:t>
            </a:r>
            <a:r>
              <a:rPr kumimoji="0" lang="zh-CN" altLang="en-US" sz="1200" b="1" i="0" u="none" strike="noStrike" kern="1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重要的致病菌</a:t>
            </a:r>
            <a:r>
              <a:rPr kumimoji="0" lang="zh-CN" altLang="en-US" sz="1200" b="1"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rPr>
              <a:t>。</a:t>
            </a:r>
            <a:endParaRPr kumimoji="0" lang="zh-CN" altLang="en-US" sz="1200" b="1"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mn-ea"/>
              <a:sym typeface="+mn-lt"/>
            </a:endParaRPr>
          </a:p>
        </p:txBody>
      </p:sp>
      <p:sp>
        <p:nvSpPr>
          <p:cNvPr id="51" name="文本框 50"/>
          <p:cNvSpPr txBox="1"/>
          <p:nvPr/>
        </p:nvSpPr>
        <p:spPr>
          <a:xfrm>
            <a:off x="9993875" y="2042871"/>
            <a:ext cx="1415772" cy="470257"/>
          </a:xfrm>
          <a:prstGeom prst="rect">
            <a:avLst/>
          </a:prstGeom>
          <a:noFill/>
        </p:spPr>
        <p:txBody>
          <a:bodyPr wrap="none">
            <a:spAutoFit/>
          </a:bodyPr>
          <a:lstStyle/>
          <a:p>
            <a:pPr algn="r">
              <a:lnSpc>
                <a:spcPct val="110000"/>
              </a:lnSpc>
            </a:pPr>
            <a:r>
              <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rPr>
              <a:t>耐药状况</a:t>
            </a:r>
            <a:endPar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2" name="文本框 51"/>
          <p:cNvSpPr txBox="1"/>
          <p:nvPr/>
        </p:nvSpPr>
        <p:spPr>
          <a:xfrm>
            <a:off x="7428732" y="2546430"/>
            <a:ext cx="3909828" cy="1029193"/>
          </a:xfrm>
          <a:prstGeom prst="rect">
            <a:avLst/>
          </a:prstGeom>
          <a:noFill/>
        </p:spPr>
        <p:txBody>
          <a:bodyPr wrap="square">
            <a:spAutoFit/>
          </a:bodyPr>
          <a:lstStyle>
            <a:defPPr>
              <a:defRPr lang="en-US"/>
            </a:defPPr>
            <a:lvl1pPr marL="285750" marR="0" lvl="0" indent="-285750" fontAlgn="auto">
              <a:lnSpc>
                <a:spcPct val="130000"/>
              </a:lnSpc>
              <a:spcBef>
                <a:spcPts val="0"/>
              </a:spcBef>
              <a:spcAft>
                <a:spcPts val="0"/>
              </a:spcAft>
              <a:buClrTx/>
              <a:buSzTx/>
              <a:buFont typeface="Wingdings" panose="05000000000000000000" pitchFamily="2" charset="2"/>
              <a:buChar char="Ø"/>
              <a:defRPr kumimoji="0" sz="1200" b="0" i="0" u="none" strike="noStrike" kern="100" cap="none" spc="0" normalizeH="0" baseline="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cs typeface="+mn-ea"/>
                <a:sym typeface="+mn-lt"/>
              </a:rPr>
              <a:t>具有强大的获得耐药性和克隆传播的能力，多重耐药、广泛耐药、全耐药菌株呈世界性流行。</a:t>
            </a:r>
            <a:endParaRPr lang="zh-CN" altLang="en-US" dirty="0">
              <a:cs typeface="+mn-ea"/>
              <a:sym typeface="+mn-lt"/>
            </a:endParaRPr>
          </a:p>
          <a:p>
            <a:r>
              <a:rPr lang="zh-CN" altLang="en-US" b="1" dirty="0">
                <a:solidFill>
                  <a:schemeClr val="accent2"/>
                </a:solidFill>
                <a:cs typeface="+mn-ea"/>
                <a:sym typeface="+mn-lt"/>
              </a:rPr>
              <a:t>常见对碳青霉烯类耐药</a:t>
            </a:r>
            <a:r>
              <a:rPr lang="zh-CN" altLang="en-US" dirty="0">
                <a:cs typeface="+mn-ea"/>
                <a:sym typeface="+mn-lt"/>
              </a:rPr>
              <a:t>，耐药机制主要与产生</a:t>
            </a:r>
            <a:r>
              <a:rPr lang="en-US" altLang="zh-CN" dirty="0">
                <a:cs typeface="+mn-ea"/>
                <a:sym typeface="+mn-lt"/>
              </a:rPr>
              <a:t>β-</a:t>
            </a:r>
            <a:r>
              <a:rPr lang="zh-CN" altLang="en-US" dirty="0">
                <a:cs typeface="+mn-ea"/>
                <a:sym typeface="+mn-lt"/>
              </a:rPr>
              <a:t>内酰胺酶有关。</a:t>
            </a:r>
            <a:endParaRPr lang="zh-CN" altLang="en-US" dirty="0">
              <a:cs typeface="+mn-ea"/>
              <a:sym typeface="+mn-lt"/>
            </a:endParaRPr>
          </a:p>
        </p:txBody>
      </p:sp>
      <p:sp>
        <p:nvSpPr>
          <p:cNvPr id="53" name="文本框 52"/>
          <p:cNvSpPr txBox="1"/>
          <p:nvPr/>
        </p:nvSpPr>
        <p:spPr>
          <a:xfrm>
            <a:off x="9993875" y="4121436"/>
            <a:ext cx="1415772" cy="470257"/>
          </a:xfrm>
          <a:prstGeom prst="rect">
            <a:avLst/>
          </a:prstGeom>
          <a:noFill/>
        </p:spPr>
        <p:txBody>
          <a:bodyPr wrap="none">
            <a:spAutoFit/>
          </a:bodyPr>
          <a:lstStyle/>
          <a:p>
            <a:pPr>
              <a:lnSpc>
                <a:spcPct val="110000"/>
              </a:lnSpc>
            </a:pPr>
            <a:r>
              <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rPr>
              <a:t>易感因素</a:t>
            </a:r>
            <a:endParaRPr lang="zh-CN" altLang="en-US" sz="2400" b="1"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4" name="文本框 53"/>
          <p:cNvSpPr txBox="1"/>
          <p:nvPr/>
        </p:nvSpPr>
        <p:spPr>
          <a:xfrm>
            <a:off x="7456641" y="4624995"/>
            <a:ext cx="2121093" cy="789127"/>
          </a:xfrm>
          <a:prstGeom prst="rect">
            <a:avLst/>
          </a:prstGeom>
          <a:noFill/>
        </p:spPr>
        <p:txBody>
          <a:bodyPr wrap="non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defRPr/>
            </a:pPr>
            <a:r>
              <a:rPr kumimoji="0" lang="zh-CN" altLang="en-US" sz="1200" b="1" i="0" u="none" strike="noStrike" kern="1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长时间住院</a:t>
            </a:r>
            <a:endParaRPr kumimoji="0" lang="zh-CN" altLang="en-US" sz="1200" b="1" i="0" u="none" strike="noStrike" kern="1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defRPr/>
            </a:pPr>
            <a:r>
              <a:rPr kumimoji="0" lang="zh-CN" altLang="en-US" sz="1200" b="1" i="0" u="none" strike="noStrike" kern="1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入住重症监护室（</a:t>
            </a:r>
            <a:r>
              <a:rPr kumimoji="0" lang="en-US" altLang="zh-CN" sz="1200" b="1" i="0" u="none" strike="noStrike" kern="1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ICU</a:t>
            </a:r>
            <a:r>
              <a:rPr kumimoji="0" lang="zh-CN" altLang="en-US" sz="1200" b="1" i="0" u="none" strike="noStrike" kern="1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rPr>
              <a:t>）</a:t>
            </a:r>
            <a:endParaRPr kumimoji="0" lang="zh-CN" altLang="en-US" sz="1200" b="1" i="0" u="none" strike="noStrike" kern="100" cap="none" spc="0" normalizeH="0" baseline="0" noProof="0" dirty="0">
              <a:ln>
                <a:noFill/>
              </a:ln>
              <a:solidFill>
                <a:schemeClr val="accent2"/>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defRPr/>
            </a:pPr>
            <a:r>
              <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接受机械通气</a:t>
            </a:r>
            <a:endPar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p:txBody>
      </p:sp>
      <p:sp>
        <p:nvSpPr>
          <p:cNvPr id="56" name="文本框 55"/>
          <p:cNvSpPr txBox="1"/>
          <p:nvPr/>
        </p:nvSpPr>
        <p:spPr>
          <a:xfrm>
            <a:off x="9742641" y="4624995"/>
            <a:ext cx="1396536" cy="789127"/>
          </a:xfrm>
          <a:prstGeom prst="rect">
            <a:avLst/>
          </a:prstGeom>
          <a:noFill/>
        </p:spPr>
        <p:txBody>
          <a:bodyPr wrap="none">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defRPr/>
            </a:pPr>
            <a:r>
              <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侵入性操作</a:t>
            </a:r>
            <a:endPar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defRPr/>
            </a:pPr>
            <a:r>
              <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抗菌药物暴露</a:t>
            </a:r>
            <a:endPar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Ø"/>
              <a:defRPr/>
            </a:pPr>
            <a:r>
              <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rPr>
              <a:t>严重基础疾病</a:t>
            </a:r>
            <a:endParaRPr kumimoji="0" lang="zh-CN" altLang="en-US" sz="1200" b="0" i="0" u="none" strike="noStrike" kern="1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ea"/>
              <a:sym typeface="+mn-lt"/>
            </a:endParaRPr>
          </a:p>
        </p:txBody>
      </p:sp>
    </p:spTree>
    <p:custDataLst>
      <p:tags r:id="rId2"/>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4"/>
          <p:cNvSpPr txBox="1"/>
          <p:nvPr/>
        </p:nvSpPr>
        <p:spPr>
          <a:xfrm>
            <a:off x="550863" y="395241"/>
            <a:ext cx="11420475" cy="332399"/>
          </a:xfrm>
          <a:prstGeom prst="rect">
            <a:avLst/>
          </a:prstGeom>
        </p:spPr>
        <p:txBody>
          <a:bodyPr vert="horz" wrap="square" lIns="0" tIns="0" rIns="0" bIns="0" rtlCol="0" anchor="t" anchorCtr="0">
            <a:spAutoFit/>
          </a:bodyPr>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buFont typeface="Arial" panose="02080604020202020204" pitchFamily="34" charset="0"/>
              <a:buNone/>
            </a:pPr>
            <a:r>
              <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总结</a:t>
            </a:r>
            <a:endParaRPr lang="zh-CN" altLang="en-US"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文本框 2"/>
          <p:cNvSpPr txBox="1"/>
          <p:nvPr/>
        </p:nvSpPr>
        <p:spPr>
          <a:xfrm>
            <a:off x="636651" y="1088693"/>
            <a:ext cx="10499662" cy="874407"/>
          </a:xfrm>
          <a:prstGeom prst="rect">
            <a:avLst/>
          </a:prstGeom>
          <a:solidFill>
            <a:srgbClr val="9DC3E6"/>
          </a:solidFill>
          <a:effectLst>
            <a:outerShdw blurRad="50800" dist="38100" dir="2700000" algn="tl" rotWithShape="0">
              <a:prstClr val="black">
                <a:alpha val="40000"/>
              </a:prstClr>
            </a:outerShdw>
          </a:effectLst>
        </p:spPr>
        <p:txBody>
          <a:bodyPr wrap="square">
            <a:spAutoFit/>
          </a:bodyPr>
          <a:lstStyle>
            <a:defPPr>
              <a:defRPr lang="en-US"/>
            </a:defPPr>
            <a:lvl1pPr marL="285750" marR="0" lvl="0" indent="-285750" algn="just" fontAlgn="auto">
              <a:lnSpc>
                <a:spcPct val="150000"/>
              </a:lnSpc>
              <a:spcBef>
                <a:spcPts val="0"/>
              </a:spcBef>
              <a:spcAft>
                <a:spcPts val="600"/>
              </a:spcAft>
              <a:buClrTx/>
              <a:buSzTx/>
              <a:buFont typeface="Arial" panose="02080604020202020204" pitchFamily="34" charset="0"/>
              <a:buChar char="•"/>
              <a:defRPr kumimoji="0" sz="1400" b="0" i="0" u="none" strike="noStrike" cap="none" spc="0" normalizeH="0" baseline="0">
                <a:ln>
                  <a:noFill/>
                </a:ln>
                <a:solidFill>
                  <a:prstClr val="white"/>
                </a:solidFill>
                <a:effectLst/>
                <a:uLnTx/>
                <a:uFillTx/>
                <a:latin typeface="微软雅黑"/>
                <a:ea typeface="微软雅黑"/>
              </a:defRPr>
            </a:lvl1pPr>
          </a:lstStyle>
          <a:p>
            <a:pPr>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sym typeface="+mn-lt"/>
              </a:rPr>
              <a:t>鲍曼不动杆菌是我国院内感染的主要致病菌，</a:t>
            </a:r>
            <a:r>
              <a:rPr lang="en-US" altLang="zh-CN" sz="1800" dirty="0">
                <a:solidFill>
                  <a:schemeClr val="tx1"/>
                </a:solidFill>
                <a:latin typeface="微软雅黑" panose="020B0503020204020204" pitchFamily="34" charset="-122"/>
                <a:ea typeface="微软雅黑" panose="020B0503020204020204" pitchFamily="34" charset="-122"/>
                <a:sym typeface="+mn-lt"/>
              </a:rPr>
              <a:t>ICU</a:t>
            </a:r>
            <a:r>
              <a:rPr lang="zh-CN" altLang="en-US" sz="1800" dirty="0">
                <a:solidFill>
                  <a:schemeClr val="tx1"/>
                </a:solidFill>
                <a:latin typeface="微软雅黑" panose="020B0503020204020204" pitchFamily="34" charset="-122"/>
                <a:ea typeface="微软雅黑" panose="020B0503020204020204" pitchFamily="34" charset="-122"/>
                <a:sym typeface="+mn-lt"/>
              </a:rPr>
              <a:t>致死率高，疾病负担大，耐药情况严重，目前可用的药物少。</a:t>
            </a:r>
            <a:endParaRPr lang="zh-CN" altLang="en-US" sz="1800" dirty="0">
              <a:solidFill>
                <a:schemeClr val="tx1"/>
              </a:solidFill>
              <a:latin typeface="微软雅黑" panose="020B0503020204020204" pitchFamily="34" charset="-122"/>
              <a:ea typeface="微软雅黑" panose="020B0503020204020204" pitchFamily="34" charset="-122"/>
              <a:sym typeface="+mn-lt"/>
            </a:endParaRPr>
          </a:p>
        </p:txBody>
      </p:sp>
      <p:sp>
        <p:nvSpPr>
          <p:cNvPr id="4" name="文本框 3"/>
          <p:cNvSpPr txBox="1"/>
          <p:nvPr/>
        </p:nvSpPr>
        <p:spPr>
          <a:xfrm>
            <a:off x="636651" y="2188701"/>
            <a:ext cx="10499662" cy="874407"/>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defPPr>
              <a:defRPr lang="en-US"/>
            </a:defPPr>
            <a:lvl1pPr marL="285750" marR="0" lvl="0" indent="-285750" algn="just" fontAlgn="auto">
              <a:lnSpc>
                <a:spcPct val="150000"/>
              </a:lnSpc>
              <a:spcBef>
                <a:spcPts val="0"/>
              </a:spcBef>
              <a:spcAft>
                <a:spcPts val="600"/>
              </a:spcAft>
              <a:buClrTx/>
              <a:buSzTx/>
              <a:buFont typeface="Arial" panose="02080604020202020204" pitchFamily="34" charset="0"/>
              <a:buChar char="•"/>
              <a:defRPr kumimoji="0" sz="1400" b="0" i="0" u="none" strike="noStrike" cap="none" spc="0" normalizeH="0" baseline="0">
                <a:ln>
                  <a:noFill/>
                </a:ln>
                <a:solidFill>
                  <a:prstClr val="white"/>
                </a:solidFill>
                <a:effectLst/>
                <a:uLnTx/>
                <a:uFillTx/>
                <a:latin typeface="微软雅黑"/>
                <a:ea typeface="微软雅黑"/>
              </a:defRPr>
            </a:lvl1pPr>
          </a:lstStyle>
          <a:p>
            <a:pPr>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sym typeface="+mn-lt"/>
              </a:rPr>
              <a:t>治疗鲍曼不动杆菌所致严重感染存在未满足的临床需求，且广泛的耐药导致治疗选择有限，亟需有明确临床疗效证据的新药。</a:t>
            </a:r>
            <a:endParaRPr lang="zh-CN" altLang="en-US" sz="1800" dirty="0">
              <a:solidFill>
                <a:schemeClr val="tx1"/>
              </a:solidFill>
              <a:latin typeface="微软雅黑" panose="020B0503020204020204" pitchFamily="34" charset="-122"/>
              <a:ea typeface="微软雅黑" panose="020B0503020204020204" pitchFamily="34" charset="-122"/>
              <a:sym typeface="+mn-lt"/>
            </a:endParaRPr>
          </a:p>
        </p:txBody>
      </p:sp>
      <p:sp>
        <p:nvSpPr>
          <p:cNvPr id="5" name="文本框 4"/>
          <p:cNvSpPr txBox="1"/>
          <p:nvPr/>
        </p:nvSpPr>
        <p:spPr>
          <a:xfrm>
            <a:off x="636652" y="3288709"/>
            <a:ext cx="10499660" cy="1705403"/>
          </a:xfrm>
          <a:prstGeom prst="rect">
            <a:avLst/>
          </a:prstGeom>
          <a:solidFill>
            <a:srgbClr val="9DC3E6"/>
          </a:solidFill>
          <a:effectLst>
            <a:outerShdw blurRad="50800" dist="38100" dir="2700000" algn="tl" rotWithShape="0">
              <a:prstClr val="black">
                <a:alpha val="40000"/>
              </a:prstClr>
            </a:outerShdw>
          </a:effectLst>
        </p:spPr>
        <p:txBody>
          <a:bodyPr wrap="square">
            <a:spAutoFit/>
          </a:bodyPr>
          <a:lstStyle>
            <a:defPPr>
              <a:defRPr lang="en-US"/>
            </a:defPPr>
            <a:lvl1pPr marL="285750" marR="0" lvl="0" indent="-285750" algn="just" fontAlgn="auto">
              <a:lnSpc>
                <a:spcPct val="150000"/>
              </a:lnSpc>
              <a:spcBef>
                <a:spcPts val="0"/>
              </a:spcBef>
              <a:spcAft>
                <a:spcPts val="600"/>
              </a:spcAft>
              <a:buClrTx/>
              <a:buSzTx/>
              <a:buFont typeface="Arial" panose="02080604020202020204" pitchFamily="34" charset="0"/>
              <a:buChar char="•"/>
              <a:defRPr kumimoji="0" sz="1400" b="0" i="0" u="none" strike="noStrike" cap="none" spc="0" normalizeH="0" baseline="0">
                <a:ln>
                  <a:noFill/>
                </a:ln>
                <a:solidFill>
                  <a:prstClr val="white"/>
                </a:solidFill>
                <a:effectLst/>
                <a:uLnTx/>
                <a:uFillTx/>
                <a:latin typeface="微软雅黑"/>
                <a:ea typeface="微软雅黑"/>
              </a:defRPr>
            </a:lvl1pPr>
          </a:lstStyle>
          <a:p>
            <a:pPr>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sym typeface="+mn-lt"/>
              </a:rPr>
              <a:t>舒巴坦</a:t>
            </a:r>
            <a:r>
              <a:rPr lang="en-US" altLang="zh-CN" sz="1800" dirty="0">
                <a:solidFill>
                  <a:schemeClr val="tx1"/>
                </a:solidFill>
                <a:latin typeface="微软雅黑" panose="020B0503020204020204" pitchFamily="34" charset="-122"/>
                <a:ea typeface="微软雅黑" panose="020B0503020204020204" pitchFamily="34" charset="-122"/>
                <a:sym typeface="+mn-lt"/>
              </a:rPr>
              <a:t>-</a:t>
            </a:r>
            <a:r>
              <a:rPr lang="zh-CN" altLang="en-US" sz="1800" dirty="0">
                <a:solidFill>
                  <a:schemeClr val="tx1"/>
                </a:solidFill>
                <a:latin typeface="微软雅黑" panose="020B0503020204020204" pitchFamily="34" charset="-122"/>
                <a:ea typeface="微软雅黑" panose="020B0503020204020204" pitchFamily="34" charset="-122"/>
                <a:sym typeface="+mn-lt"/>
              </a:rPr>
              <a:t>度洛巴坦是</a:t>
            </a:r>
            <a:r>
              <a:rPr lang="en-US" altLang="zh-CN" sz="1800" dirty="0">
                <a:solidFill>
                  <a:schemeClr val="tx1"/>
                </a:solidFill>
                <a:latin typeface="微软雅黑" panose="020B0503020204020204" pitchFamily="34" charset="-122"/>
                <a:ea typeface="微软雅黑" panose="020B0503020204020204" pitchFamily="34" charset="-122"/>
                <a:sym typeface="+mn-lt"/>
              </a:rPr>
              <a:t>β-</a:t>
            </a:r>
            <a:r>
              <a:rPr lang="zh-CN" altLang="en-US" sz="1800" dirty="0">
                <a:solidFill>
                  <a:schemeClr val="tx1"/>
                </a:solidFill>
                <a:latin typeface="微软雅黑" panose="020B0503020204020204" pitchFamily="34" charset="-122"/>
                <a:ea typeface="微软雅黑" panose="020B0503020204020204" pitchFamily="34" charset="-122"/>
                <a:sym typeface="+mn-lt"/>
              </a:rPr>
              <a:t>内酰胺</a:t>
            </a:r>
            <a:r>
              <a:rPr lang="en-US" altLang="zh-CN" sz="1800" dirty="0">
                <a:solidFill>
                  <a:schemeClr val="tx1"/>
                </a:solidFill>
                <a:latin typeface="微软雅黑" panose="020B0503020204020204" pitchFamily="34" charset="-122"/>
                <a:ea typeface="微软雅黑" panose="020B0503020204020204" pitchFamily="34" charset="-122"/>
                <a:sym typeface="+mn-lt"/>
              </a:rPr>
              <a:t>/β-</a:t>
            </a:r>
            <a:r>
              <a:rPr lang="zh-CN" altLang="en-US" sz="1800" dirty="0">
                <a:solidFill>
                  <a:schemeClr val="tx1"/>
                </a:solidFill>
                <a:latin typeface="微软雅黑" panose="020B0503020204020204" pitchFamily="34" charset="-122"/>
                <a:ea typeface="微软雅黑" panose="020B0503020204020204" pitchFamily="34" charset="-122"/>
                <a:sym typeface="+mn-lt"/>
              </a:rPr>
              <a:t>内酰胺酶抑制剂联合制剂，舒巴坦用于杀灭鲍曼不动杆菌，度洛巴坦用于抑制</a:t>
            </a:r>
            <a:r>
              <a:rPr lang="en-US" altLang="zh-CN" sz="1800" dirty="0">
                <a:solidFill>
                  <a:schemeClr val="tx1"/>
                </a:solidFill>
                <a:latin typeface="微软雅黑" panose="020B0503020204020204" pitchFamily="34" charset="-122"/>
                <a:ea typeface="微软雅黑" panose="020B0503020204020204" pitchFamily="34" charset="-122"/>
                <a:sym typeface="+mn-lt"/>
              </a:rPr>
              <a:t>β-</a:t>
            </a:r>
            <a:r>
              <a:rPr lang="zh-CN" altLang="en-US" sz="1800" dirty="0">
                <a:solidFill>
                  <a:schemeClr val="tx1"/>
                </a:solidFill>
                <a:latin typeface="微软雅黑" panose="020B0503020204020204" pitchFamily="34" charset="-122"/>
                <a:ea typeface="微软雅黑" panose="020B0503020204020204" pitchFamily="34" charset="-122"/>
                <a:sym typeface="+mn-lt"/>
              </a:rPr>
              <a:t>内酰胺酶从而恢复舒巴坦的活性。该药体外敏感性高，肺部穿透率高，</a:t>
            </a:r>
            <a:r>
              <a:rPr lang="en-US" altLang="zh-CN" sz="1800" dirty="0">
                <a:solidFill>
                  <a:schemeClr val="tx1"/>
                </a:solidFill>
                <a:latin typeface="微软雅黑" panose="020B0503020204020204" pitchFamily="34" charset="-122"/>
                <a:ea typeface="微软雅黑" panose="020B0503020204020204" pitchFamily="34" charset="-122"/>
                <a:sym typeface="+mn-lt"/>
              </a:rPr>
              <a:t>III</a:t>
            </a:r>
            <a:r>
              <a:rPr lang="zh-CN" altLang="en-US" sz="1800" dirty="0">
                <a:solidFill>
                  <a:schemeClr val="tx1"/>
                </a:solidFill>
                <a:latin typeface="微软雅黑" panose="020B0503020204020204" pitchFamily="34" charset="-122"/>
                <a:ea typeface="微软雅黑" panose="020B0503020204020204" pitchFamily="34" charset="-122"/>
                <a:sym typeface="+mn-lt"/>
              </a:rPr>
              <a:t>期临床研究显示其治疗鲍曼不动杆菌感染的</a:t>
            </a:r>
            <a:r>
              <a:rPr lang="en-US" altLang="zh-CN" sz="1800" dirty="0">
                <a:solidFill>
                  <a:schemeClr val="tx1"/>
                </a:solidFill>
                <a:latin typeface="微软雅黑" panose="020B0503020204020204" pitchFamily="34" charset="-122"/>
                <a:ea typeface="微软雅黑" panose="020B0503020204020204" pitchFamily="34" charset="-122"/>
                <a:sym typeface="+mn-lt"/>
              </a:rPr>
              <a:t>28</a:t>
            </a:r>
            <a:r>
              <a:rPr lang="zh-CN" altLang="en-US" sz="1800" dirty="0">
                <a:solidFill>
                  <a:schemeClr val="tx1"/>
                </a:solidFill>
                <a:latin typeface="微软雅黑" panose="020B0503020204020204" pitchFamily="34" charset="-122"/>
                <a:ea typeface="微软雅黑" panose="020B0503020204020204" pitchFamily="34" charset="-122"/>
                <a:sym typeface="+mn-lt"/>
              </a:rPr>
              <a:t>天全因死亡率非劣于多粘菌素</a:t>
            </a:r>
            <a:r>
              <a:rPr lang="en-US" altLang="zh-CN" sz="1800" dirty="0">
                <a:solidFill>
                  <a:schemeClr val="tx1"/>
                </a:solidFill>
                <a:latin typeface="微软雅黑" panose="020B0503020204020204" pitchFamily="34" charset="-122"/>
                <a:ea typeface="微软雅黑" panose="020B0503020204020204" pitchFamily="34" charset="-122"/>
                <a:sym typeface="+mn-lt"/>
              </a:rPr>
              <a:t>E</a:t>
            </a:r>
            <a:r>
              <a:rPr lang="zh-CN" altLang="en-US" sz="1800" dirty="0">
                <a:solidFill>
                  <a:schemeClr val="tx1"/>
                </a:solidFill>
                <a:latin typeface="微软雅黑" panose="020B0503020204020204" pitchFamily="34" charset="-122"/>
                <a:ea typeface="微软雅黑" panose="020B0503020204020204" pitchFamily="34" charset="-122"/>
                <a:sym typeface="+mn-lt"/>
              </a:rPr>
              <a:t>，临床应答和微生物应答更优，肾毒性更低，总体耐受性良好。</a:t>
            </a:r>
            <a:endParaRPr lang="zh-CN" altLang="en-US" sz="1800" dirty="0">
              <a:solidFill>
                <a:schemeClr val="tx1"/>
              </a:solidFill>
              <a:latin typeface="微软雅黑" panose="020B0503020204020204" pitchFamily="34" charset="-122"/>
              <a:ea typeface="微软雅黑" panose="020B0503020204020204" pitchFamily="34" charset="-122"/>
              <a:sym typeface="+mn-lt"/>
            </a:endParaRPr>
          </a:p>
        </p:txBody>
      </p:sp>
      <p:sp>
        <p:nvSpPr>
          <p:cNvPr id="7" name="文本框 6"/>
          <p:cNvSpPr txBox="1"/>
          <p:nvPr/>
        </p:nvSpPr>
        <p:spPr>
          <a:xfrm>
            <a:off x="636652" y="5200868"/>
            <a:ext cx="10499661" cy="646331"/>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buFont typeface="Wingdings" panose="05000000000000000000" pitchFamily="2" charset="2"/>
              <a:buChar char="l"/>
            </a:pPr>
            <a:endParaRPr lang="zh-CN" altLang="en-US" sz="1800" dirty="0">
              <a:solidFill>
                <a:schemeClr val="tx1"/>
              </a:solidFill>
              <a:latin typeface="微软雅黑" panose="020B0503020204020204" pitchFamily="34" charset="-122"/>
              <a:ea typeface="微软雅黑" panose="020B0503020204020204" pitchFamily="34" charset="-122"/>
              <a:sym typeface="+mn-lt"/>
            </a:endParaRPr>
          </a:p>
          <a:p>
            <a:pPr>
              <a:buFont typeface="Wingdings" panose="05000000000000000000" pitchFamily="2" charset="2"/>
              <a:buChar char="l"/>
            </a:pPr>
            <a:r>
              <a:rPr lang="en-US" altLang="zh-CN" sz="1800" dirty="0">
                <a:solidFill>
                  <a:schemeClr val="tx1"/>
                </a:solidFill>
                <a:latin typeface="微软雅黑" panose="020B0503020204020204" pitchFamily="34" charset="-122"/>
                <a:ea typeface="微软雅黑" panose="020B0503020204020204" pitchFamily="34" charset="-122"/>
                <a:sym typeface="+mn-lt"/>
              </a:rPr>
              <a:t>2024</a:t>
            </a:r>
            <a:r>
              <a:rPr lang="zh-CN" altLang="en-US" sz="1800" dirty="0">
                <a:solidFill>
                  <a:schemeClr val="tx1"/>
                </a:solidFill>
                <a:latin typeface="微软雅黑" panose="020B0503020204020204" pitchFamily="34" charset="-122"/>
                <a:ea typeface="微软雅黑" panose="020B0503020204020204" pitchFamily="34" charset="-122"/>
                <a:sym typeface="+mn-lt"/>
              </a:rPr>
              <a:t>年</a:t>
            </a:r>
            <a:r>
              <a:rPr lang="en-US" altLang="zh-CN" sz="1800" dirty="0">
                <a:solidFill>
                  <a:schemeClr val="tx1"/>
                </a:solidFill>
                <a:latin typeface="微软雅黑" panose="020B0503020204020204" pitchFamily="34" charset="-122"/>
                <a:ea typeface="微软雅黑" panose="020B0503020204020204" pitchFamily="34" charset="-122"/>
                <a:sym typeface="+mn-lt"/>
              </a:rPr>
              <a:t>IDSA</a:t>
            </a:r>
            <a:r>
              <a:rPr lang="zh-CN" altLang="en-US" sz="1800" dirty="0">
                <a:solidFill>
                  <a:schemeClr val="tx1"/>
                </a:solidFill>
                <a:latin typeface="微软雅黑" panose="020B0503020204020204" pitchFamily="34" charset="-122"/>
                <a:ea typeface="微软雅黑" panose="020B0503020204020204" pitchFamily="34" charset="-122"/>
                <a:sym typeface="+mn-lt"/>
              </a:rPr>
              <a:t>耐药菌指南推荐：舒巴坦</a:t>
            </a:r>
            <a:r>
              <a:rPr lang="en-US" altLang="zh-CN" sz="1800" dirty="0">
                <a:solidFill>
                  <a:schemeClr val="tx1"/>
                </a:solidFill>
                <a:latin typeface="微软雅黑" panose="020B0503020204020204" pitchFamily="34" charset="-122"/>
                <a:ea typeface="微软雅黑" panose="020B0503020204020204" pitchFamily="34" charset="-122"/>
                <a:sym typeface="+mn-lt"/>
              </a:rPr>
              <a:t>-</a:t>
            </a:r>
            <a:r>
              <a:rPr lang="zh-CN" altLang="en-US" sz="1800" dirty="0">
                <a:solidFill>
                  <a:schemeClr val="tx1"/>
                </a:solidFill>
                <a:latin typeface="微软雅黑" panose="020B0503020204020204" pitchFamily="34" charset="-122"/>
                <a:ea typeface="微软雅黑" panose="020B0503020204020204" pitchFamily="34" charset="-122"/>
                <a:sym typeface="+mn-lt"/>
              </a:rPr>
              <a:t>度洛巴坦联合碳青霉烯做为治疗</a:t>
            </a:r>
            <a:r>
              <a:rPr lang="en-US" altLang="zh-CN" sz="1800" dirty="0">
                <a:solidFill>
                  <a:schemeClr val="tx1"/>
                </a:solidFill>
                <a:latin typeface="微软雅黑" panose="020B0503020204020204" pitchFamily="34" charset="-122"/>
                <a:ea typeface="微软雅黑" panose="020B0503020204020204" pitchFamily="34" charset="-122"/>
                <a:sym typeface="+mn-lt"/>
              </a:rPr>
              <a:t>CRAB</a:t>
            </a:r>
            <a:r>
              <a:rPr lang="zh-CN" altLang="en-US" sz="1800" dirty="0">
                <a:solidFill>
                  <a:schemeClr val="tx1"/>
                </a:solidFill>
                <a:latin typeface="微软雅黑" panose="020B0503020204020204" pitchFamily="34" charset="-122"/>
                <a:ea typeface="微软雅黑" panose="020B0503020204020204" pitchFamily="34" charset="-122"/>
                <a:sym typeface="+mn-lt"/>
              </a:rPr>
              <a:t>感染的首选方案。</a:t>
            </a:r>
            <a:endParaRPr lang="zh-CN" altLang="en-US" sz="1800" dirty="0">
              <a:solidFill>
                <a:schemeClr val="tx1"/>
              </a:solidFill>
              <a:latin typeface="微软雅黑" panose="020B0503020204020204" pitchFamily="34" charset="-122"/>
              <a:ea typeface="微软雅黑" panose="020B0503020204020204" pitchFamily="34" charset="-122"/>
              <a:sym typeface="+mn-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8224912" y="279103"/>
            <a:ext cx="28641824" cy="1976774"/>
            <a:chOff x="-8224912" y="5531262"/>
            <a:chExt cx="28641824" cy="1976774"/>
          </a:xfrm>
        </p:grpSpPr>
        <p:sp>
          <p:nvSpPr>
            <p:cNvPr id="21" name="任意多边形 29"/>
            <p:cNvSpPr/>
            <p:nvPr/>
          </p:nvSpPr>
          <p:spPr>
            <a:xfrm>
              <a:off x="-5023082" y="5652337"/>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gradFill>
                <a:gsLst>
                  <a:gs pos="50000">
                    <a:schemeClr val="accent1"/>
                  </a:gs>
                  <a:gs pos="0">
                    <a:schemeClr val="accent1">
                      <a:alpha val="50000"/>
                    </a:schemeClr>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任意多边形 30"/>
            <p:cNvSpPr/>
            <p:nvPr/>
          </p:nvSpPr>
          <p:spPr>
            <a:xfrm>
              <a:off x="-3771254" y="5531262"/>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gradFill flip="none" rotWithShape="1">
                <a:gsLst>
                  <a:gs pos="0">
                    <a:schemeClr val="accent1"/>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任意多边形 31"/>
            <p:cNvSpPr/>
            <p:nvPr/>
          </p:nvSpPr>
          <p:spPr>
            <a:xfrm>
              <a:off x="-8224912" y="5766786"/>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任意多边形 32"/>
            <p:cNvSpPr/>
            <p:nvPr/>
          </p:nvSpPr>
          <p:spPr>
            <a:xfrm>
              <a:off x="-5737878" y="5802768"/>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25" name="矩形 24"/>
          <p:cNvSpPr/>
          <p:nvPr/>
        </p:nvSpPr>
        <p:spPr>
          <a:xfrm>
            <a:off x="-241300" y="-185321"/>
            <a:ext cx="12674600" cy="2685665"/>
          </a:xfrm>
          <a:prstGeom prst="rect">
            <a:avLst/>
          </a:prstGeom>
          <a:gradFill>
            <a:gsLst>
              <a:gs pos="50000">
                <a:schemeClr val="bg1">
                  <a:alpha val="86000"/>
                </a:schemeClr>
              </a:gs>
              <a:gs pos="0">
                <a:schemeClr val="bg1">
                  <a:alpha val="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标题 1"/>
          <p:cNvSpPr txBox="1"/>
          <p:nvPr/>
        </p:nvSpPr>
        <p:spPr>
          <a:xfrm>
            <a:off x="3926175" y="1037311"/>
            <a:ext cx="4339650" cy="646331"/>
          </a:xfrm>
          <a:prstGeom prst="rect">
            <a:avLst/>
          </a:prstGeo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9CB8"/>
                </a:solidFill>
                <a:effectLst/>
                <a:uLnTx/>
                <a:uFillTx/>
                <a:latin typeface="微软雅黑" panose="020B0503020204020204" pitchFamily="34" charset="-122"/>
                <a:ea typeface="微软雅黑" panose="020B0503020204020204" pitchFamily="34" charset="-122"/>
                <a:cs typeface="+mj-cs"/>
                <a:sym typeface="微软雅黑" panose="020B0503020204020204" pitchFamily="34" charset="-122"/>
              </a:rPr>
              <a:t>相关产品详细说明书</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6" name="矩形 5"/>
          <p:cNvSpPr/>
          <p:nvPr/>
        </p:nvSpPr>
        <p:spPr>
          <a:xfrm>
            <a:off x="0" y="2128869"/>
            <a:ext cx="12192000" cy="3209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8" name="Picture 36"/>
          <p:cNvPicPr>
            <a:picLocks noChangeAspect="1"/>
          </p:cNvPicPr>
          <p:nvPr/>
        </p:nvPicPr>
        <p:blipFill>
          <a:blip r:embed="rId1">
            <a:alphaModFix amt="85000"/>
          </a:blip>
          <a:srcRect t="29385" b="14089"/>
          <a:stretch>
            <a:fillRect/>
          </a:stretch>
        </p:blipFill>
        <p:spPr>
          <a:xfrm>
            <a:off x="3715755" y="2114586"/>
            <a:ext cx="8478053" cy="3193958"/>
          </a:xfrm>
          <a:prstGeom prst="rect">
            <a:avLst/>
          </a:prstGeom>
        </p:spPr>
      </p:pic>
      <p:grpSp>
        <p:nvGrpSpPr>
          <p:cNvPr id="10" name="组合 9"/>
          <p:cNvGrpSpPr/>
          <p:nvPr/>
        </p:nvGrpSpPr>
        <p:grpSpPr>
          <a:xfrm>
            <a:off x="1205408" y="2268385"/>
            <a:ext cx="2680792" cy="2483186"/>
            <a:chOff x="4004517" y="1458686"/>
            <a:chExt cx="4182967" cy="4013200"/>
          </a:xfrm>
        </p:grpSpPr>
        <p:sp>
          <p:nvSpPr>
            <p:cNvPr id="11" name="矩形: 圆角 10"/>
            <p:cNvSpPr/>
            <p:nvPr/>
          </p:nvSpPr>
          <p:spPr>
            <a:xfrm>
              <a:off x="4004517" y="1458686"/>
              <a:ext cx="4182967" cy="4013200"/>
            </a:xfrm>
            <a:prstGeom prst="roundRect">
              <a:avLst>
                <a:gd name="adj" fmla="val 2649"/>
              </a:avLst>
            </a:prstGeom>
            <a:solidFill>
              <a:schemeClr val="bg1">
                <a:alpha val="11000"/>
              </a:schemeClr>
            </a:solidFill>
            <a:ln>
              <a:solidFill>
                <a:srgbClr val="D0EEF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50800" dist="850900" dir="5400000" algn="t" rotWithShape="0">
                    <a:prstClr val="black">
                      <a:alpha val="40000"/>
                    </a:prst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2" name="矩形: 圆角 11"/>
            <p:cNvSpPr/>
            <p:nvPr/>
          </p:nvSpPr>
          <p:spPr>
            <a:xfrm>
              <a:off x="4136890" y="1585687"/>
              <a:ext cx="3918221" cy="3759199"/>
            </a:xfrm>
            <a:prstGeom prst="roundRect">
              <a:avLst>
                <a:gd name="adj" fmla="val 2649"/>
              </a:avLst>
            </a:prstGeom>
            <a:solidFill>
              <a:schemeClr val="bg1"/>
            </a:solidFill>
            <a:ln>
              <a:noFill/>
            </a:ln>
            <a:effectLst>
              <a:outerShdw blurRad="304800" dist="88900" dir="5400000" algn="t" rotWithShape="0">
                <a:srgbClr val="1986A6">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50800" dist="850900" dir="5400000" algn="t" rotWithShape="0">
                    <a:prstClr val="black">
                      <a:alpha val="40000"/>
                    </a:prst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13" name="文本框 12"/>
          <p:cNvSpPr txBox="1"/>
          <p:nvPr/>
        </p:nvSpPr>
        <p:spPr>
          <a:xfrm>
            <a:off x="3116145" y="5429717"/>
            <a:ext cx="595971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2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此资料应仅在其原始链接位置观看。对于经其他途径查看到的内容，辉瑞不承担责任。</a:t>
            </a:r>
            <a:endParaRPr kumimoji="0" lang="en-US" altLang="zh-CN" sz="12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2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请扫描文档旁边的二维码，以获得</a:t>
            </a:r>
            <a:r>
              <a:rPr kumimoji="0" lang="zh-CN" altLang="zh-CN" sz="12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说明书信息。</a:t>
            </a:r>
            <a:endParaRPr kumimoji="0" lang="en-US" altLang="zh-CN" sz="12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仅供医学药学专业人士阅读</a:t>
            </a:r>
            <a:r>
              <a:rPr kumimoji="0" lang="en-US" altLang="zh-CN" sz="12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a:t>
            </a:r>
            <a:r>
              <a:rPr kumimoji="0" lang="zh-CN" altLang="en-US" sz="12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参考。</a:t>
            </a:r>
            <a:endParaRPr kumimoji="0" lang="zh-CN" altLang="en-US" sz="12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14" name="图片 13" descr="形状&#10;&#10;低可信度描述已自动生成"/>
          <p:cNvPicPr/>
          <p:nvPr/>
        </p:nvPicPr>
        <p:blipFill>
          <a:blip r:embed="rId2">
            <a:extLst>
              <a:ext uri="{28A0092B-C50C-407E-A947-70E740481C1C}">
                <a14:useLocalDpi xmlns:a14="http://schemas.microsoft.com/office/drawing/2010/main" val="0"/>
              </a:ext>
            </a:extLst>
          </a:blip>
          <a:stretch>
            <a:fillRect/>
          </a:stretch>
        </p:blipFill>
        <p:spPr>
          <a:xfrm>
            <a:off x="1390214" y="2394439"/>
            <a:ext cx="2311181" cy="2231078"/>
          </a:xfrm>
          <a:prstGeom prst="rect">
            <a:avLst/>
          </a:prstGeom>
        </p:spPr>
      </p:pic>
      <p:sp>
        <p:nvSpPr>
          <p:cNvPr id="15" name="文本框 14"/>
          <p:cNvSpPr txBox="1"/>
          <p:nvPr/>
        </p:nvSpPr>
        <p:spPr>
          <a:xfrm>
            <a:off x="4208894" y="4748117"/>
            <a:ext cx="377421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a:ea typeface="微软雅黑"/>
                <a:cs typeface="+mn-ea"/>
                <a:sym typeface="+mn-lt"/>
              </a:rPr>
              <a:t>扫描二维码查看</a:t>
            </a:r>
            <a:endParaRPr kumimoji="0" lang="en-US" altLang="zh-CN" sz="1600" b="0" i="0" u="none" strike="noStrike" kern="1200" cap="none" spc="0" normalizeH="0" baseline="0" noProof="0" dirty="0">
              <a:ln>
                <a:noFill/>
              </a:ln>
              <a:solidFill>
                <a:prstClr val="white"/>
              </a:solidFill>
              <a:effectLst/>
              <a:uLnTx/>
              <a:uFillTx/>
              <a:latin typeface="微软雅黑"/>
              <a:ea typeface="微软雅黑"/>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a:ea typeface="微软雅黑"/>
                <a:cs typeface="+mn-ea"/>
                <a:sym typeface="+mn-lt"/>
              </a:rPr>
              <a:t>舒普深</a:t>
            </a:r>
            <a:r>
              <a:rPr kumimoji="0" lang="en-US" altLang="zh-CN" sz="1600" b="0" i="0" u="none" strike="noStrike" kern="1200" cap="none" spc="0" normalizeH="0" baseline="30000" noProof="0" dirty="0">
                <a:ln>
                  <a:noFill/>
                </a:ln>
                <a:solidFill>
                  <a:prstClr val="white"/>
                </a:solidFill>
                <a:effectLst/>
                <a:uLnTx/>
                <a:uFillTx/>
                <a:latin typeface="微软雅黑"/>
                <a:ea typeface="微软雅黑"/>
                <a:cs typeface="+mn-ea"/>
                <a:sym typeface="+mn-lt"/>
              </a:rPr>
              <a:t>®</a:t>
            </a:r>
            <a:r>
              <a:rPr kumimoji="0" lang="zh-CN" altLang="en-US" sz="1600" b="0" i="0" u="none" strike="noStrike" kern="1200" cap="none" spc="0" normalizeH="0" baseline="0" noProof="0" dirty="0">
                <a:ln>
                  <a:noFill/>
                </a:ln>
                <a:solidFill>
                  <a:prstClr val="white"/>
                </a:solidFill>
                <a:effectLst/>
                <a:uLnTx/>
                <a:uFillTx/>
                <a:latin typeface="微软雅黑"/>
                <a:ea typeface="微软雅黑"/>
                <a:cs typeface="+mn-ea"/>
                <a:sym typeface="+mn-lt"/>
              </a:rPr>
              <a:t>详细说明书－移动端</a:t>
            </a:r>
            <a:endParaRPr kumimoji="0" lang="zh-CN" altLang="en-US" sz="16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grpSp>
        <p:nvGrpSpPr>
          <p:cNvPr id="16" name="组合 15"/>
          <p:cNvGrpSpPr/>
          <p:nvPr/>
        </p:nvGrpSpPr>
        <p:grpSpPr>
          <a:xfrm>
            <a:off x="4755604" y="2268385"/>
            <a:ext cx="2680792" cy="2483186"/>
            <a:chOff x="4004517" y="1458686"/>
            <a:chExt cx="4182967" cy="4013200"/>
          </a:xfrm>
        </p:grpSpPr>
        <p:sp>
          <p:nvSpPr>
            <p:cNvPr id="17" name="矩形: 圆角 16"/>
            <p:cNvSpPr/>
            <p:nvPr/>
          </p:nvSpPr>
          <p:spPr>
            <a:xfrm>
              <a:off x="4004517" y="1458686"/>
              <a:ext cx="4182967" cy="4013200"/>
            </a:xfrm>
            <a:prstGeom prst="roundRect">
              <a:avLst>
                <a:gd name="adj" fmla="val 2649"/>
              </a:avLst>
            </a:prstGeom>
            <a:solidFill>
              <a:schemeClr val="bg1">
                <a:alpha val="11000"/>
              </a:schemeClr>
            </a:solidFill>
            <a:ln>
              <a:solidFill>
                <a:srgbClr val="D0EEF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50800" dist="850900" dir="5400000" algn="t" rotWithShape="0">
                    <a:prstClr val="black">
                      <a:alpha val="40000"/>
                    </a:prst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圆角 17"/>
            <p:cNvSpPr/>
            <p:nvPr/>
          </p:nvSpPr>
          <p:spPr>
            <a:xfrm>
              <a:off x="4136890" y="1585687"/>
              <a:ext cx="3918221" cy="3759199"/>
            </a:xfrm>
            <a:prstGeom prst="roundRect">
              <a:avLst>
                <a:gd name="adj" fmla="val 2649"/>
              </a:avLst>
            </a:prstGeom>
            <a:solidFill>
              <a:schemeClr val="bg1"/>
            </a:solidFill>
            <a:ln>
              <a:noFill/>
            </a:ln>
            <a:effectLst>
              <a:outerShdw blurRad="304800" dist="88900" dir="5400000" algn="t" rotWithShape="0">
                <a:srgbClr val="1986A6">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50800" dist="850900" dir="5400000" algn="t" rotWithShape="0">
                    <a:prstClr val="black">
                      <a:alpha val="40000"/>
                    </a:prst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pic>
        <p:nvPicPr>
          <p:cNvPr id="19" name="图片 18"/>
          <p:cNvPicPr/>
          <p:nvPr/>
        </p:nvPicPr>
        <p:blipFill>
          <a:blip r:embed="rId3">
            <a:extLst>
              <a:ext uri="{28A0092B-C50C-407E-A947-70E740481C1C}">
                <a14:useLocalDpi xmlns:a14="http://schemas.microsoft.com/office/drawing/2010/main" val="0"/>
              </a:ext>
            </a:extLst>
          </a:blip>
          <a:srcRect l="5279" t="6063" r="4669" b="5627"/>
          <a:stretch>
            <a:fillRect/>
          </a:stretch>
        </p:blipFill>
        <p:spPr>
          <a:xfrm>
            <a:off x="4940410" y="2394439"/>
            <a:ext cx="2311181" cy="2231078"/>
          </a:xfrm>
          <a:prstGeom prst="rect">
            <a:avLst/>
          </a:prstGeom>
        </p:spPr>
      </p:pic>
      <p:sp>
        <p:nvSpPr>
          <p:cNvPr id="27" name="文本框 26"/>
          <p:cNvSpPr txBox="1"/>
          <p:nvPr/>
        </p:nvSpPr>
        <p:spPr>
          <a:xfrm>
            <a:off x="616812" y="4748117"/>
            <a:ext cx="3774213"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扫描二维码查看</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XACDURO</a:t>
            </a:r>
            <a:r>
              <a:rPr kumimoji="0" lang="en-US" altLang="zh-CN" sz="1600" b="0" i="0" u="none" strike="noStrike" kern="1200" cap="none" spc="0" normalizeH="0" baseline="3000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80604020202020204" pitchFamily="34" charset="0"/>
                <a:sym typeface="微软雅黑" panose="020B0503020204020204" pitchFamily="34" charset="-122"/>
              </a:rPr>
              <a: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详细说明书－移动端</a:t>
            </a:r>
            <a:endParaRPr kumimoji="0" lang="en-US" altLang="zh-CN"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grpSp>
        <p:nvGrpSpPr>
          <p:cNvPr id="28" name="组合 27"/>
          <p:cNvGrpSpPr/>
          <p:nvPr/>
        </p:nvGrpSpPr>
        <p:grpSpPr>
          <a:xfrm>
            <a:off x="8377545" y="2268385"/>
            <a:ext cx="2680792" cy="2483186"/>
            <a:chOff x="4004517" y="1458686"/>
            <a:chExt cx="4182967" cy="4013200"/>
          </a:xfrm>
        </p:grpSpPr>
        <p:sp>
          <p:nvSpPr>
            <p:cNvPr id="30" name="矩形: 圆角 29"/>
            <p:cNvSpPr/>
            <p:nvPr/>
          </p:nvSpPr>
          <p:spPr>
            <a:xfrm>
              <a:off x="4004517" y="1458686"/>
              <a:ext cx="4182967" cy="4013200"/>
            </a:xfrm>
            <a:prstGeom prst="roundRect">
              <a:avLst>
                <a:gd name="adj" fmla="val 2649"/>
              </a:avLst>
            </a:prstGeom>
            <a:solidFill>
              <a:schemeClr val="bg1">
                <a:alpha val="11000"/>
              </a:schemeClr>
            </a:solidFill>
            <a:ln>
              <a:solidFill>
                <a:srgbClr val="D0EEF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50800" dist="850900" dir="5400000" algn="t" rotWithShape="0">
                    <a:prstClr val="black">
                      <a:alpha val="40000"/>
                    </a:prst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圆角 31"/>
            <p:cNvSpPr/>
            <p:nvPr/>
          </p:nvSpPr>
          <p:spPr>
            <a:xfrm>
              <a:off x="4136890" y="1585687"/>
              <a:ext cx="3918221" cy="3759199"/>
            </a:xfrm>
            <a:prstGeom prst="roundRect">
              <a:avLst>
                <a:gd name="adj" fmla="val 2649"/>
              </a:avLst>
            </a:prstGeom>
            <a:solidFill>
              <a:schemeClr val="bg1"/>
            </a:solidFill>
            <a:ln>
              <a:noFill/>
            </a:ln>
            <a:effectLst>
              <a:outerShdw blurRad="304800" dist="88900" dir="5400000" algn="t" rotWithShape="0">
                <a:srgbClr val="1986A6">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50800" dist="850900" dir="5400000" algn="t" rotWithShape="0">
                    <a:prstClr val="black">
                      <a:alpha val="40000"/>
                    </a:prstClr>
                  </a:outerShdw>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34" name="文本框 33"/>
          <p:cNvSpPr txBox="1"/>
          <p:nvPr/>
        </p:nvSpPr>
        <p:spPr>
          <a:xfrm>
            <a:off x="7736971" y="4748117"/>
            <a:ext cx="3774213"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扫描二维码查看</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80604020202020204" pitchFamily="34" charset="0"/>
                <a:sym typeface="微软雅黑" panose="020B0503020204020204" pitchFamily="34" charset="-122"/>
              </a:rPr>
              <a:t>泰阁</a:t>
            </a:r>
            <a:r>
              <a:rPr kumimoji="0" lang="en-US" altLang="zh-CN" sz="1600" b="0" i="0" u="none" strike="noStrike" kern="1200" cap="none" spc="0" normalizeH="0" baseline="3000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80604020202020204" pitchFamily="34" charset="0"/>
                <a:sym typeface="微软雅黑" panose="020B0503020204020204" pitchFamily="34" charset="-122"/>
              </a:rPr>
              <a:t>®</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详细说明书－移动端</a:t>
            </a:r>
            <a:endParaRPr kumimoji="0" lang="en-US" altLang="zh-CN"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pic>
        <p:nvPicPr>
          <p:cNvPr id="29" name="图片 28"/>
          <p:cNvPicPr/>
          <p:nvPr/>
        </p:nvPicPr>
        <p:blipFill>
          <a:blip r:embed="rId4">
            <a:extLst>
              <a:ext uri="{28A0092B-C50C-407E-A947-70E740481C1C}">
                <a14:useLocalDpi xmlns:a14="http://schemas.microsoft.com/office/drawing/2010/main" val="0"/>
              </a:ext>
            </a:extLst>
          </a:blip>
          <a:stretch>
            <a:fillRect/>
          </a:stretch>
        </p:blipFill>
        <p:spPr>
          <a:xfrm>
            <a:off x="8525997" y="2423508"/>
            <a:ext cx="2383202" cy="2176054"/>
          </a:xfrm>
          <a:prstGeom prst="rect">
            <a:avLst/>
          </a:prstGeom>
        </p:spPr>
      </p:pic>
      <p:sp>
        <p:nvSpPr>
          <p:cNvPr id="2" name="文本框 1"/>
          <p:cNvSpPr txBox="1"/>
          <p:nvPr/>
        </p:nvSpPr>
        <p:spPr>
          <a:xfrm>
            <a:off x="8881533" y="6328376"/>
            <a:ext cx="3437467" cy="430887"/>
          </a:xfrm>
          <a:prstGeom prst="rect">
            <a:avLst/>
          </a:prstGeom>
          <a:noFill/>
        </p:spPr>
        <p:txBody>
          <a:bodyPr wrap="square" rtlCol="0">
            <a:spAutoFit/>
          </a:bodyPr>
          <a:lstStyle/>
          <a:p>
            <a:r>
              <a:rPr lang="en-US" altLang="zh-CN" sz="1050" dirty="0">
                <a:solidFill>
                  <a:schemeClr val="bg1"/>
                </a:solidFill>
                <a:latin typeface="Arial" panose="02080604020202020204" pitchFamily="34" charset="0"/>
              </a:rPr>
              <a:t>PP-XAD-CHN-0062 </a:t>
            </a:r>
            <a:r>
              <a:rPr lang="zh-CN" altLang="en-US" sz="1050" dirty="0">
                <a:solidFill>
                  <a:schemeClr val="bg1"/>
                </a:solidFill>
                <a:latin typeface="Arial" panose="02080604020202020204" pitchFamily="34" charset="0"/>
              </a:rPr>
              <a:t>到期日：</a:t>
            </a:r>
            <a:r>
              <a:rPr lang="en-US" altLang="zh-CN" sz="1050" dirty="0">
                <a:solidFill>
                  <a:schemeClr val="bg1"/>
                </a:solidFill>
                <a:latin typeface="Arial" panose="02080604020202020204" pitchFamily="34" charset="0"/>
              </a:rPr>
              <a:t>2025-8-25</a:t>
            </a:r>
            <a:endParaRPr kumimoji="1" lang="zh-CN" altLang="en-US" sz="1050" dirty="0">
              <a:solidFill>
                <a:schemeClr val="bg1"/>
              </a:solidFill>
            </a:endParaRPr>
          </a:p>
          <a:p>
            <a:endParaRPr lang="zh-CN" altLang="en-US" sz="1050"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3" name="任意多边形: 形状 12"/>
          <p:cNvSpPr/>
          <p:nvPr/>
        </p:nvSpPr>
        <p:spPr>
          <a:xfrm flipH="1">
            <a:off x="0" y="0"/>
            <a:ext cx="6815959" cy="6858000"/>
          </a:xfrm>
          <a:custGeom>
            <a:avLst/>
            <a:gdLst>
              <a:gd name="connsiteX0" fmla="*/ 0 w 6323937"/>
              <a:gd name="connsiteY0" fmla="*/ 0 h 6858000"/>
              <a:gd name="connsiteX1" fmla="*/ 6323937 w 6323937"/>
              <a:gd name="connsiteY1" fmla="*/ 0 h 6858000"/>
              <a:gd name="connsiteX2" fmla="*/ 6323937 w 6323937"/>
              <a:gd name="connsiteY2" fmla="*/ 6858000 h 6858000"/>
              <a:gd name="connsiteX3" fmla="*/ 0 w 6323937"/>
              <a:gd name="connsiteY3" fmla="*/ 6858000 h 6858000"/>
              <a:gd name="connsiteX4" fmla="*/ 0 w 6323937"/>
              <a:gd name="connsiteY4" fmla="*/ 0 h 6858000"/>
              <a:gd name="connsiteX0-1" fmla="*/ 0 w 6323937"/>
              <a:gd name="connsiteY0-2" fmla="*/ 0 h 6858000"/>
              <a:gd name="connsiteX1-3" fmla="*/ 6323937 w 6323937"/>
              <a:gd name="connsiteY1-4" fmla="*/ 0 h 6858000"/>
              <a:gd name="connsiteX2-5" fmla="*/ 6323937 w 6323937"/>
              <a:gd name="connsiteY2-6" fmla="*/ 6858000 h 6858000"/>
              <a:gd name="connsiteX3-7" fmla="*/ 0 w 6323937"/>
              <a:gd name="connsiteY3-8" fmla="*/ 6858000 h 6858000"/>
              <a:gd name="connsiteX4-9" fmla="*/ 0 w 6323937"/>
              <a:gd name="connsiteY4-10" fmla="*/ 0 h 6858000"/>
              <a:gd name="connsiteX0-11" fmla="*/ 0 w 6323937"/>
              <a:gd name="connsiteY0-12" fmla="*/ 0 h 6858000"/>
              <a:gd name="connsiteX1-13" fmla="*/ 6323937 w 6323937"/>
              <a:gd name="connsiteY1-14" fmla="*/ 0 h 6858000"/>
              <a:gd name="connsiteX2-15" fmla="*/ 6323937 w 6323937"/>
              <a:gd name="connsiteY2-16" fmla="*/ 6858000 h 6858000"/>
              <a:gd name="connsiteX3-17" fmla="*/ 0 w 6323937"/>
              <a:gd name="connsiteY3-18" fmla="*/ 6858000 h 6858000"/>
              <a:gd name="connsiteX4-19" fmla="*/ 0 w 6323937"/>
              <a:gd name="connsiteY4-20" fmla="*/ 0 h 6858000"/>
              <a:gd name="connsiteX0-21" fmla="*/ 0 w 6323937"/>
              <a:gd name="connsiteY0-22" fmla="*/ 0 h 6858000"/>
              <a:gd name="connsiteX1-23" fmla="*/ 6323937 w 6323937"/>
              <a:gd name="connsiteY1-24" fmla="*/ 0 h 6858000"/>
              <a:gd name="connsiteX2-25" fmla="*/ 6323937 w 6323937"/>
              <a:gd name="connsiteY2-26" fmla="*/ 6858000 h 6858000"/>
              <a:gd name="connsiteX3-27" fmla="*/ 0 w 6323937"/>
              <a:gd name="connsiteY3-28" fmla="*/ 6858000 h 6858000"/>
              <a:gd name="connsiteX4-29" fmla="*/ 0 w 6323937"/>
              <a:gd name="connsiteY4-30" fmla="*/ 0 h 6858000"/>
              <a:gd name="connsiteX0-31" fmla="*/ 4563 w 6328500"/>
              <a:gd name="connsiteY0-32" fmla="*/ 0 h 6858000"/>
              <a:gd name="connsiteX1-33" fmla="*/ 6328500 w 6328500"/>
              <a:gd name="connsiteY1-34" fmla="*/ 0 h 6858000"/>
              <a:gd name="connsiteX2-35" fmla="*/ 6328500 w 6328500"/>
              <a:gd name="connsiteY2-36" fmla="*/ 6858000 h 6858000"/>
              <a:gd name="connsiteX3-37" fmla="*/ 4563 w 6328500"/>
              <a:gd name="connsiteY3-38" fmla="*/ 6858000 h 6858000"/>
              <a:gd name="connsiteX4-39" fmla="*/ 4563 w 6328500"/>
              <a:gd name="connsiteY4-40" fmla="*/ 0 h 6858000"/>
              <a:gd name="connsiteX0-41" fmla="*/ 14686 w 6338623"/>
              <a:gd name="connsiteY0-42" fmla="*/ 0 h 6858000"/>
              <a:gd name="connsiteX1-43" fmla="*/ 6338623 w 6338623"/>
              <a:gd name="connsiteY1-44" fmla="*/ 0 h 6858000"/>
              <a:gd name="connsiteX2-45" fmla="*/ 6338623 w 6338623"/>
              <a:gd name="connsiteY2-46" fmla="*/ 6858000 h 6858000"/>
              <a:gd name="connsiteX3-47" fmla="*/ 14686 w 6338623"/>
              <a:gd name="connsiteY3-48" fmla="*/ 6858000 h 6858000"/>
              <a:gd name="connsiteX4-49" fmla="*/ 14686 w 6338623"/>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8623" h="6858000">
                <a:moveTo>
                  <a:pt x="14686" y="0"/>
                </a:moveTo>
                <a:lnTo>
                  <a:pt x="6338623" y="0"/>
                </a:lnTo>
                <a:lnTo>
                  <a:pt x="6338623" y="6858000"/>
                </a:lnTo>
                <a:lnTo>
                  <a:pt x="14686" y="6858000"/>
                </a:lnTo>
                <a:cubicBezTo>
                  <a:pt x="1883243" y="4460682"/>
                  <a:pt x="-192048" y="3876262"/>
                  <a:pt x="14686"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Arial" panose="02080604020202020204" pitchFamily="34" charset="0"/>
            </a:endParaRPr>
          </a:p>
        </p:txBody>
      </p:sp>
      <p:sp>
        <p:nvSpPr>
          <p:cNvPr id="2" name="文本框 1"/>
          <p:cNvSpPr txBox="1"/>
          <p:nvPr/>
        </p:nvSpPr>
        <p:spPr>
          <a:xfrm>
            <a:off x="619924" y="1595777"/>
            <a:ext cx="5916639"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rPr>
              <a:t>双坦出击，力破</a:t>
            </a:r>
            <a:r>
              <a:rPr lang="en-US" altLang="zh-CN" sz="48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rPr>
              <a:t>AB</a:t>
            </a:r>
            <a:endParaRPr lang="zh-CN" altLang="en-US" sz="4800" b="1" dirty="0">
              <a:solidFill>
                <a:schemeClr val="bg1"/>
              </a:solidFill>
              <a:latin typeface="微软雅黑" panose="020B0503020204020204" pitchFamily="34" charset="-122"/>
              <a:ea typeface="微软雅黑" panose="020B0503020204020204" pitchFamily="34" charset="-122"/>
              <a:cs typeface="OPPOSans H" panose="00020600040101010101" pitchFamily="18" charset="-122"/>
            </a:endParaRPr>
          </a:p>
        </p:txBody>
      </p:sp>
      <p:sp>
        <p:nvSpPr>
          <p:cNvPr id="12" name="文本框 11"/>
          <p:cNvSpPr txBox="1"/>
          <p:nvPr/>
        </p:nvSpPr>
        <p:spPr>
          <a:xfrm>
            <a:off x="2164390" y="4036376"/>
            <a:ext cx="2515238" cy="400110"/>
          </a:xfrm>
          <a:prstGeom prst="rect">
            <a:avLst/>
          </a:prstGeom>
          <a:noFill/>
        </p:spPr>
        <p:txBody>
          <a:bodyPr wrap="square" rtlCol="0">
            <a:spAutoFit/>
          </a:bodyPr>
          <a:lstStyle/>
          <a:p>
            <a:r>
              <a:rPr lang="en-US" altLang="zh-CN" sz="2000" b="1" spc="600" dirty="0">
                <a:solidFill>
                  <a:schemeClr val="bg1"/>
                </a:solidFill>
                <a:latin typeface="微软雅黑" panose="020B0503020204020204" pitchFamily="34" charset="-122"/>
                <a:ea typeface="微软雅黑" panose="020B0503020204020204" pitchFamily="34" charset="-122"/>
                <a:cs typeface="Calibri" panose="020F0502020204030204" pitchFamily="34" charset="0"/>
              </a:rPr>
              <a:t>THANK YOU</a:t>
            </a:r>
            <a:endParaRPr lang="zh-CN" altLang="en-US" sz="2000" b="1" spc="600" dirty="0">
              <a:solidFill>
                <a:schemeClr val="bg1"/>
              </a:solidFill>
              <a:latin typeface="微软雅黑" panose="020B0503020204020204" pitchFamily="34" charset="-122"/>
              <a:ea typeface="微软雅黑" panose="020B0503020204020204" pitchFamily="34" charset="-122"/>
              <a:cs typeface="Calibri" panose="020F0502020204030204" pitchFamily="34" charset="0"/>
            </a:endParaRPr>
          </a:p>
        </p:txBody>
      </p:sp>
      <p:sp>
        <p:nvSpPr>
          <p:cNvPr id="19" name="矩形 18"/>
          <p:cNvSpPr/>
          <p:nvPr/>
        </p:nvSpPr>
        <p:spPr>
          <a:xfrm>
            <a:off x="726037" y="2467174"/>
            <a:ext cx="5652000" cy="3600"/>
          </a:xfrm>
          <a:prstGeom prst="rect">
            <a:avLst/>
          </a:prstGeom>
          <a:noFill/>
          <a:ln w="19050">
            <a:gradFill>
              <a:gsLst>
                <a:gs pos="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srgbClr val="06358F"/>
              </a:solidFill>
              <a:latin typeface="Arial" panose="02080604020202020204" pitchFamily="34" charset="0"/>
            </a:endParaRPr>
          </a:p>
        </p:txBody>
      </p:sp>
      <p:sp>
        <p:nvSpPr>
          <p:cNvPr id="1223" name="任意多边形: 形状 1222"/>
          <p:cNvSpPr/>
          <p:nvPr/>
        </p:nvSpPr>
        <p:spPr>
          <a:xfrm>
            <a:off x="1667262" y="2639978"/>
            <a:ext cx="3261042" cy="3254462"/>
          </a:xfrm>
          <a:custGeom>
            <a:avLst/>
            <a:gdLst>
              <a:gd name="T0" fmla="*/ 119 w 238"/>
              <a:gd name="T1" fmla="*/ 0 h 238"/>
              <a:gd name="T2" fmla="*/ 0 w 238"/>
              <a:gd name="T3" fmla="*/ 119 h 238"/>
              <a:gd name="T4" fmla="*/ 119 w 238"/>
              <a:gd name="T5" fmla="*/ 238 h 238"/>
              <a:gd name="T6" fmla="*/ 238 w 238"/>
              <a:gd name="T7" fmla="*/ 119 h 238"/>
              <a:gd name="T8" fmla="*/ 119 w 238"/>
              <a:gd name="T9" fmla="*/ 0 h 238"/>
              <a:gd name="T10" fmla="*/ 139 w 238"/>
              <a:gd name="T11" fmla="*/ 137 h 238"/>
              <a:gd name="T12" fmla="*/ 139 w 238"/>
              <a:gd name="T13" fmla="*/ 205 h 238"/>
              <a:gd name="T14" fmla="*/ 99 w 238"/>
              <a:gd name="T15" fmla="*/ 205 h 238"/>
              <a:gd name="T16" fmla="*/ 99 w 238"/>
              <a:gd name="T17" fmla="*/ 137 h 238"/>
              <a:gd name="T18" fmla="*/ 33 w 238"/>
              <a:gd name="T19" fmla="*/ 137 h 238"/>
              <a:gd name="T20" fmla="*/ 33 w 238"/>
              <a:gd name="T21" fmla="*/ 97 h 238"/>
              <a:gd name="T22" fmla="*/ 99 w 238"/>
              <a:gd name="T23" fmla="*/ 97 h 238"/>
              <a:gd name="T24" fmla="*/ 99 w 238"/>
              <a:gd name="T25" fmla="*/ 33 h 238"/>
              <a:gd name="T26" fmla="*/ 139 w 238"/>
              <a:gd name="T27" fmla="*/ 33 h 238"/>
              <a:gd name="T28" fmla="*/ 139 w 238"/>
              <a:gd name="T29" fmla="*/ 97 h 238"/>
              <a:gd name="T30" fmla="*/ 205 w 238"/>
              <a:gd name="T31" fmla="*/ 97 h 238"/>
              <a:gd name="T32" fmla="*/ 205 w 238"/>
              <a:gd name="T33" fmla="*/ 137 h 238"/>
              <a:gd name="T34" fmla="*/ 139 w 238"/>
              <a:gd name="T35" fmla="*/ 137 h 238"/>
              <a:gd name="T36" fmla="*/ 139 w 238"/>
              <a:gd name="T37" fmla="*/ 1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38">
                <a:moveTo>
                  <a:pt x="119" y="0"/>
                </a:moveTo>
                <a:cubicBezTo>
                  <a:pt x="53" y="0"/>
                  <a:pt x="0" y="53"/>
                  <a:pt x="0" y="119"/>
                </a:cubicBezTo>
                <a:cubicBezTo>
                  <a:pt x="0" y="185"/>
                  <a:pt x="53" y="238"/>
                  <a:pt x="119" y="238"/>
                </a:cubicBezTo>
                <a:cubicBezTo>
                  <a:pt x="185" y="238"/>
                  <a:pt x="238" y="185"/>
                  <a:pt x="238" y="119"/>
                </a:cubicBezTo>
                <a:cubicBezTo>
                  <a:pt x="238" y="53"/>
                  <a:pt x="185" y="0"/>
                  <a:pt x="119" y="0"/>
                </a:cubicBezTo>
                <a:close/>
                <a:moveTo>
                  <a:pt x="139" y="137"/>
                </a:moveTo>
                <a:lnTo>
                  <a:pt x="139" y="205"/>
                </a:lnTo>
                <a:lnTo>
                  <a:pt x="99" y="205"/>
                </a:lnTo>
                <a:lnTo>
                  <a:pt x="99" y="137"/>
                </a:lnTo>
                <a:lnTo>
                  <a:pt x="33" y="137"/>
                </a:lnTo>
                <a:lnTo>
                  <a:pt x="33" y="97"/>
                </a:lnTo>
                <a:lnTo>
                  <a:pt x="99" y="97"/>
                </a:lnTo>
                <a:lnTo>
                  <a:pt x="99" y="33"/>
                </a:lnTo>
                <a:lnTo>
                  <a:pt x="139" y="33"/>
                </a:lnTo>
                <a:lnTo>
                  <a:pt x="139" y="97"/>
                </a:lnTo>
                <a:lnTo>
                  <a:pt x="205" y="97"/>
                </a:lnTo>
                <a:lnTo>
                  <a:pt x="205" y="137"/>
                </a:lnTo>
                <a:lnTo>
                  <a:pt x="139" y="137"/>
                </a:lnTo>
                <a:lnTo>
                  <a:pt x="139" y="1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pic>
        <p:nvPicPr>
          <p:cNvPr id="26" name="图形 25"/>
          <p:cNvPicPr>
            <a:picLocks noChangeAspect="1"/>
          </p:cNvPicPr>
          <p:nvPr/>
        </p:nvPicPr>
        <p:blipFill rotWithShape="1">
          <a:blip r:embed="rId1">
            <a:extLst>
              <a:ext uri="{96DAC541-7B7A-43D3-8B79-37D633B846F1}">
                <asvg:svgBlip xmlns:asvg="http://schemas.microsoft.com/office/drawing/2016/SVG/main" r:embed="rId2"/>
              </a:ext>
            </a:extLst>
          </a:blip>
          <a:srcRect r="44508" b="-10551"/>
          <a:stretch>
            <a:fillRect/>
          </a:stretch>
        </p:blipFill>
        <p:spPr>
          <a:xfrm>
            <a:off x="473230" y="442002"/>
            <a:ext cx="505614" cy="76990"/>
          </a:xfrm>
          <a:prstGeom prst="rect">
            <a:avLst/>
          </a:prstGeom>
        </p:spPr>
      </p:pic>
      <p:grpSp>
        <p:nvGrpSpPr>
          <p:cNvPr id="4" name="组合 3"/>
          <p:cNvGrpSpPr/>
          <p:nvPr/>
        </p:nvGrpSpPr>
        <p:grpSpPr>
          <a:xfrm>
            <a:off x="442913" y="6308725"/>
            <a:ext cx="225772" cy="166478"/>
            <a:chOff x="451694" y="6237287"/>
            <a:chExt cx="429246" cy="316515"/>
          </a:xfrm>
        </p:grpSpPr>
        <p:sp>
          <p:nvSpPr>
            <p:cNvPr id="1225" name="任意多边形: 形状 1224"/>
            <p:cNvSpPr/>
            <p:nvPr/>
          </p:nvSpPr>
          <p:spPr>
            <a:xfrm>
              <a:off x="45169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70" name="任意多边形: 形状 69"/>
            <p:cNvSpPr/>
            <p:nvPr/>
          </p:nvSpPr>
          <p:spPr>
            <a:xfrm>
              <a:off x="56387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71" name="任意多边形: 形状 70"/>
            <p:cNvSpPr/>
            <p:nvPr/>
          </p:nvSpPr>
          <p:spPr>
            <a:xfrm>
              <a:off x="67605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72" name="任意多边形: 形状 71"/>
            <p:cNvSpPr/>
            <p:nvPr/>
          </p:nvSpPr>
          <p:spPr>
            <a:xfrm>
              <a:off x="78823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74" name="任意多边形: 形状 73"/>
            <p:cNvSpPr/>
            <p:nvPr/>
          </p:nvSpPr>
          <p:spPr>
            <a:xfrm>
              <a:off x="45169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75" name="任意多边形: 形状 74"/>
            <p:cNvSpPr/>
            <p:nvPr/>
          </p:nvSpPr>
          <p:spPr>
            <a:xfrm>
              <a:off x="56387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76" name="任意多边形: 形状 75"/>
            <p:cNvSpPr/>
            <p:nvPr/>
          </p:nvSpPr>
          <p:spPr>
            <a:xfrm>
              <a:off x="67605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77" name="任意多边形: 形状 76"/>
            <p:cNvSpPr/>
            <p:nvPr/>
          </p:nvSpPr>
          <p:spPr>
            <a:xfrm>
              <a:off x="78823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79" name="任意多边形: 形状 78"/>
            <p:cNvSpPr/>
            <p:nvPr/>
          </p:nvSpPr>
          <p:spPr>
            <a:xfrm>
              <a:off x="45169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80" name="任意多边形: 形状 79"/>
            <p:cNvSpPr/>
            <p:nvPr/>
          </p:nvSpPr>
          <p:spPr>
            <a:xfrm>
              <a:off x="56387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81" name="任意多边形: 形状 80"/>
            <p:cNvSpPr/>
            <p:nvPr/>
          </p:nvSpPr>
          <p:spPr>
            <a:xfrm>
              <a:off x="67605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sp>
          <p:nvSpPr>
            <p:cNvPr id="82" name="任意多边形: 形状 81"/>
            <p:cNvSpPr/>
            <p:nvPr/>
          </p:nvSpPr>
          <p:spPr>
            <a:xfrm>
              <a:off x="78823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en-US" dirty="0">
                <a:latin typeface="Arial" panose="02080604020202020204" pitchFamily="34" charset="0"/>
              </a:endParaRPr>
            </a:p>
          </p:txBody>
        </p:sp>
      </p:grpSp>
      <p:sp>
        <p:nvSpPr>
          <p:cNvPr id="89" name="矩形: 圆角 88"/>
          <p:cNvSpPr/>
          <p:nvPr/>
        </p:nvSpPr>
        <p:spPr>
          <a:xfrm>
            <a:off x="703443" y="1296813"/>
            <a:ext cx="1206501" cy="288751"/>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sz="1400" dirty="0">
              <a:latin typeface="OPPOSans B" panose="00020600040101010101" pitchFamily="18" charset="-122"/>
              <a:ea typeface="OPPOSans B" panose="00020600040101010101" pitchFamily="18" charset="-122"/>
              <a:cs typeface="OPPOSans B" panose="00020600040101010101" pitchFamily="18" charset="-122"/>
            </a:endParaRPr>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4294967295"/>
          </p:nvPr>
        </p:nvSpPr>
        <p:spPr>
          <a:xfrm>
            <a:off x="600108" y="6351176"/>
            <a:ext cx="8445500" cy="332399"/>
          </a:xfrm>
        </p:spPr>
        <p:txBody>
          <a:bodyPr vert="horz" lIns="0" tIns="0" rIns="0" bIns="0" rtlCol="0" anchor="t" anchorCtr="0">
            <a:spAutoFit/>
          </a:bodyPr>
          <a:lstStyle/>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mn-lt"/>
              </a:rPr>
              <a:t>CARSS 2023</a:t>
            </a:r>
            <a:r>
              <a:rPr lang="zh-CN" altLang="en-US" sz="600" dirty="0">
                <a:latin typeface="微软雅黑" panose="020B0503020204020204" pitchFamily="34" charset="-122"/>
                <a:ea typeface="微软雅黑" panose="020B0503020204020204" pitchFamily="34" charset="-122"/>
                <a:cs typeface="+mn-ea"/>
                <a:sym typeface="+mn-lt"/>
              </a:rPr>
              <a:t>年全国细菌耐药监测报告（摘要）</a:t>
            </a:r>
            <a:endParaRPr lang="zh-CN" altLang="en-US" sz="600" dirty="0">
              <a:latin typeface="微软雅黑" panose="020B0503020204020204" pitchFamily="34" charset="-122"/>
              <a:ea typeface="微软雅黑" panose="020B0503020204020204" pitchFamily="34" charset="-122"/>
              <a:cs typeface="+mn-ea"/>
              <a:sym typeface="+mn-lt"/>
            </a:endParaRPr>
          </a:p>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mn-lt"/>
              </a:rPr>
              <a:t>CHINET2023</a:t>
            </a:r>
            <a:r>
              <a:rPr lang="zh-CN" altLang="en-US" sz="600" dirty="0">
                <a:latin typeface="微软雅黑" panose="020B0503020204020204" pitchFamily="34" charset="-122"/>
                <a:ea typeface="微软雅黑" panose="020B0503020204020204" pitchFamily="34" charset="-122"/>
                <a:cs typeface="+mn-ea"/>
                <a:sym typeface="+mn-lt"/>
              </a:rPr>
              <a:t>年细菌耐药</a:t>
            </a:r>
            <a:r>
              <a:rPr lang="zh-CN" altLang="en-US" sz="600">
                <a:latin typeface="微软雅黑" panose="020B0503020204020204" pitchFamily="34" charset="-122"/>
                <a:ea typeface="微软雅黑" panose="020B0503020204020204" pitchFamily="34" charset="-122"/>
                <a:cs typeface="+mn-ea"/>
                <a:sym typeface="+mn-lt"/>
              </a:rPr>
              <a:t>监测结果</a:t>
            </a:r>
            <a:endParaRPr lang="en-US" altLang="zh-CN" sz="600" dirty="0">
              <a:latin typeface="微软雅黑" panose="020B0503020204020204" pitchFamily="34" charset="-122"/>
              <a:ea typeface="微软雅黑" panose="020B0503020204020204" pitchFamily="34" charset="-122"/>
              <a:cs typeface="+mn-ea"/>
              <a:sym typeface="+mn-lt"/>
            </a:endParaRPr>
          </a:p>
          <a:p>
            <a:pPr>
              <a:spcBef>
                <a:spcPts val="0"/>
              </a:spcBef>
              <a:buFont typeface="+mj-lt"/>
              <a:buAutoNum type="arabicPeriod"/>
            </a:pPr>
            <a:r>
              <a:rPr lang="en-US" altLang="zh-CN" sz="600" dirty="0">
                <a:latin typeface="微软雅黑" panose="020B0503020204020204" pitchFamily="34" charset="-122"/>
                <a:ea typeface="微软雅黑" panose="020B0503020204020204" pitchFamily="34" charset="-122"/>
                <a:cs typeface="+mn-ea"/>
                <a:sym typeface="+mn-lt"/>
              </a:rPr>
              <a:t>CHINET</a:t>
            </a:r>
            <a:r>
              <a:rPr lang="zh-CN" altLang="en-US" sz="600" dirty="0">
                <a:latin typeface="微软雅黑" panose="020B0503020204020204" pitchFamily="34" charset="-122"/>
                <a:ea typeface="微软雅黑" panose="020B0503020204020204" pitchFamily="34" charset="-122"/>
                <a:cs typeface="+mn-ea"/>
                <a:sym typeface="+mn-lt"/>
              </a:rPr>
              <a:t>数据云主要标本</a:t>
            </a:r>
            <a:r>
              <a:rPr lang="zh-CN" altLang="en-US" sz="600">
                <a:latin typeface="微软雅黑" panose="020B0503020204020204" pitchFamily="34" charset="-122"/>
                <a:ea typeface="微软雅黑" panose="020B0503020204020204" pitchFamily="34" charset="-122"/>
                <a:cs typeface="+mn-ea"/>
                <a:sym typeface="+mn-lt"/>
              </a:rPr>
              <a:t>菌种分布</a:t>
            </a:r>
            <a:r>
              <a:rPr lang="en-US" altLang="zh-CN" sz="600" dirty="0">
                <a:latin typeface="微软雅黑" panose="020B0503020204020204" pitchFamily="34" charset="-122"/>
                <a:ea typeface="微软雅黑" panose="020B0503020204020204" pitchFamily="34" charset="-122"/>
                <a:cs typeface="+mn-ea"/>
                <a:sym typeface="+mn-lt"/>
              </a:rPr>
              <a:t>https://www.chinets.com/Data/AntibioticDrugFast</a:t>
            </a:r>
            <a:endParaRPr lang="en-US" altLang="zh-CN" sz="600" dirty="0">
              <a:latin typeface="微软雅黑" panose="020B0503020204020204" pitchFamily="34" charset="-122"/>
              <a:ea typeface="微软雅黑" panose="020B0503020204020204" pitchFamily="34" charset="-122"/>
              <a:cs typeface="+mn-ea"/>
              <a:sym typeface="+mn-lt"/>
            </a:endParaRPr>
          </a:p>
          <a:p>
            <a:pPr>
              <a:spcBef>
                <a:spcPts val="0"/>
              </a:spcBef>
              <a:buFont typeface="+mj-lt"/>
              <a:buAutoNum type="arabicPeriod"/>
            </a:pPr>
            <a:r>
              <a:rPr lang="zh-CN" altLang="en-US" sz="600" dirty="0">
                <a:latin typeface="微软雅黑" panose="020B0503020204020204" pitchFamily="34" charset="-122"/>
                <a:ea typeface="微软雅黑" panose="020B0503020204020204" pitchFamily="34" charset="-122"/>
                <a:cs typeface="+mn-ea"/>
                <a:sym typeface="+mn-lt"/>
              </a:rPr>
              <a:t>胡</a:t>
            </a:r>
            <a:r>
              <a:rPr lang="zh-CN" altLang="en-US" sz="600">
                <a:latin typeface="微软雅黑" panose="020B0503020204020204" pitchFamily="34" charset="-122"/>
                <a:ea typeface="微软雅黑" panose="020B0503020204020204" pitchFamily="34" charset="-122"/>
                <a:cs typeface="+mn-ea"/>
                <a:sym typeface="+mn-lt"/>
              </a:rPr>
              <a:t>金树</a:t>
            </a:r>
            <a:r>
              <a:rPr lang="en-US" altLang="zh-CN" sz="600">
                <a:latin typeface="微软雅黑" panose="020B0503020204020204" pitchFamily="34" charset="-122"/>
                <a:ea typeface="微软雅黑" panose="020B0503020204020204" pitchFamily="34" charset="-122"/>
                <a:cs typeface="+mn-ea"/>
                <a:sym typeface="+mn-lt"/>
              </a:rPr>
              <a:t>, </a:t>
            </a:r>
            <a:r>
              <a:rPr lang="zh-CN" altLang="en-US" sz="600">
                <a:latin typeface="微软雅黑" panose="020B0503020204020204" pitchFamily="34" charset="-122"/>
                <a:ea typeface="微软雅黑" panose="020B0503020204020204" pitchFamily="34" charset="-122"/>
                <a:cs typeface="+mn-ea"/>
                <a:sym typeface="+mn-lt"/>
              </a:rPr>
              <a:t>等</a:t>
            </a:r>
            <a:r>
              <a:rPr lang="en-US" altLang="zh-CN" sz="600" dirty="0">
                <a:latin typeface="微软雅黑" panose="020B0503020204020204" pitchFamily="34" charset="-122"/>
                <a:ea typeface="微软雅黑" panose="020B0503020204020204" pitchFamily="34" charset="-122"/>
                <a:cs typeface="+mn-ea"/>
                <a:sym typeface="+mn-lt"/>
              </a:rPr>
              <a:t>. </a:t>
            </a:r>
            <a:r>
              <a:rPr lang="zh-CN" altLang="en-US" sz="600" dirty="0">
                <a:latin typeface="微软雅黑" panose="020B0503020204020204" pitchFamily="34" charset="-122"/>
                <a:ea typeface="微软雅黑" panose="020B0503020204020204" pitchFamily="34" charset="-122"/>
                <a:cs typeface="+mn-ea"/>
                <a:sym typeface="+mn-lt"/>
              </a:rPr>
              <a:t>耐碳青霉烯鲍曼不动杆菌的临床分布及基因组</a:t>
            </a:r>
            <a:r>
              <a:rPr lang="zh-CN" altLang="en-US" sz="600">
                <a:latin typeface="微软雅黑" panose="020B0503020204020204" pitchFamily="34" charset="-122"/>
                <a:ea typeface="微软雅黑" panose="020B0503020204020204" pitchFamily="34" charset="-122"/>
                <a:cs typeface="+mn-ea"/>
                <a:sym typeface="+mn-lt"/>
              </a:rPr>
              <a:t>流行病学分析</a:t>
            </a:r>
            <a:r>
              <a:rPr lang="en-US" altLang="zh-CN" sz="600" dirty="0">
                <a:latin typeface="微软雅黑" panose="020B0503020204020204" pitchFamily="34" charset="-122"/>
                <a:ea typeface="微软雅黑" panose="020B0503020204020204" pitchFamily="34" charset="-122"/>
                <a:cs typeface="+mn-ea"/>
                <a:sym typeface="+mn-lt"/>
              </a:rPr>
              <a:t>[J]. </a:t>
            </a:r>
            <a:r>
              <a:rPr lang="zh-CN" altLang="en-US" sz="600">
                <a:latin typeface="微软雅黑" panose="020B0503020204020204" pitchFamily="34" charset="-122"/>
                <a:ea typeface="微软雅黑" panose="020B0503020204020204" pitchFamily="34" charset="-122"/>
                <a:cs typeface="+mn-ea"/>
                <a:sym typeface="+mn-lt"/>
              </a:rPr>
              <a:t>微生物学通报</a:t>
            </a:r>
            <a:r>
              <a:rPr lang="en-US" altLang="zh-CN" sz="600" dirty="0">
                <a:latin typeface="微软雅黑" panose="020B0503020204020204" pitchFamily="34" charset="-122"/>
                <a:ea typeface="微软雅黑" panose="020B0503020204020204" pitchFamily="34" charset="-122"/>
                <a:cs typeface="+mn-ea"/>
                <a:sym typeface="+mn-lt"/>
              </a:rPr>
              <a:t>, 2022, 49(1): 270-282</a:t>
            </a:r>
            <a:endParaRPr lang="zh-CN" altLang="en-US" sz="600" dirty="0">
              <a:latin typeface="微软雅黑" panose="020B0503020204020204" pitchFamily="34" charset="-122"/>
              <a:ea typeface="微软雅黑" panose="020B0503020204020204" pitchFamily="34" charset="-122"/>
              <a:cs typeface="+mn-ea"/>
              <a:sym typeface="+mn-lt"/>
            </a:endParaRPr>
          </a:p>
        </p:txBody>
      </p:sp>
      <p:sp>
        <p:nvSpPr>
          <p:cNvPr id="4" name="文本占位符 3"/>
          <p:cNvSpPr>
            <a:spLocks noGrp="1"/>
          </p:cNvSpPr>
          <p:nvPr>
            <p:ph type="body" sz="quarter" idx="4294967295"/>
          </p:nvPr>
        </p:nvSpPr>
        <p:spPr>
          <a:xfrm>
            <a:off x="628641" y="453447"/>
            <a:ext cx="11420475" cy="332399"/>
          </a:xfrm>
        </p:spPr>
        <p:txBody>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鲍曼不动杆菌最常见于呼吸道样本中，主要来源于</a:t>
            </a:r>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ICU</a:t>
            </a: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和呼吸内科患者</a:t>
            </a:r>
            <a:endPar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endParaRPr>
          </a:p>
        </p:txBody>
      </p:sp>
      <p:grpSp>
        <p:nvGrpSpPr>
          <p:cNvPr id="8" name="组合 7"/>
          <p:cNvGrpSpPr/>
          <p:nvPr/>
        </p:nvGrpSpPr>
        <p:grpSpPr>
          <a:xfrm>
            <a:off x="379777" y="938644"/>
            <a:ext cx="11526837" cy="802686"/>
            <a:chOff x="577811" y="1885480"/>
            <a:chExt cx="21552289" cy="1799721"/>
          </a:xfrm>
        </p:grpSpPr>
        <p:sp>
          <p:nvSpPr>
            <p:cNvPr id="9" name="矩形: 圆角 8"/>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 name="矩形: 圆角 9"/>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11" name="文本框 10"/>
          <p:cNvSpPr txBox="1"/>
          <p:nvPr/>
        </p:nvSpPr>
        <p:spPr>
          <a:xfrm>
            <a:off x="470723" y="1055448"/>
            <a:ext cx="10706175" cy="600164"/>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cs typeface="+mn-ea"/>
                <a:sym typeface="+mn-lt"/>
              </a:rPr>
              <a:t>CARSS</a:t>
            </a:r>
            <a:r>
              <a:rPr lang="zh-CN" altLang="en-US" sz="1400" dirty="0">
                <a:latin typeface="微软雅黑" panose="020B0503020204020204" pitchFamily="34" charset="-122"/>
                <a:ea typeface="微软雅黑" panose="020B0503020204020204" pitchFamily="34" charset="-122"/>
                <a:cs typeface="+mn-ea"/>
                <a:sym typeface="+mn-lt"/>
              </a:rPr>
              <a:t> </a:t>
            </a:r>
            <a:r>
              <a:rPr lang="en-US" altLang="zh-CN" sz="1400" dirty="0">
                <a:latin typeface="微软雅黑" panose="020B0503020204020204" pitchFamily="34" charset="-122"/>
                <a:ea typeface="微软雅黑" panose="020B0503020204020204" pitchFamily="34" charset="-122"/>
                <a:cs typeface="+mn-ea"/>
                <a:sym typeface="+mn-lt"/>
              </a:rPr>
              <a:t>2023</a:t>
            </a:r>
            <a:r>
              <a:rPr lang="zh-CN" altLang="en-US" sz="1400" dirty="0">
                <a:latin typeface="微软雅黑" panose="020B0503020204020204" pitchFamily="34" charset="-122"/>
                <a:ea typeface="微软雅黑" panose="020B0503020204020204" pitchFamily="34" charset="-122"/>
                <a:cs typeface="+mn-ea"/>
                <a:sym typeface="+mn-lt"/>
              </a:rPr>
              <a:t>年全国细菌耐药监测报告</a:t>
            </a:r>
            <a:r>
              <a:rPr lang="en-US" altLang="zh-CN" sz="1400" baseline="30000" dirty="0">
                <a:latin typeface="微软雅黑" panose="020B0503020204020204" pitchFamily="34" charset="-122"/>
                <a:ea typeface="微软雅黑" panose="020B0503020204020204" pitchFamily="34" charset="-122"/>
                <a:cs typeface="+mn-ea"/>
                <a:sym typeface="+mn-lt"/>
              </a:rPr>
              <a:t>1</a:t>
            </a:r>
            <a:r>
              <a:rPr lang="zh-CN" altLang="en-US" sz="1400" dirty="0">
                <a:latin typeface="微软雅黑" panose="020B0503020204020204" pitchFamily="34" charset="-122"/>
                <a:ea typeface="微软雅黑" panose="020B0503020204020204" pitchFamily="34" charset="-122"/>
                <a:cs typeface="+mn-ea"/>
                <a:sym typeface="+mn-lt"/>
              </a:rPr>
              <a:t>：中国</a:t>
            </a:r>
            <a:r>
              <a:rPr lang="en-US" altLang="zh-CN" sz="1400" dirty="0">
                <a:latin typeface="微软雅黑" panose="020B0503020204020204" pitchFamily="34" charset="-122"/>
                <a:ea typeface="微软雅黑" panose="020B0503020204020204" pitchFamily="34" charset="-122"/>
                <a:cs typeface="+mn-ea"/>
                <a:sym typeface="+mn-lt"/>
              </a:rPr>
              <a:t>2023</a:t>
            </a:r>
            <a:r>
              <a:rPr lang="zh-CN" altLang="en-US" sz="1400" dirty="0">
                <a:latin typeface="微软雅黑" panose="020B0503020204020204" pitchFamily="34" charset="-122"/>
                <a:ea typeface="微软雅黑" panose="020B0503020204020204" pitchFamily="34" charset="-122"/>
                <a:cs typeface="+mn-ea"/>
                <a:sym typeface="+mn-lt"/>
              </a:rPr>
              <a:t>年检出鲍曼不动杆菌</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366,748</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株</a:t>
            </a:r>
            <a:r>
              <a:rPr lang="zh-CN" altLang="en-US" sz="1400" dirty="0">
                <a:solidFill>
                  <a:schemeClr val="accent2"/>
                </a:solidFill>
                <a:latin typeface="微软雅黑" panose="020B0503020204020204" pitchFamily="34" charset="-122"/>
                <a:ea typeface="微软雅黑" panose="020B0503020204020204" pitchFamily="34" charset="-122"/>
                <a:cs typeface="+mn-ea"/>
                <a:sym typeface="+mn-lt"/>
              </a:rPr>
              <a:t>，</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占革兰阴性菌</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9.2%</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，排名第</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4</a:t>
            </a:r>
            <a:r>
              <a:rPr lang="zh-CN" altLang="en-US" sz="1400" dirty="0">
                <a:latin typeface="微软雅黑" panose="020B0503020204020204" pitchFamily="34" charset="-122"/>
                <a:ea typeface="微软雅黑" panose="020B0503020204020204" pitchFamily="34" charset="-122"/>
                <a:cs typeface="+mn-ea"/>
                <a:sym typeface="+mn-lt"/>
              </a:rPr>
              <a:t>。</a:t>
            </a:r>
            <a:endParaRPr lang="en-US" altLang="zh-CN" sz="1400" baseline="30000" dirty="0">
              <a:latin typeface="微软雅黑" panose="020B0503020204020204" pitchFamily="34" charset="-122"/>
              <a:ea typeface="微软雅黑" panose="020B0503020204020204" pitchFamily="34" charset="-122"/>
              <a:cs typeface="+mn-ea"/>
              <a:sym typeface="+mn-lt"/>
            </a:endParaRPr>
          </a:p>
          <a:p>
            <a:pPr marL="285750" indent="-285750">
              <a:spcAft>
                <a:spcPts val="600"/>
              </a:spcAft>
              <a:buFont typeface="Wingdings" panose="05000000000000000000" pitchFamily="2" charset="2"/>
              <a:buChar char="Ø"/>
            </a:pPr>
            <a:r>
              <a:rPr lang="en-US" altLang="zh-CN" sz="1400" dirty="0">
                <a:latin typeface="微软雅黑" panose="020B0503020204020204" pitchFamily="34" charset="-122"/>
                <a:ea typeface="微软雅黑" panose="020B0503020204020204" pitchFamily="34" charset="-122"/>
                <a:cs typeface="+mn-ea"/>
                <a:sym typeface="+mn-lt"/>
              </a:rPr>
              <a:t>CHINET</a:t>
            </a:r>
            <a:r>
              <a:rPr lang="zh-CN" altLang="en-US" sz="1400" dirty="0">
                <a:latin typeface="微软雅黑" panose="020B0503020204020204" pitchFamily="34" charset="-122"/>
                <a:ea typeface="微软雅黑" panose="020B0503020204020204" pitchFamily="34" charset="-122"/>
                <a:cs typeface="+mn-ea"/>
                <a:sym typeface="+mn-lt"/>
              </a:rPr>
              <a:t> </a:t>
            </a:r>
            <a:r>
              <a:rPr lang="en-US" altLang="zh-CN" sz="1400" dirty="0">
                <a:latin typeface="微软雅黑" panose="020B0503020204020204" pitchFamily="34" charset="-122"/>
                <a:ea typeface="微软雅黑" panose="020B0503020204020204" pitchFamily="34" charset="-122"/>
                <a:cs typeface="+mn-ea"/>
                <a:sym typeface="+mn-lt"/>
              </a:rPr>
              <a:t>2023</a:t>
            </a:r>
            <a:r>
              <a:rPr lang="zh-CN" altLang="en-US" sz="1400" dirty="0">
                <a:latin typeface="微软雅黑" panose="020B0503020204020204" pitchFamily="34" charset="-122"/>
                <a:ea typeface="微软雅黑" panose="020B0503020204020204" pitchFamily="34" charset="-122"/>
                <a:cs typeface="+mn-ea"/>
                <a:sym typeface="+mn-lt"/>
              </a:rPr>
              <a:t>年细菌耐药监测结果</a:t>
            </a:r>
            <a:r>
              <a:rPr lang="en-US" altLang="zh-CN" sz="1400" baseline="30000" dirty="0">
                <a:latin typeface="微软雅黑" panose="020B0503020204020204" pitchFamily="34" charset="-122"/>
                <a:ea typeface="微软雅黑" panose="020B0503020204020204" pitchFamily="34" charset="-122"/>
                <a:cs typeface="+mn-ea"/>
                <a:sym typeface="+mn-lt"/>
              </a:rPr>
              <a:t>2</a:t>
            </a:r>
            <a:r>
              <a:rPr lang="zh-CN" altLang="en-US" sz="1400" dirty="0">
                <a:latin typeface="微软雅黑" panose="020B0503020204020204" pitchFamily="34" charset="-122"/>
                <a:ea typeface="微软雅黑" panose="020B0503020204020204" pitchFamily="34" charset="-122"/>
                <a:cs typeface="+mn-ea"/>
                <a:sym typeface="+mn-lt"/>
              </a:rPr>
              <a:t>：中国</a:t>
            </a:r>
            <a:r>
              <a:rPr lang="en-US" altLang="zh-CN" sz="1400" dirty="0">
                <a:latin typeface="微软雅黑" panose="020B0503020204020204" pitchFamily="34" charset="-122"/>
                <a:ea typeface="微软雅黑" panose="020B0503020204020204" pitchFamily="34" charset="-122"/>
                <a:cs typeface="+mn-ea"/>
                <a:sym typeface="+mn-lt"/>
              </a:rPr>
              <a:t>2023</a:t>
            </a:r>
            <a:r>
              <a:rPr lang="zh-CN" altLang="en-US" sz="1400" dirty="0">
                <a:latin typeface="微软雅黑" panose="020B0503020204020204" pitchFamily="34" charset="-122"/>
                <a:ea typeface="微软雅黑" panose="020B0503020204020204" pitchFamily="34" charset="-122"/>
                <a:cs typeface="+mn-ea"/>
                <a:sym typeface="+mn-lt"/>
              </a:rPr>
              <a:t>年检出的鲍曼不动杆菌</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占所有临床分离菌株的</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8.10%</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，排名第</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4</a:t>
            </a:r>
            <a:r>
              <a:rPr lang="zh-CN" altLang="en-US" sz="1400" dirty="0">
                <a:latin typeface="微软雅黑" panose="020B0503020204020204" pitchFamily="34" charset="-122"/>
                <a:ea typeface="微软雅黑" panose="020B0503020204020204" pitchFamily="34" charset="-122"/>
                <a:cs typeface="+mn-ea"/>
                <a:sym typeface="+mn-lt"/>
              </a:rPr>
              <a:t>。</a:t>
            </a:r>
            <a:endParaRPr lang="zh-CN" altLang="en-US" sz="1400" dirty="0">
              <a:latin typeface="微软雅黑" panose="020B0503020204020204" pitchFamily="34" charset="-122"/>
              <a:ea typeface="微软雅黑" panose="020B0503020204020204" pitchFamily="34" charset="-122"/>
              <a:cs typeface="+mn-ea"/>
              <a:sym typeface="+mn-lt"/>
            </a:endParaRPr>
          </a:p>
        </p:txBody>
      </p:sp>
      <p:grpSp>
        <p:nvGrpSpPr>
          <p:cNvPr id="12" name="组合 11"/>
          <p:cNvGrpSpPr/>
          <p:nvPr/>
        </p:nvGrpSpPr>
        <p:grpSpPr>
          <a:xfrm>
            <a:off x="330200" y="1832822"/>
            <a:ext cx="6364049" cy="4061177"/>
            <a:chOff x="330200" y="1832822"/>
            <a:chExt cx="6364049" cy="4061177"/>
          </a:xfrm>
        </p:grpSpPr>
        <p:grpSp>
          <p:nvGrpSpPr>
            <p:cNvPr id="13" name="组合 12"/>
            <p:cNvGrpSpPr/>
            <p:nvPr/>
          </p:nvGrpSpPr>
          <p:grpSpPr>
            <a:xfrm>
              <a:off x="330200" y="1832822"/>
              <a:ext cx="6364049" cy="4061177"/>
              <a:chOff x="1076325" y="7061200"/>
              <a:chExt cx="3321778" cy="2187631"/>
            </a:xfrm>
          </p:grpSpPr>
          <p:grpSp>
            <p:nvGrpSpPr>
              <p:cNvPr id="32" name="组合 31"/>
              <p:cNvGrpSpPr/>
              <p:nvPr/>
            </p:nvGrpSpPr>
            <p:grpSpPr>
              <a:xfrm>
                <a:off x="1261816" y="7329470"/>
                <a:ext cx="2950798" cy="1919361"/>
                <a:chOff x="747000" y="3864310"/>
                <a:chExt cx="3120150" cy="1894243"/>
              </a:xfrm>
            </p:grpSpPr>
            <p:sp>
              <p:nvSpPr>
                <p:cNvPr id="34" name="矩形: 圆角 33"/>
                <p:cNvSpPr/>
                <p:nvPr/>
              </p:nvSpPr>
              <p:spPr>
                <a:xfrm>
                  <a:off x="855001" y="4030447"/>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35" name="矩形: 圆角 34"/>
                <p:cNvSpPr/>
                <p:nvPr/>
              </p:nvSpPr>
              <p:spPr>
                <a:xfrm>
                  <a:off x="747000" y="386431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33" name="矩形: 圆角 32"/>
              <p:cNvSpPr/>
              <p:nvPr/>
            </p:nvSpPr>
            <p:spPr>
              <a:xfrm>
                <a:off x="1076325" y="7061200"/>
                <a:ext cx="3321778" cy="2117774"/>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p:nvGrpSpPr>
          <p:grpSpPr>
            <a:xfrm>
              <a:off x="1251269" y="5209867"/>
              <a:ext cx="5251131" cy="332012"/>
              <a:chOff x="1241861" y="5209867"/>
              <a:chExt cx="5397639" cy="332012"/>
            </a:xfrm>
          </p:grpSpPr>
          <p:sp>
            <p:nvSpPr>
              <p:cNvPr id="25" name="矩形: 圆角 24"/>
              <p:cNvSpPr/>
              <p:nvPr/>
            </p:nvSpPr>
            <p:spPr>
              <a:xfrm>
                <a:off x="1241861" y="5209867"/>
                <a:ext cx="685364" cy="332012"/>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lumMod val="10000"/>
                    <a:lumOff val="9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b="1" dirty="0">
                  <a:solidFill>
                    <a:srgbClr val="9E28B5"/>
                  </a:solidFill>
                  <a:latin typeface="微软雅黑" panose="020B0503020204020204" pitchFamily="34" charset="-122"/>
                  <a:ea typeface="微软雅黑" panose="020B0503020204020204" pitchFamily="34" charset="-122"/>
                  <a:cs typeface="+mn-ea"/>
                  <a:sym typeface="+mn-lt"/>
                </a:endParaRPr>
              </a:p>
            </p:txBody>
          </p:sp>
          <p:sp>
            <p:nvSpPr>
              <p:cNvPr id="26" name="矩形: 圆角 25"/>
              <p:cNvSpPr/>
              <p:nvPr/>
            </p:nvSpPr>
            <p:spPr>
              <a:xfrm>
                <a:off x="2027240" y="5209867"/>
                <a:ext cx="685364" cy="332012"/>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lumMod val="10000"/>
                    <a:lumOff val="9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b="1" dirty="0">
                  <a:solidFill>
                    <a:srgbClr val="9E28B5"/>
                  </a:solidFill>
                  <a:latin typeface="微软雅黑" panose="020B0503020204020204" pitchFamily="34" charset="-122"/>
                  <a:ea typeface="微软雅黑" panose="020B0503020204020204" pitchFamily="34" charset="-122"/>
                  <a:cs typeface="+mn-ea"/>
                  <a:sym typeface="+mn-lt"/>
                </a:endParaRPr>
              </a:p>
            </p:txBody>
          </p:sp>
          <p:sp>
            <p:nvSpPr>
              <p:cNvPr id="27" name="矩形: 圆角 26"/>
              <p:cNvSpPr/>
              <p:nvPr/>
            </p:nvSpPr>
            <p:spPr>
              <a:xfrm>
                <a:off x="2812619" y="5209867"/>
                <a:ext cx="685364" cy="332012"/>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lumMod val="10000"/>
                    <a:lumOff val="9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b="1" dirty="0">
                  <a:solidFill>
                    <a:srgbClr val="9E28B5"/>
                  </a:solidFill>
                  <a:latin typeface="微软雅黑" panose="020B0503020204020204" pitchFamily="34" charset="-122"/>
                  <a:ea typeface="微软雅黑" panose="020B0503020204020204" pitchFamily="34" charset="-122"/>
                  <a:cs typeface="+mn-ea"/>
                  <a:sym typeface="+mn-lt"/>
                </a:endParaRPr>
              </a:p>
            </p:txBody>
          </p:sp>
          <p:sp>
            <p:nvSpPr>
              <p:cNvPr id="28" name="矩形: 圆角 27"/>
              <p:cNvSpPr/>
              <p:nvPr/>
            </p:nvSpPr>
            <p:spPr>
              <a:xfrm>
                <a:off x="3597998" y="5209867"/>
                <a:ext cx="685364" cy="332012"/>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lumMod val="10000"/>
                    <a:lumOff val="9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b="1" dirty="0">
                  <a:solidFill>
                    <a:srgbClr val="9E28B5"/>
                  </a:solidFill>
                  <a:latin typeface="微软雅黑" panose="020B0503020204020204" pitchFamily="34" charset="-122"/>
                  <a:ea typeface="微软雅黑" panose="020B0503020204020204" pitchFamily="34" charset="-122"/>
                  <a:cs typeface="+mn-ea"/>
                  <a:sym typeface="+mn-lt"/>
                </a:endParaRPr>
              </a:p>
            </p:txBody>
          </p:sp>
          <p:sp>
            <p:nvSpPr>
              <p:cNvPr id="29" name="矩形: 圆角 28"/>
              <p:cNvSpPr/>
              <p:nvPr/>
            </p:nvSpPr>
            <p:spPr>
              <a:xfrm>
                <a:off x="4383377" y="5209867"/>
                <a:ext cx="685364" cy="332012"/>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lumMod val="10000"/>
                    <a:lumOff val="9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b="1" dirty="0">
                  <a:solidFill>
                    <a:srgbClr val="9E28B5"/>
                  </a:solidFill>
                  <a:latin typeface="微软雅黑" panose="020B0503020204020204" pitchFamily="34" charset="-122"/>
                  <a:ea typeface="微软雅黑" panose="020B0503020204020204" pitchFamily="34" charset="-122"/>
                  <a:cs typeface="+mn-ea"/>
                  <a:sym typeface="+mn-lt"/>
                </a:endParaRPr>
              </a:p>
            </p:txBody>
          </p:sp>
          <p:sp>
            <p:nvSpPr>
              <p:cNvPr id="30" name="矩形: 圆角 29"/>
              <p:cNvSpPr/>
              <p:nvPr/>
            </p:nvSpPr>
            <p:spPr>
              <a:xfrm>
                <a:off x="5168756" y="5209867"/>
                <a:ext cx="685364" cy="332012"/>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lumMod val="10000"/>
                    <a:lumOff val="9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b="1" dirty="0">
                  <a:solidFill>
                    <a:srgbClr val="9E28B5"/>
                  </a:solidFill>
                  <a:latin typeface="微软雅黑" panose="020B0503020204020204" pitchFamily="34" charset="-122"/>
                  <a:ea typeface="微软雅黑" panose="020B0503020204020204" pitchFamily="34" charset="-122"/>
                  <a:cs typeface="+mn-ea"/>
                  <a:sym typeface="+mn-lt"/>
                </a:endParaRPr>
              </a:p>
            </p:txBody>
          </p:sp>
          <p:sp>
            <p:nvSpPr>
              <p:cNvPr id="31" name="矩形: 圆角 30"/>
              <p:cNvSpPr/>
              <p:nvPr/>
            </p:nvSpPr>
            <p:spPr>
              <a:xfrm>
                <a:off x="5954136" y="5209867"/>
                <a:ext cx="685364" cy="332012"/>
              </a:xfrm>
              <a:prstGeom prst="roundRect">
                <a:avLst>
                  <a:gd name="adj" fmla="val 6305"/>
                </a:avLst>
              </a:prstGeom>
              <a:gradFill flip="none" rotWithShape="1">
                <a:gsLst>
                  <a:gs pos="0">
                    <a:schemeClr val="bg1"/>
                  </a:gs>
                  <a:gs pos="56300">
                    <a:srgbClr val="FFFFFF">
                      <a:alpha val="15000"/>
                    </a:srgbClr>
                  </a:gs>
                  <a:gs pos="100000">
                    <a:schemeClr val="bg1"/>
                  </a:gs>
                </a:gsLst>
                <a:lin ang="2700000" scaled="1"/>
                <a:tileRect/>
              </a:gradFill>
              <a:ln w="6350">
                <a:solidFill>
                  <a:schemeClr val="accent1">
                    <a:lumMod val="10000"/>
                    <a:lumOff val="90000"/>
                  </a:schemeClr>
                </a:solid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600" b="1" dirty="0">
                  <a:solidFill>
                    <a:srgbClr val="9E28B5"/>
                  </a:solidFill>
                  <a:latin typeface="微软雅黑" panose="020B0503020204020204" pitchFamily="34" charset="-122"/>
                  <a:ea typeface="微软雅黑" panose="020B0503020204020204" pitchFamily="34" charset="-122"/>
                  <a:cs typeface="+mn-ea"/>
                  <a:sym typeface="+mn-lt"/>
                </a:endParaRPr>
              </a:p>
            </p:txBody>
          </p:sp>
        </p:grpSp>
        <p:graphicFrame>
          <p:nvGraphicFramePr>
            <p:cNvPr id="18" name="图表 17"/>
            <p:cNvGraphicFramePr/>
            <p:nvPr/>
          </p:nvGraphicFramePr>
          <p:xfrm>
            <a:off x="470723" y="2380887"/>
            <a:ext cx="6083003" cy="3259749"/>
          </p:xfrm>
          <a:graphic>
            <a:graphicData uri="http://schemas.openxmlformats.org/drawingml/2006/chart">
              <c:chart xmlns:c="http://schemas.openxmlformats.org/drawingml/2006/chart" xmlns:r="http://schemas.openxmlformats.org/officeDocument/2006/relationships" r:id="rId1"/>
            </a:graphicData>
          </a:graphic>
        </p:graphicFrame>
        <p:sp>
          <p:nvSpPr>
            <p:cNvPr id="22" name="任意多边形: 形状 21"/>
            <p:cNvSpPr/>
            <p:nvPr/>
          </p:nvSpPr>
          <p:spPr>
            <a:xfrm flipV="1">
              <a:off x="600108" y="1832822"/>
              <a:ext cx="5824232"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3" name="文本框 22"/>
            <p:cNvSpPr txBox="1"/>
            <p:nvPr/>
          </p:nvSpPr>
          <p:spPr>
            <a:xfrm>
              <a:off x="1002704" y="1862974"/>
              <a:ext cx="5019042" cy="276999"/>
            </a:xfrm>
            <a:prstGeom prst="rect">
              <a:avLst/>
            </a:prstGeom>
            <a:noFill/>
          </p:spPr>
          <p:txBody>
            <a:bodyPr wrap="square" anchor="ctr" anchorCtr="0">
              <a:spAutoFit/>
            </a:bodyPr>
            <a:lstStyle/>
            <a:p>
              <a:pPr algn="ctr" defTabSz="1216660" fontAlgn="base">
                <a:spcBef>
                  <a:spcPct val="0"/>
                </a:spcBef>
                <a:spcAft>
                  <a:spcPct val="0"/>
                </a:spcAft>
                <a:defRPr/>
              </a:pP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445199</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株临床分离株中的</a:t>
              </a:r>
              <a:r>
                <a:rPr lang="en-US" altLang="zh-CN" sz="1200" b="1" dirty="0">
                  <a:solidFill>
                    <a:schemeClr val="accent2"/>
                  </a:solidFill>
                  <a:latin typeface="微软雅黑" panose="020B0503020204020204" pitchFamily="34" charset="-122"/>
                  <a:ea typeface="微软雅黑" panose="020B0503020204020204" pitchFamily="34" charset="-122"/>
                  <a:cs typeface="+mn-ea"/>
                  <a:sym typeface="+mn-lt"/>
                </a:rPr>
                <a:t>AB</a:t>
              </a:r>
              <a:r>
                <a:rPr lang="zh-CN" altLang="en-US" sz="1200" b="1" dirty="0">
                  <a:solidFill>
                    <a:schemeClr val="accent2"/>
                  </a:solidFill>
                  <a:latin typeface="微软雅黑" panose="020B0503020204020204" pitchFamily="34" charset="-122"/>
                  <a:ea typeface="微软雅黑" panose="020B0503020204020204" pitchFamily="34" charset="-122"/>
                  <a:cs typeface="+mn-ea"/>
                  <a:sym typeface="+mn-lt"/>
                </a:rPr>
                <a:t>在不同样本中的检出率</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(CHINET 2023)</a:t>
              </a:r>
              <a:r>
                <a:rPr lang="en-US" altLang="zh-CN" sz="1200" b="1" baseline="30000" dirty="0">
                  <a:solidFill>
                    <a:prstClr val="white"/>
                  </a:solidFill>
                  <a:latin typeface="微软雅黑" panose="020B0503020204020204" pitchFamily="34" charset="-122"/>
                  <a:ea typeface="微软雅黑" panose="020B0503020204020204" pitchFamily="34" charset="-122"/>
                  <a:cs typeface="+mn-ea"/>
                  <a:sym typeface="+mn-lt"/>
                </a:rPr>
                <a:t>3</a:t>
              </a:r>
              <a:endParaRPr lang="en-US" altLang="zh-CN" sz="1200" b="1" baseline="300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24" name="任意多边形: 形状 23"/>
            <p:cNvSpPr/>
            <p:nvPr/>
          </p:nvSpPr>
          <p:spPr>
            <a:xfrm rot="10800000" flipV="1">
              <a:off x="497378" y="5136808"/>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6" name="组合 35"/>
          <p:cNvGrpSpPr/>
          <p:nvPr/>
        </p:nvGrpSpPr>
        <p:grpSpPr>
          <a:xfrm>
            <a:off x="6842758" y="1832822"/>
            <a:ext cx="5019042" cy="4061178"/>
            <a:chOff x="6842758" y="1832822"/>
            <a:chExt cx="5019042" cy="4061178"/>
          </a:xfrm>
        </p:grpSpPr>
        <p:grpSp>
          <p:nvGrpSpPr>
            <p:cNvPr id="37" name="组合 36"/>
            <p:cNvGrpSpPr/>
            <p:nvPr/>
          </p:nvGrpSpPr>
          <p:grpSpPr>
            <a:xfrm>
              <a:off x="6842758" y="1832823"/>
              <a:ext cx="5019042" cy="4061177"/>
              <a:chOff x="1076325" y="7061200"/>
              <a:chExt cx="3321778" cy="2187631"/>
            </a:xfrm>
          </p:grpSpPr>
          <p:grpSp>
            <p:nvGrpSpPr>
              <p:cNvPr id="42" name="组合 41"/>
              <p:cNvGrpSpPr/>
              <p:nvPr/>
            </p:nvGrpSpPr>
            <p:grpSpPr>
              <a:xfrm>
                <a:off x="1261816" y="7329470"/>
                <a:ext cx="2950798" cy="1919361"/>
                <a:chOff x="747000" y="3864310"/>
                <a:chExt cx="3120150" cy="1894243"/>
              </a:xfrm>
            </p:grpSpPr>
            <p:sp>
              <p:nvSpPr>
                <p:cNvPr id="44" name="矩形: 圆角 43"/>
                <p:cNvSpPr/>
                <p:nvPr/>
              </p:nvSpPr>
              <p:spPr>
                <a:xfrm>
                  <a:off x="855001" y="4030447"/>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45" name="矩形: 圆角 44"/>
                <p:cNvSpPr/>
                <p:nvPr/>
              </p:nvSpPr>
              <p:spPr>
                <a:xfrm>
                  <a:off x="747000" y="386431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sp>
            <p:nvSpPr>
              <p:cNvPr id="43" name="矩形: 圆角 42"/>
              <p:cNvSpPr/>
              <p:nvPr/>
            </p:nvSpPr>
            <p:spPr>
              <a:xfrm>
                <a:off x="1076325" y="7061200"/>
                <a:ext cx="3321778" cy="2117774"/>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grpSp>
        <p:graphicFrame>
          <p:nvGraphicFramePr>
            <p:cNvPr id="38" name="图表 37"/>
            <p:cNvGraphicFramePr/>
            <p:nvPr/>
          </p:nvGraphicFramePr>
          <p:xfrm>
            <a:off x="6964005" y="2326994"/>
            <a:ext cx="4776549" cy="3469228"/>
          </p:xfrm>
          <a:graphic>
            <a:graphicData uri="http://schemas.openxmlformats.org/drawingml/2006/chart">
              <c:chart xmlns:c="http://schemas.openxmlformats.org/drawingml/2006/chart" xmlns:r="http://schemas.openxmlformats.org/officeDocument/2006/relationships" r:id="rId2"/>
            </a:graphicData>
          </a:graphic>
        </p:graphicFrame>
        <p:sp>
          <p:nvSpPr>
            <p:cNvPr id="39" name="任意多边形: 形状 38"/>
            <p:cNvSpPr/>
            <p:nvPr/>
          </p:nvSpPr>
          <p:spPr>
            <a:xfrm flipV="1">
              <a:off x="7055622" y="1832822"/>
              <a:ext cx="4593313"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0" name="文本框 39"/>
            <p:cNvSpPr txBox="1"/>
            <p:nvPr/>
          </p:nvSpPr>
          <p:spPr>
            <a:xfrm>
              <a:off x="7373132" y="1862974"/>
              <a:ext cx="3958295" cy="276999"/>
            </a:xfrm>
            <a:prstGeom prst="rect">
              <a:avLst/>
            </a:prstGeom>
            <a:noFill/>
          </p:spPr>
          <p:txBody>
            <a:bodyPr wrap="square" anchor="ctr" anchorCtr="0">
              <a:spAutoFit/>
            </a:bodyPr>
            <a:lstStyle/>
            <a:p>
              <a:pPr algn="ctr" defTabSz="1216660" fontAlgn="base">
                <a:spcBef>
                  <a:spcPct val="0"/>
                </a:spcBef>
                <a:spcAft>
                  <a:spcPct val="0"/>
                </a:spcAft>
                <a:defRPr/>
              </a:pP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200</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株</a:t>
              </a:r>
              <a:r>
                <a:rPr lang="en-US" altLang="zh-CN" sz="1200" b="1" dirty="0">
                  <a:solidFill>
                    <a:prstClr val="white"/>
                  </a:solidFill>
                  <a:latin typeface="微软雅黑" panose="020B0503020204020204" pitchFamily="34" charset="-122"/>
                  <a:ea typeface="微软雅黑" panose="020B0503020204020204" pitchFamily="34" charset="-122"/>
                  <a:cs typeface="+mn-ea"/>
                  <a:sym typeface="+mn-lt"/>
                </a:rPr>
                <a:t>CRAB</a:t>
              </a:r>
              <a:r>
                <a:rPr lang="zh-CN" altLang="en-US" sz="1200" b="1" dirty="0">
                  <a:solidFill>
                    <a:prstClr val="white"/>
                  </a:solidFill>
                  <a:latin typeface="微软雅黑" panose="020B0503020204020204" pitchFamily="34" charset="-122"/>
                  <a:ea typeface="微软雅黑" panose="020B0503020204020204" pitchFamily="34" charset="-122"/>
                  <a:cs typeface="+mn-ea"/>
                  <a:sym typeface="+mn-lt"/>
                </a:rPr>
                <a:t>在各临床科室的分布</a:t>
              </a:r>
              <a:r>
                <a:rPr lang="en-US" altLang="zh-CN" sz="1200" b="1" baseline="30000" dirty="0">
                  <a:solidFill>
                    <a:prstClr val="white"/>
                  </a:solidFill>
                  <a:latin typeface="微软雅黑" panose="020B0503020204020204" pitchFamily="34" charset="-122"/>
                  <a:ea typeface="微软雅黑" panose="020B0503020204020204" pitchFamily="34" charset="-122"/>
                  <a:cs typeface="+mn-ea"/>
                  <a:sym typeface="+mn-lt"/>
                </a:rPr>
                <a:t>4</a:t>
              </a:r>
              <a:endParaRPr lang="en-US" altLang="zh-CN" sz="1200" b="1" baseline="30000" dirty="0">
                <a:solidFill>
                  <a:prstClr val="white"/>
                </a:solidFill>
                <a:latin typeface="微软雅黑" panose="020B0503020204020204" pitchFamily="34" charset="-122"/>
                <a:ea typeface="微软雅黑" panose="020B0503020204020204" pitchFamily="34" charset="-122"/>
                <a:cs typeface="+mn-ea"/>
                <a:sym typeface="+mn-lt"/>
              </a:endParaRPr>
            </a:p>
          </p:txBody>
        </p:sp>
        <p:sp>
          <p:nvSpPr>
            <p:cNvPr id="41" name="任意多边形: 形状 40"/>
            <p:cNvSpPr/>
            <p:nvPr/>
          </p:nvSpPr>
          <p:spPr>
            <a:xfrm rot="10800000" flipV="1">
              <a:off x="7021297" y="5136808"/>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47" name="文本框 46"/>
          <p:cNvSpPr txBox="1"/>
          <p:nvPr/>
        </p:nvSpPr>
        <p:spPr>
          <a:xfrm>
            <a:off x="497378" y="6017970"/>
            <a:ext cx="7970744" cy="138499"/>
          </a:xfrm>
          <a:prstGeom prst="rect">
            <a:avLst/>
          </a:prstGeom>
          <a:noFill/>
        </p:spPr>
        <p:txBody>
          <a:bodyPr wrap="square" lIns="0" tIns="0" rIns="0" bIns="0" rtlCol="0">
            <a:spAutoFit/>
          </a:bodyPr>
          <a:lstStyle>
            <a:defPPr>
              <a:defRPr lang="en-US"/>
            </a:defPPr>
            <a:lvl1pPr>
              <a:defRPr sz="900"/>
            </a:lvl1pPr>
          </a:lstStyle>
          <a:p>
            <a:r>
              <a:rPr lang="en-US" altLang="zh-CN" dirty="0">
                <a:latin typeface="微软雅黑" panose="020B0503020204020204" pitchFamily="34" charset="-122"/>
                <a:ea typeface="微软雅黑" panose="020B0503020204020204" pitchFamily="34" charset="-122"/>
                <a:cs typeface="+mn-ea"/>
                <a:sym typeface="+mn-lt"/>
              </a:rPr>
              <a:t>CARSS</a:t>
            </a:r>
            <a:r>
              <a:rPr lang="zh-CN" altLang="en-US" dirty="0">
                <a:latin typeface="微软雅黑" panose="020B0503020204020204" pitchFamily="34" charset="-122"/>
                <a:ea typeface="微软雅黑" panose="020B0503020204020204" pitchFamily="34" charset="-122"/>
                <a:cs typeface="+mn-ea"/>
                <a:sym typeface="+mn-lt"/>
              </a:rPr>
              <a:t>：全国细菌耐药监测网；</a:t>
            </a:r>
            <a:r>
              <a:rPr lang="en-US" altLang="zh-CN" dirty="0">
                <a:latin typeface="微软雅黑" panose="020B0503020204020204" pitchFamily="34" charset="-122"/>
                <a:ea typeface="微软雅黑" panose="020B0503020204020204" pitchFamily="34" charset="-122"/>
                <a:cs typeface="+mn-ea"/>
                <a:sym typeface="+mn-lt"/>
              </a:rPr>
              <a:t>CHINET</a:t>
            </a:r>
            <a:r>
              <a:rPr lang="zh-CN" altLang="en-US" dirty="0">
                <a:latin typeface="微软雅黑" panose="020B0503020204020204" pitchFamily="34" charset="-122"/>
                <a:ea typeface="微软雅黑" panose="020B0503020204020204" pitchFamily="34" charset="-122"/>
                <a:cs typeface="+mn-ea"/>
                <a:sym typeface="+mn-lt"/>
              </a:rPr>
              <a:t>：中国细菌耐药监测网； </a:t>
            </a:r>
            <a:r>
              <a:rPr lang="en-US" altLang="zh-CN" dirty="0">
                <a:latin typeface="微软雅黑" panose="020B0503020204020204" pitchFamily="34" charset="-122"/>
                <a:ea typeface="微软雅黑" panose="020B0503020204020204" pitchFamily="34" charset="-122"/>
                <a:cs typeface="+mn-ea"/>
                <a:sym typeface="+mn-lt"/>
              </a:rPr>
              <a:t>CRAB</a:t>
            </a:r>
            <a:r>
              <a:rPr lang="zh-CN" altLang="en-US" dirty="0">
                <a:latin typeface="微软雅黑" panose="020B0503020204020204" pitchFamily="34" charset="-122"/>
                <a:ea typeface="微软雅黑" panose="020B0503020204020204" pitchFamily="34" charset="-122"/>
                <a:cs typeface="+mn-ea"/>
                <a:sym typeface="+mn-lt"/>
              </a:rPr>
              <a:t>：碳青霉烯类耐药的鲍曼不动杆菌；</a:t>
            </a:r>
            <a:r>
              <a:rPr lang="en-US" altLang="zh-CN" dirty="0">
                <a:latin typeface="微软雅黑" panose="020B0503020204020204" pitchFamily="34" charset="-122"/>
                <a:ea typeface="微软雅黑" panose="020B0503020204020204" pitchFamily="34" charset="-122"/>
                <a:cs typeface="+mn-ea"/>
                <a:sym typeface="+mn-lt"/>
              </a:rPr>
              <a:t>ICU: </a:t>
            </a:r>
            <a:r>
              <a:rPr lang="zh-CN" altLang="en-US" dirty="0">
                <a:latin typeface="微软雅黑" panose="020B0503020204020204" pitchFamily="34" charset="-122"/>
                <a:ea typeface="微软雅黑" panose="020B0503020204020204" pitchFamily="34" charset="-122"/>
                <a:cs typeface="+mn-ea"/>
                <a:sym typeface="+mn-lt"/>
              </a:rPr>
              <a:t>重症监护室；</a:t>
            </a:r>
            <a:endParaRPr lang="zh-CN" altLang="en-US"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087363" y="2993859"/>
            <a:ext cx="10172700" cy="1901825"/>
            <a:chOff x="1087363" y="2993859"/>
            <a:chExt cx="10172700" cy="1901825"/>
          </a:xfrm>
        </p:grpSpPr>
        <p:sp>
          <p:nvSpPr>
            <p:cNvPr id="4" name="object 4"/>
            <p:cNvSpPr/>
            <p:nvPr/>
          </p:nvSpPr>
          <p:spPr>
            <a:xfrm>
              <a:off x="1130458" y="3471672"/>
              <a:ext cx="10125075" cy="1183005"/>
            </a:xfrm>
            <a:custGeom>
              <a:avLst/>
              <a:gdLst/>
              <a:ahLst/>
              <a:cxnLst/>
              <a:rect l="l" t="t" r="r" b="b"/>
              <a:pathLst>
                <a:path w="10125075" h="1183004">
                  <a:moveTo>
                    <a:pt x="0" y="1182623"/>
                  </a:moveTo>
                  <a:lnTo>
                    <a:pt x="111601" y="1182623"/>
                  </a:lnTo>
                </a:path>
                <a:path w="10125075" h="1183004">
                  <a:moveTo>
                    <a:pt x="215220" y="1182623"/>
                  </a:moveTo>
                  <a:lnTo>
                    <a:pt x="439261" y="1182623"/>
                  </a:lnTo>
                </a:path>
                <a:path w="10125075" h="1183004">
                  <a:moveTo>
                    <a:pt x="867505" y="1182623"/>
                  </a:moveTo>
                  <a:lnTo>
                    <a:pt x="1091888" y="1182623"/>
                  </a:lnTo>
                </a:path>
                <a:path w="10125075" h="1183004">
                  <a:moveTo>
                    <a:pt x="1194276" y="1182623"/>
                  </a:moveTo>
                  <a:lnTo>
                    <a:pt x="1419193" y="1182623"/>
                  </a:lnTo>
                </a:path>
                <a:path w="10125075" h="1183004">
                  <a:moveTo>
                    <a:pt x="2827381" y="1182623"/>
                  </a:moveTo>
                  <a:lnTo>
                    <a:pt x="3051473" y="1182623"/>
                  </a:lnTo>
                </a:path>
                <a:path w="10125075" h="1183004">
                  <a:moveTo>
                    <a:pt x="3153848" y="1182623"/>
                  </a:moveTo>
                  <a:lnTo>
                    <a:pt x="3377533" y="1182623"/>
                  </a:lnTo>
                </a:path>
                <a:path w="10125075" h="1183004">
                  <a:moveTo>
                    <a:pt x="3481165" y="1182623"/>
                  </a:moveTo>
                  <a:lnTo>
                    <a:pt x="3704647" y="1182623"/>
                  </a:lnTo>
                </a:path>
                <a:path w="10125075" h="1183004">
                  <a:moveTo>
                    <a:pt x="3807034" y="1182623"/>
                  </a:moveTo>
                  <a:lnTo>
                    <a:pt x="4031329" y="1182623"/>
                  </a:lnTo>
                </a:path>
                <a:path w="10125075" h="1183004">
                  <a:moveTo>
                    <a:pt x="4459585" y="1182623"/>
                  </a:moveTo>
                  <a:lnTo>
                    <a:pt x="4684439" y="1182623"/>
                  </a:lnTo>
                </a:path>
                <a:path w="10125075" h="1183004">
                  <a:moveTo>
                    <a:pt x="4786814" y="1182623"/>
                  </a:moveTo>
                  <a:lnTo>
                    <a:pt x="5337397" y="1182623"/>
                  </a:lnTo>
                </a:path>
                <a:path w="10125075" h="1183004">
                  <a:moveTo>
                    <a:pt x="5767165" y="1182623"/>
                  </a:moveTo>
                  <a:lnTo>
                    <a:pt x="5990824" y="1182623"/>
                  </a:lnTo>
                </a:path>
                <a:path w="10125075" h="1183004">
                  <a:moveTo>
                    <a:pt x="6093199" y="1182623"/>
                  </a:moveTo>
                  <a:lnTo>
                    <a:pt x="6317418" y="1182623"/>
                  </a:lnTo>
                </a:path>
                <a:path w="10125075" h="1183004">
                  <a:moveTo>
                    <a:pt x="6419792" y="1182623"/>
                  </a:moveTo>
                  <a:lnTo>
                    <a:pt x="6643465" y="1182623"/>
                  </a:lnTo>
                </a:path>
                <a:path w="10125075" h="1183004">
                  <a:moveTo>
                    <a:pt x="6747097" y="1182623"/>
                  </a:moveTo>
                  <a:lnTo>
                    <a:pt x="6970604" y="1182623"/>
                  </a:lnTo>
                </a:path>
                <a:path w="10125075" h="1183004">
                  <a:moveTo>
                    <a:pt x="7072979" y="1182623"/>
                  </a:moveTo>
                  <a:lnTo>
                    <a:pt x="7297261" y="1182623"/>
                  </a:lnTo>
                </a:path>
                <a:path w="10125075" h="1183004">
                  <a:moveTo>
                    <a:pt x="8053177" y="1182623"/>
                  </a:moveTo>
                  <a:lnTo>
                    <a:pt x="8276990" y="1182623"/>
                  </a:lnTo>
                </a:path>
                <a:path w="10125075" h="1183004">
                  <a:moveTo>
                    <a:pt x="8379364" y="1182623"/>
                  </a:moveTo>
                  <a:lnTo>
                    <a:pt x="8603329" y="1182623"/>
                  </a:lnTo>
                </a:path>
                <a:path w="10125075" h="1183004">
                  <a:moveTo>
                    <a:pt x="9033097" y="1182623"/>
                  </a:moveTo>
                  <a:lnTo>
                    <a:pt x="9256769" y="1182623"/>
                  </a:lnTo>
                </a:path>
                <a:path w="10125075" h="1183004">
                  <a:moveTo>
                    <a:pt x="9359144" y="1182623"/>
                  </a:moveTo>
                  <a:lnTo>
                    <a:pt x="9583261" y="1182623"/>
                  </a:lnTo>
                </a:path>
                <a:path w="10125075" h="1183004">
                  <a:moveTo>
                    <a:pt x="5439505" y="1182623"/>
                  </a:moveTo>
                  <a:lnTo>
                    <a:pt x="5663533" y="1182623"/>
                  </a:lnTo>
                </a:path>
                <a:path w="10125075" h="1183004">
                  <a:moveTo>
                    <a:pt x="2501220" y="1182623"/>
                  </a:moveTo>
                  <a:lnTo>
                    <a:pt x="2725261" y="1182623"/>
                  </a:lnTo>
                </a:path>
                <a:path w="10125075" h="1183004">
                  <a:moveTo>
                    <a:pt x="7725505" y="1182623"/>
                  </a:moveTo>
                  <a:lnTo>
                    <a:pt x="7951057" y="1182623"/>
                  </a:lnTo>
                </a:path>
                <a:path w="10125075" h="1183004">
                  <a:moveTo>
                    <a:pt x="1521301" y="1182623"/>
                  </a:moveTo>
                  <a:lnTo>
                    <a:pt x="1745329" y="1182623"/>
                  </a:lnTo>
                </a:path>
                <a:path w="10125075" h="1183004">
                  <a:moveTo>
                    <a:pt x="1847437" y="1182623"/>
                  </a:moveTo>
                  <a:lnTo>
                    <a:pt x="2071465" y="1182623"/>
                  </a:lnTo>
                </a:path>
                <a:path w="10125075" h="1183004">
                  <a:moveTo>
                    <a:pt x="8705437" y="1182623"/>
                  </a:moveTo>
                  <a:lnTo>
                    <a:pt x="8929465" y="1182623"/>
                  </a:lnTo>
                </a:path>
                <a:path w="10125075" h="1183004">
                  <a:moveTo>
                    <a:pt x="4133437" y="1182623"/>
                  </a:moveTo>
                  <a:lnTo>
                    <a:pt x="4357465" y="1182623"/>
                  </a:lnTo>
                </a:path>
                <a:path w="10125075" h="1183004">
                  <a:moveTo>
                    <a:pt x="2173585" y="1182623"/>
                  </a:moveTo>
                  <a:lnTo>
                    <a:pt x="2397601" y="1182623"/>
                  </a:lnTo>
                </a:path>
                <a:path w="10125075" h="1183004">
                  <a:moveTo>
                    <a:pt x="7399381" y="1182623"/>
                  </a:moveTo>
                  <a:lnTo>
                    <a:pt x="7623397" y="1182623"/>
                  </a:lnTo>
                </a:path>
                <a:path w="10125075" h="1183004">
                  <a:moveTo>
                    <a:pt x="541381" y="1182623"/>
                  </a:moveTo>
                  <a:lnTo>
                    <a:pt x="765397" y="1182623"/>
                  </a:lnTo>
                </a:path>
                <a:path w="10125075" h="1183004">
                  <a:moveTo>
                    <a:pt x="9685381" y="1182623"/>
                  </a:moveTo>
                  <a:lnTo>
                    <a:pt x="9909397" y="1182623"/>
                  </a:lnTo>
                </a:path>
                <a:path w="10125075" h="1183004">
                  <a:moveTo>
                    <a:pt x="10013016" y="1182623"/>
                  </a:moveTo>
                  <a:lnTo>
                    <a:pt x="10124452" y="1182623"/>
                  </a:lnTo>
                </a:path>
                <a:path w="10125075" h="1183004">
                  <a:moveTo>
                    <a:pt x="7072979" y="946403"/>
                  </a:moveTo>
                  <a:lnTo>
                    <a:pt x="7297261" y="946403"/>
                  </a:lnTo>
                </a:path>
                <a:path w="10125075" h="1183004">
                  <a:moveTo>
                    <a:pt x="8053177" y="946403"/>
                  </a:moveTo>
                  <a:lnTo>
                    <a:pt x="8276990" y="946403"/>
                  </a:lnTo>
                </a:path>
                <a:path w="10125075" h="1183004">
                  <a:moveTo>
                    <a:pt x="3481165" y="946403"/>
                  </a:moveTo>
                  <a:lnTo>
                    <a:pt x="3704647" y="946403"/>
                  </a:lnTo>
                </a:path>
                <a:path w="10125075" h="1183004">
                  <a:moveTo>
                    <a:pt x="9033097" y="946403"/>
                  </a:moveTo>
                  <a:lnTo>
                    <a:pt x="9256769" y="946403"/>
                  </a:lnTo>
                </a:path>
                <a:path w="10125075" h="1183004">
                  <a:moveTo>
                    <a:pt x="9359144" y="946403"/>
                  </a:moveTo>
                  <a:lnTo>
                    <a:pt x="9909397" y="946403"/>
                  </a:lnTo>
                </a:path>
                <a:path w="10125075" h="1183004">
                  <a:moveTo>
                    <a:pt x="3807034" y="946403"/>
                  </a:moveTo>
                  <a:lnTo>
                    <a:pt x="4031329" y="946403"/>
                  </a:lnTo>
                </a:path>
                <a:path w="10125075" h="1183004">
                  <a:moveTo>
                    <a:pt x="5439505" y="946403"/>
                  </a:moveTo>
                  <a:lnTo>
                    <a:pt x="5663533" y="946403"/>
                  </a:lnTo>
                </a:path>
                <a:path w="10125075" h="1183004">
                  <a:moveTo>
                    <a:pt x="4459585" y="946403"/>
                  </a:moveTo>
                  <a:lnTo>
                    <a:pt x="4684439" y="946403"/>
                  </a:lnTo>
                </a:path>
                <a:path w="10125075" h="1183004">
                  <a:moveTo>
                    <a:pt x="2501220" y="946403"/>
                  </a:moveTo>
                  <a:lnTo>
                    <a:pt x="2725261" y="946403"/>
                  </a:lnTo>
                </a:path>
                <a:path w="10125075" h="1183004">
                  <a:moveTo>
                    <a:pt x="4786814" y="946403"/>
                  </a:moveTo>
                  <a:lnTo>
                    <a:pt x="5337397" y="946403"/>
                  </a:lnTo>
                </a:path>
                <a:path w="10125075" h="1183004">
                  <a:moveTo>
                    <a:pt x="867505" y="946403"/>
                  </a:moveTo>
                  <a:lnTo>
                    <a:pt x="1091888" y="946403"/>
                  </a:lnTo>
                </a:path>
                <a:path w="10125075" h="1183004">
                  <a:moveTo>
                    <a:pt x="6093199" y="946403"/>
                  </a:moveTo>
                  <a:lnTo>
                    <a:pt x="6317418" y="946403"/>
                  </a:lnTo>
                </a:path>
                <a:path w="10125075" h="1183004">
                  <a:moveTo>
                    <a:pt x="8379364" y="946403"/>
                  </a:moveTo>
                  <a:lnTo>
                    <a:pt x="8603329" y="946403"/>
                  </a:lnTo>
                </a:path>
                <a:path w="10125075" h="1183004">
                  <a:moveTo>
                    <a:pt x="6419792" y="946403"/>
                  </a:moveTo>
                  <a:lnTo>
                    <a:pt x="6643465" y="946403"/>
                  </a:lnTo>
                </a:path>
                <a:path w="10125075" h="1183004">
                  <a:moveTo>
                    <a:pt x="6747097" y="946403"/>
                  </a:moveTo>
                  <a:lnTo>
                    <a:pt x="6970604" y="946403"/>
                  </a:lnTo>
                </a:path>
                <a:path w="10125075" h="1183004">
                  <a:moveTo>
                    <a:pt x="2827381" y="946403"/>
                  </a:moveTo>
                  <a:lnTo>
                    <a:pt x="3051473" y="946403"/>
                  </a:lnTo>
                </a:path>
                <a:path w="10125075" h="1183004">
                  <a:moveTo>
                    <a:pt x="8705437" y="946403"/>
                  </a:moveTo>
                  <a:lnTo>
                    <a:pt x="8929465" y="946403"/>
                  </a:lnTo>
                </a:path>
                <a:path w="10125075" h="1183004">
                  <a:moveTo>
                    <a:pt x="3153848" y="946403"/>
                  </a:moveTo>
                  <a:lnTo>
                    <a:pt x="3377533" y="946403"/>
                  </a:lnTo>
                </a:path>
                <a:path w="10125075" h="1183004">
                  <a:moveTo>
                    <a:pt x="5767165" y="946403"/>
                  </a:moveTo>
                  <a:lnTo>
                    <a:pt x="5990824" y="946403"/>
                  </a:lnTo>
                </a:path>
                <a:path w="10125075" h="1183004">
                  <a:moveTo>
                    <a:pt x="0" y="946403"/>
                  </a:moveTo>
                  <a:lnTo>
                    <a:pt x="111601" y="946403"/>
                  </a:lnTo>
                </a:path>
                <a:path w="10125075" h="1183004">
                  <a:moveTo>
                    <a:pt x="1521301" y="946403"/>
                  </a:moveTo>
                  <a:lnTo>
                    <a:pt x="1745329" y="946403"/>
                  </a:lnTo>
                </a:path>
                <a:path w="10125075" h="1183004">
                  <a:moveTo>
                    <a:pt x="1847437" y="946403"/>
                  </a:moveTo>
                  <a:lnTo>
                    <a:pt x="2071465" y="946403"/>
                  </a:lnTo>
                </a:path>
                <a:path w="10125075" h="1183004">
                  <a:moveTo>
                    <a:pt x="2173585" y="946403"/>
                  </a:moveTo>
                  <a:lnTo>
                    <a:pt x="2397601" y="946403"/>
                  </a:lnTo>
                </a:path>
                <a:path w="10125075" h="1183004">
                  <a:moveTo>
                    <a:pt x="1194276" y="946403"/>
                  </a:moveTo>
                  <a:lnTo>
                    <a:pt x="1419193" y="946403"/>
                  </a:lnTo>
                </a:path>
                <a:path w="10125075" h="1183004">
                  <a:moveTo>
                    <a:pt x="7399381" y="946403"/>
                  </a:moveTo>
                  <a:lnTo>
                    <a:pt x="7623397" y="946403"/>
                  </a:lnTo>
                </a:path>
                <a:path w="10125075" h="1183004">
                  <a:moveTo>
                    <a:pt x="4133437" y="946403"/>
                  </a:moveTo>
                  <a:lnTo>
                    <a:pt x="4357465" y="946403"/>
                  </a:lnTo>
                </a:path>
                <a:path w="10125075" h="1183004">
                  <a:moveTo>
                    <a:pt x="541381" y="946403"/>
                  </a:moveTo>
                  <a:lnTo>
                    <a:pt x="765397" y="946403"/>
                  </a:lnTo>
                </a:path>
                <a:path w="10125075" h="1183004">
                  <a:moveTo>
                    <a:pt x="215220" y="946403"/>
                  </a:moveTo>
                  <a:lnTo>
                    <a:pt x="439261" y="946403"/>
                  </a:lnTo>
                </a:path>
                <a:path w="10125075" h="1183004">
                  <a:moveTo>
                    <a:pt x="7725505" y="946403"/>
                  </a:moveTo>
                  <a:lnTo>
                    <a:pt x="7951057" y="946403"/>
                  </a:lnTo>
                </a:path>
                <a:path w="10125075" h="1183004">
                  <a:moveTo>
                    <a:pt x="10013016" y="946403"/>
                  </a:moveTo>
                  <a:lnTo>
                    <a:pt x="10124452" y="946403"/>
                  </a:lnTo>
                </a:path>
                <a:path w="10125075" h="1183004">
                  <a:moveTo>
                    <a:pt x="7725505" y="708659"/>
                  </a:moveTo>
                  <a:lnTo>
                    <a:pt x="7951057" y="708659"/>
                  </a:lnTo>
                </a:path>
                <a:path w="10125075" h="1183004">
                  <a:moveTo>
                    <a:pt x="3153848" y="708659"/>
                  </a:moveTo>
                  <a:lnTo>
                    <a:pt x="3377533" y="708659"/>
                  </a:lnTo>
                </a:path>
                <a:path w="10125075" h="1183004">
                  <a:moveTo>
                    <a:pt x="5767165" y="708659"/>
                  </a:moveTo>
                  <a:lnTo>
                    <a:pt x="5990824" y="708659"/>
                  </a:lnTo>
                </a:path>
                <a:path w="10125075" h="1183004">
                  <a:moveTo>
                    <a:pt x="6093199" y="708659"/>
                  </a:moveTo>
                  <a:lnTo>
                    <a:pt x="6317418" y="708659"/>
                  </a:lnTo>
                </a:path>
                <a:path w="10125075" h="1183004">
                  <a:moveTo>
                    <a:pt x="8053177" y="708659"/>
                  </a:moveTo>
                  <a:lnTo>
                    <a:pt x="8276990" y="708659"/>
                  </a:lnTo>
                </a:path>
                <a:path w="10125075" h="1183004">
                  <a:moveTo>
                    <a:pt x="1847437" y="708659"/>
                  </a:moveTo>
                  <a:lnTo>
                    <a:pt x="2071465" y="708659"/>
                  </a:lnTo>
                </a:path>
                <a:path w="10125075" h="1183004">
                  <a:moveTo>
                    <a:pt x="8379364" y="708659"/>
                  </a:moveTo>
                  <a:lnTo>
                    <a:pt x="8603329" y="708659"/>
                  </a:lnTo>
                </a:path>
                <a:path w="10125075" h="1183004">
                  <a:moveTo>
                    <a:pt x="3481165" y="708659"/>
                  </a:moveTo>
                  <a:lnTo>
                    <a:pt x="3704647" y="708659"/>
                  </a:lnTo>
                </a:path>
                <a:path w="10125075" h="1183004">
                  <a:moveTo>
                    <a:pt x="8705437" y="708659"/>
                  </a:moveTo>
                  <a:lnTo>
                    <a:pt x="8929465" y="708659"/>
                  </a:lnTo>
                </a:path>
                <a:path w="10125075" h="1183004">
                  <a:moveTo>
                    <a:pt x="3807034" y="708659"/>
                  </a:moveTo>
                  <a:lnTo>
                    <a:pt x="4031329" y="708659"/>
                  </a:lnTo>
                </a:path>
                <a:path w="10125075" h="1183004">
                  <a:moveTo>
                    <a:pt x="6419792" y="708659"/>
                  </a:moveTo>
                  <a:lnTo>
                    <a:pt x="6643465" y="708659"/>
                  </a:lnTo>
                </a:path>
                <a:path w="10125075" h="1183004">
                  <a:moveTo>
                    <a:pt x="4133437" y="708659"/>
                  </a:moveTo>
                  <a:lnTo>
                    <a:pt x="4357465" y="708659"/>
                  </a:lnTo>
                </a:path>
                <a:path w="10125075" h="1183004">
                  <a:moveTo>
                    <a:pt x="4459585" y="708659"/>
                  </a:moveTo>
                  <a:lnTo>
                    <a:pt x="4684439" y="708659"/>
                  </a:lnTo>
                </a:path>
                <a:path w="10125075" h="1183004">
                  <a:moveTo>
                    <a:pt x="9033097" y="708659"/>
                  </a:moveTo>
                  <a:lnTo>
                    <a:pt x="9256769" y="708659"/>
                  </a:lnTo>
                </a:path>
                <a:path w="10125075" h="1183004">
                  <a:moveTo>
                    <a:pt x="0" y="708659"/>
                  </a:moveTo>
                  <a:lnTo>
                    <a:pt x="111601" y="708659"/>
                  </a:lnTo>
                </a:path>
                <a:path w="10125075" h="1183004">
                  <a:moveTo>
                    <a:pt x="215220" y="708659"/>
                  </a:moveTo>
                  <a:lnTo>
                    <a:pt x="439261" y="708659"/>
                  </a:lnTo>
                </a:path>
                <a:path w="10125075" h="1183004">
                  <a:moveTo>
                    <a:pt x="9359144" y="708659"/>
                  </a:moveTo>
                  <a:lnTo>
                    <a:pt x="10124452" y="708659"/>
                  </a:lnTo>
                </a:path>
                <a:path w="10125075" h="1183004">
                  <a:moveTo>
                    <a:pt x="4786814" y="708659"/>
                  </a:moveTo>
                  <a:lnTo>
                    <a:pt x="5337397" y="708659"/>
                  </a:lnTo>
                </a:path>
                <a:path w="10125075" h="1183004">
                  <a:moveTo>
                    <a:pt x="2173585" y="708659"/>
                  </a:moveTo>
                  <a:lnTo>
                    <a:pt x="2397601" y="708659"/>
                  </a:lnTo>
                </a:path>
                <a:path w="10125075" h="1183004">
                  <a:moveTo>
                    <a:pt x="867505" y="708659"/>
                  </a:moveTo>
                  <a:lnTo>
                    <a:pt x="1091888" y="708659"/>
                  </a:lnTo>
                </a:path>
                <a:path w="10125075" h="1183004">
                  <a:moveTo>
                    <a:pt x="5439505" y="708659"/>
                  </a:moveTo>
                  <a:lnTo>
                    <a:pt x="5663533" y="708659"/>
                  </a:lnTo>
                </a:path>
                <a:path w="10125075" h="1183004">
                  <a:moveTo>
                    <a:pt x="7399381" y="708659"/>
                  </a:moveTo>
                  <a:lnTo>
                    <a:pt x="7623397" y="708659"/>
                  </a:lnTo>
                </a:path>
                <a:path w="10125075" h="1183004">
                  <a:moveTo>
                    <a:pt x="1194276" y="708659"/>
                  </a:moveTo>
                  <a:lnTo>
                    <a:pt x="1745329" y="708659"/>
                  </a:lnTo>
                </a:path>
                <a:path w="10125075" h="1183004">
                  <a:moveTo>
                    <a:pt x="6747097" y="708659"/>
                  </a:moveTo>
                  <a:lnTo>
                    <a:pt x="6970604" y="708659"/>
                  </a:lnTo>
                </a:path>
                <a:path w="10125075" h="1183004">
                  <a:moveTo>
                    <a:pt x="541381" y="708659"/>
                  </a:moveTo>
                  <a:lnTo>
                    <a:pt x="765397" y="708659"/>
                  </a:lnTo>
                </a:path>
                <a:path w="10125075" h="1183004">
                  <a:moveTo>
                    <a:pt x="2501220" y="708659"/>
                  </a:moveTo>
                  <a:lnTo>
                    <a:pt x="2725261" y="708659"/>
                  </a:lnTo>
                </a:path>
                <a:path w="10125075" h="1183004">
                  <a:moveTo>
                    <a:pt x="7072979" y="708659"/>
                  </a:moveTo>
                  <a:lnTo>
                    <a:pt x="7297261" y="708659"/>
                  </a:lnTo>
                </a:path>
                <a:path w="10125075" h="1183004">
                  <a:moveTo>
                    <a:pt x="2827381" y="708659"/>
                  </a:moveTo>
                  <a:lnTo>
                    <a:pt x="3051473" y="708659"/>
                  </a:lnTo>
                </a:path>
                <a:path w="10125075" h="1183004">
                  <a:moveTo>
                    <a:pt x="9359144" y="472439"/>
                  </a:moveTo>
                  <a:lnTo>
                    <a:pt x="10124452" y="472439"/>
                  </a:lnTo>
                </a:path>
                <a:path w="10125075" h="1183004">
                  <a:moveTo>
                    <a:pt x="9033097" y="472439"/>
                  </a:moveTo>
                  <a:lnTo>
                    <a:pt x="9256769" y="472439"/>
                  </a:lnTo>
                </a:path>
                <a:path w="10125075" h="1183004">
                  <a:moveTo>
                    <a:pt x="4786814" y="472439"/>
                  </a:moveTo>
                  <a:lnTo>
                    <a:pt x="5337397" y="472439"/>
                  </a:lnTo>
                </a:path>
                <a:path w="10125075" h="1183004">
                  <a:moveTo>
                    <a:pt x="2827381" y="472439"/>
                  </a:moveTo>
                  <a:lnTo>
                    <a:pt x="3051473" y="472439"/>
                  </a:lnTo>
                </a:path>
                <a:path w="10125075" h="1183004">
                  <a:moveTo>
                    <a:pt x="8053177" y="472439"/>
                  </a:moveTo>
                  <a:lnTo>
                    <a:pt x="8276990" y="472439"/>
                  </a:lnTo>
                </a:path>
                <a:path w="10125075" h="1183004">
                  <a:moveTo>
                    <a:pt x="8379364" y="472439"/>
                  </a:moveTo>
                  <a:lnTo>
                    <a:pt x="8603329" y="472439"/>
                  </a:lnTo>
                </a:path>
                <a:path w="10125075" h="1183004">
                  <a:moveTo>
                    <a:pt x="1847437" y="472439"/>
                  </a:moveTo>
                  <a:lnTo>
                    <a:pt x="2725261" y="472439"/>
                  </a:lnTo>
                </a:path>
                <a:path w="10125075" h="1183004">
                  <a:moveTo>
                    <a:pt x="5767165" y="472439"/>
                  </a:moveTo>
                  <a:lnTo>
                    <a:pt x="5990824" y="472439"/>
                  </a:lnTo>
                </a:path>
                <a:path w="10125075" h="1183004">
                  <a:moveTo>
                    <a:pt x="3153848" y="472439"/>
                  </a:moveTo>
                  <a:lnTo>
                    <a:pt x="3377533" y="472439"/>
                  </a:lnTo>
                </a:path>
                <a:path w="10125075" h="1183004">
                  <a:moveTo>
                    <a:pt x="1194276" y="472439"/>
                  </a:moveTo>
                  <a:lnTo>
                    <a:pt x="1745329" y="472439"/>
                  </a:lnTo>
                </a:path>
                <a:path w="10125075" h="1183004">
                  <a:moveTo>
                    <a:pt x="0" y="472439"/>
                  </a:moveTo>
                  <a:lnTo>
                    <a:pt x="1091888" y="472439"/>
                  </a:lnTo>
                </a:path>
                <a:path w="10125075" h="1183004">
                  <a:moveTo>
                    <a:pt x="7072979" y="472439"/>
                  </a:moveTo>
                  <a:lnTo>
                    <a:pt x="7951057" y="472439"/>
                  </a:lnTo>
                </a:path>
                <a:path w="10125075" h="1183004">
                  <a:moveTo>
                    <a:pt x="3807034" y="472439"/>
                  </a:moveTo>
                  <a:lnTo>
                    <a:pt x="4357465" y="472439"/>
                  </a:lnTo>
                </a:path>
                <a:path w="10125075" h="1183004">
                  <a:moveTo>
                    <a:pt x="5439505" y="472439"/>
                  </a:moveTo>
                  <a:lnTo>
                    <a:pt x="5663533" y="472439"/>
                  </a:lnTo>
                </a:path>
                <a:path w="10125075" h="1183004">
                  <a:moveTo>
                    <a:pt x="6419792" y="472439"/>
                  </a:moveTo>
                  <a:lnTo>
                    <a:pt x="6970604" y="472439"/>
                  </a:lnTo>
                </a:path>
                <a:path w="10125075" h="1183004">
                  <a:moveTo>
                    <a:pt x="3481165" y="472439"/>
                  </a:moveTo>
                  <a:lnTo>
                    <a:pt x="3704647" y="472439"/>
                  </a:lnTo>
                </a:path>
                <a:path w="10125075" h="1183004">
                  <a:moveTo>
                    <a:pt x="4459585" y="472439"/>
                  </a:moveTo>
                  <a:lnTo>
                    <a:pt x="4684439" y="472439"/>
                  </a:lnTo>
                </a:path>
                <a:path w="10125075" h="1183004">
                  <a:moveTo>
                    <a:pt x="6093199" y="472439"/>
                  </a:moveTo>
                  <a:lnTo>
                    <a:pt x="6317418" y="472439"/>
                  </a:lnTo>
                </a:path>
                <a:path w="10125075" h="1183004">
                  <a:moveTo>
                    <a:pt x="8705437" y="472439"/>
                  </a:moveTo>
                  <a:lnTo>
                    <a:pt x="8929465" y="472439"/>
                  </a:lnTo>
                </a:path>
                <a:path w="10125075" h="1183004">
                  <a:moveTo>
                    <a:pt x="3153848" y="236219"/>
                  </a:moveTo>
                  <a:lnTo>
                    <a:pt x="4684439" y="236219"/>
                  </a:lnTo>
                </a:path>
                <a:path w="10125075" h="1183004">
                  <a:moveTo>
                    <a:pt x="9359144" y="236219"/>
                  </a:moveTo>
                  <a:lnTo>
                    <a:pt x="10124452" y="236219"/>
                  </a:lnTo>
                </a:path>
                <a:path w="10125075" h="1183004">
                  <a:moveTo>
                    <a:pt x="4786814" y="236219"/>
                  </a:moveTo>
                  <a:lnTo>
                    <a:pt x="5990824" y="236219"/>
                  </a:lnTo>
                </a:path>
                <a:path w="10125075" h="1183004">
                  <a:moveTo>
                    <a:pt x="0" y="236219"/>
                  </a:moveTo>
                  <a:lnTo>
                    <a:pt x="1091888" y="236219"/>
                  </a:lnTo>
                </a:path>
                <a:path w="10125075" h="1183004">
                  <a:moveTo>
                    <a:pt x="8379364" y="236219"/>
                  </a:moveTo>
                  <a:lnTo>
                    <a:pt x="9256769" y="236219"/>
                  </a:lnTo>
                </a:path>
                <a:path w="10125075" h="1183004">
                  <a:moveTo>
                    <a:pt x="1194276" y="236219"/>
                  </a:moveTo>
                  <a:lnTo>
                    <a:pt x="3051473" y="236219"/>
                  </a:lnTo>
                </a:path>
                <a:path w="10125075" h="1183004">
                  <a:moveTo>
                    <a:pt x="6093199" y="236219"/>
                  </a:moveTo>
                  <a:lnTo>
                    <a:pt x="8276990" y="236219"/>
                  </a:lnTo>
                </a:path>
                <a:path w="10125075" h="1183004">
                  <a:moveTo>
                    <a:pt x="1194276" y="0"/>
                  </a:moveTo>
                  <a:lnTo>
                    <a:pt x="3051473" y="0"/>
                  </a:lnTo>
                </a:path>
                <a:path w="10125075" h="1183004">
                  <a:moveTo>
                    <a:pt x="3153848" y="0"/>
                  </a:moveTo>
                  <a:lnTo>
                    <a:pt x="10124452" y="0"/>
                  </a:lnTo>
                </a:path>
                <a:path w="10125075" h="1183004">
                  <a:moveTo>
                    <a:pt x="0" y="0"/>
                  </a:moveTo>
                  <a:lnTo>
                    <a:pt x="1091888" y="0"/>
                  </a:lnTo>
                </a:path>
              </a:pathLst>
            </a:custGeom>
            <a:ln w="9525">
              <a:solidFill>
                <a:srgbClr val="D9D9D9"/>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 name="object 5"/>
            <p:cNvSpPr/>
            <p:nvPr/>
          </p:nvSpPr>
          <p:spPr>
            <a:xfrm>
              <a:off x="1130458" y="2998622"/>
              <a:ext cx="10125075" cy="236854"/>
            </a:xfrm>
            <a:custGeom>
              <a:avLst/>
              <a:gdLst/>
              <a:ahLst/>
              <a:cxnLst/>
              <a:rect l="l" t="t" r="r" b="b"/>
              <a:pathLst>
                <a:path w="10125075" h="236855">
                  <a:moveTo>
                    <a:pt x="0" y="236829"/>
                  </a:moveTo>
                  <a:lnTo>
                    <a:pt x="10124452" y="236829"/>
                  </a:lnTo>
                </a:path>
                <a:path w="10125075" h="236855">
                  <a:moveTo>
                    <a:pt x="0" y="0"/>
                  </a:moveTo>
                  <a:lnTo>
                    <a:pt x="10124452" y="0"/>
                  </a:lnTo>
                </a:path>
              </a:pathLst>
            </a:custGeom>
            <a:ln w="9525">
              <a:solidFill>
                <a:srgbClr val="D9D9D9"/>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 name="object 6"/>
            <p:cNvSpPr/>
            <p:nvPr/>
          </p:nvSpPr>
          <p:spPr>
            <a:xfrm>
              <a:off x="2222347" y="3253295"/>
              <a:ext cx="8267700" cy="1637664"/>
            </a:xfrm>
            <a:custGeom>
              <a:avLst/>
              <a:gdLst/>
              <a:ahLst/>
              <a:cxnLst/>
              <a:rect l="l" t="t" r="r" b="b"/>
              <a:pathLst>
                <a:path w="8267700" h="1637664">
                  <a:moveTo>
                    <a:pt x="102387" y="60540"/>
                  </a:moveTo>
                  <a:lnTo>
                    <a:pt x="0" y="60540"/>
                  </a:lnTo>
                  <a:lnTo>
                    <a:pt x="0" y="1637106"/>
                  </a:lnTo>
                  <a:lnTo>
                    <a:pt x="102387" y="1637106"/>
                  </a:lnTo>
                  <a:lnTo>
                    <a:pt x="102387" y="60540"/>
                  </a:lnTo>
                  <a:close/>
                </a:path>
                <a:path w="8267700" h="1637664">
                  <a:moveTo>
                    <a:pt x="2061959" y="0"/>
                  </a:moveTo>
                  <a:lnTo>
                    <a:pt x="1959584" y="0"/>
                  </a:lnTo>
                  <a:lnTo>
                    <a:pt x="1959584" y="1637106"/>
                  </a:lnTo>
                  <a:lnTo>
                    <a:pt x="2061959" y="1637106"/>
                  </a:lnTo>
                  <a:lnTo>
                    <a:pt x="2061959" y="0"/>
                  </a:lnTo>
                  <a:close/>
                </a:path>
                <a:path w="8267700" h="1637664">
                  <a:moveTo>
                    <a:pt x="2715145" y="454736"/>
                  </a:moveTo>
                  <a:lnTo>
                    <a:pt x="2612758" y="454736"/>
                  </a:lnTo>
                  <a:lnTo>
                    <a:pt x="2612758" y="1637106"/>
                  </a:lnTo>
                  <a:lnTo>
                    <a:pt x="2715145" y="1637106"/>
                  </a:lnTo>
                  <a:lnTo>
                    <a:pt x="2715145" y="454736"/>
                  </a:lnTo>
                  <a:close/>
                </a:path>
                <a:path w="8267700" h="1637664">
                  <a:moveTo>
                    <a:pt x="3694912" y="250901"/>
                  </a:moveTo>
                  <a:lnTo>
                    <a:pt x="3592550" y="250901"/>
                  </a:lnTo>
                  <a:lnTo>
                    <a:pt x="3592550" y="1637106"/>
                  </a:lnTo>
                  <a:lnTo>
                    <a:pt x="3694912" y="1637106"/>
                  </a:lnTo>
                  <a:lnTo>
                    <a:pt x="3694912" y="250901"/>
                  </a:lnTo>
                  <a:close/>
                </a:path>
                <a:path w="8267700" h="1637664">
                  <a:moveTo>
                    <a:pt x="5001311" y="285915"/>
                  </a:moveTo>
                  <a:lnTo>
                    <a:pt x="4898936" y="285915"/>
                  </a:lnTo>
                  <a:lnTo>
                    <a:pt x="4898936" y="1637106"/>
                  </a:lnTo>
                  <a:lnTo>
                    <a:pt x="5001311" y="1637106"/>
                  </a:lnTo>
                  <a:lnTo>
                    <a:pt x="5001311" y="285915"/>
                  </a:lnTo>
                  <a:close/>
                </a:path>
                <a:path w="8267700" h="1637664">
                  <a:moveTo>
                    <a:pt x="5327904" y="454736"/>
                  </a:moveTo>
                  <a:lnTo>
                    <a:pt x="5225529" y="454736"/>
                  </a:lnTo>
                  <a:lnTo>
                    <a:pt x="5225529" y="1637106"/>
                  </a:lnTo>
                  <a:lnTo>
                    <a:pt x="5327904" y="1637106"/>
                  </a:lnTo>
                  <a:lnTo>
                    <a:pt x="5327904" y="454736"/>
                  </a:lnTo>
                  <a:close/>
                </a:path>
                <a:path w="8267700" h="1637664">
                  <a:moveTo>
                    <a:pt x="5981090" y="454736"/>
                  </a:moveTo>
                  <a:lnTo>
                    <a:pt x="5878715" y="454736"/>
                  </a:lnTo>
                  <a:lnTo>
                    <a:pt x="5878715" y="1637106"/>
                  </a:lnTo>
                  <a:lnTo>
                    <a:pt x="5981090" y="1637106"/>
                  </a:lnTo>
                  <a:lnTo>
                    <a:pt x="5981090" y="454736"/>
                  </a:lnTo>
                  <a:close/>
                </a:path>
                <a:path w="8267700" h="1637664">
                  <a:moveTo>
                    <a:pt x="7287476" y="297002"/>
                  </a:moveTo>
                  <a:lnTo>
                    <a:pt x="7185101" y="297002"/>
                  </a:lnTo>
                  <a:lnTo>
                    <a:pt x="7185101" y="1637106"/>
                  </a:lnTo>
                  <a:lnTo>
                    <a:pt x="7287476" y="1637106"/>
                  </a:lnTo>
                  <a:lnTo>
                    <a:pt x="7287476" y="297002"/>
                  </a:lnTo>
                  <a:close/>
                </a:path>
                <a:path w="8267700" h="1637664">
                  <a:moveTo>
                    <a:pt x="8267255" y="285915"/>
                  </a:moveTo>
                  <a:lnTo>
                    <a:pt x="8164881" y="285915"/>
                  </a:lnTo>
                  <a:lnTo>
                    <a:pt x="8164881" y="1637106"/>
                  </a:lnTo>
                  <a:lnTo>
                    <a:pt x="8267255" y="1637106"/>
                  </a:lnTo>
                  <a:lnTo>
                    <a:pt x="8267255" y="285915"/>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 name="object 7"/>
            <p:cNvSpPr/>
            <p:nvPr/>
          </p:nvSpPr>
          <p:spPr>
            <a:xfrm>
              <a:off x="1242060" y="3770375"/>
              <a:ext cx="9901555" cy="1120140"/>
            </a:xfrm>
            <a:custGeom>
              <a:avLst/>
              <a:gdLst/>
              <a:ahLst/>
              <a:cxnLst/>
              <a:rect l="l" t="t" r="r" b="b"/>
              <a:pathLst>
                <a:path w="9901555" h="1120139">
                  <a:moveTo>
                    <a:pt x="103619" y="175260"/>
                  </a:moveTo>
                  <a:lnTo>
                    <a:pt x="0" y="175260"/>
                  </a:lnTo>
                  <a:lnTo>
                    <a:pt x="0" y="1120025"/>
                  </a:lnTo>
                  <a:lnTo>
                    <a:pt x="103619" y="1120025"/>
                  </a:lnTo>
                  <a:lnTo>
                    <a:pt x="103619" y="175260"/>
                  </a:lnTo>
                  <a:close/>
                </a:path>
                <a:path w="9901555" h="1120139">
                  <a:moveTo>
                    <a:pt x="429780" y="310896"/>
                  </a:moveTo>
                  <a:lnTo>
                    <a:pt x="327660" y="310896"/>
                  </a:lnTo>
                  <a:lnTo>
                    <a:pt x="327660" y="1120025"/>
                  </a:lnTo>
                  <a:lnTo>
                    <a:pt x="429780" y="1120025"/>
                  </a:lnTo>
                  <a:lnTo>
                    <a:pt x="429780" y="310896"/>
                  </a:lnTo>
                  <a:close/>
                </a:path>
                <a:path w="9901555" h="1120139">
                  <a:moveTo>
                    <a:pt x="755904" y="297180"/>
                  </a:moveTo>
                  <a:lnTo>
                    <a:pt x="653796" y="297180"/>
                  </a:lnTo>
                  <a:lnTo>
                    <a:pt x="653796" y="1120025"/>
                  </a:lnTo>
                  <a:lnTo>
                    <a:pt x="755904" y="1120025"/>
                  </a:lnTo>
                  <a:lnTo>
                    <a:pt x="755904" y="297180"/>
                  </a:lnTo>
                  <a:close/>
                </a:path>
                <a:path w="9901555" h="1120139">
                  <a:moveTo>
                    <a:pt x="1409687" y="463296"/>
                  </a:moveTo>
                  <a:lnTo>
                    <a:pt x="1307592" y="463296"/>
                  </a:lnTo>
                  <a:lnTo>
                    <a:pt x="1307592" y="1120025"/>
                  </a:lnTo>
                  <a:lnTo>
                    <a:pt x="1409687" y="1120025"/>
                  </a:lnTo>
                  <a:lnTo>
                    <a:pt x="1409687" y="463296"/>
                  </a:lnTo>
                  <a:close/>
                </a:path>
                <a:path w="9901555" h="1120139">
                  <a:moveTo>
                    <a:pt x="1735836" y="68580"/>
                  </a:moveTo>
                  <a:lnTo>
                    <a:pt x="1633728" y="68580"/>
                  </a:lnTo>
                  <a:lnTo>
                    <a:pt x="1633728" y="1120025"/>
                  </a:lnTo>
                  <a:lnTo>
                    <a:pt x="1735836" y="1120025"/>
                  </a:lnTo>
                  <a:lnTo>
                    <a:pt x="1735836" y="68580"/>
                  </a:lnTo>
                  <a:close/>
                </a:path>
                <a:path w="9901555" h="1120139">
                  <a:moveTo>
                    <a:pt x="2061984" y="332219"/>
                  </a:moveTo>
                  <a:lnTo>
                    <a:pt x="1959864" y="332219"/>
                  </a:lnTo>
                  <a:lnTo>
                    <a:pt x="1959864" y="1120025"/>
                  </a:lnTo>
                  <a:lnTo>
                    <a:pt x="2061984" y="1120025"/>
                  </a:lnTo>
                  <a:lnTo>
                    <a:pt x="2061984" y="332219"/>
                  </a:lnTo>
                  <a:close/>
                </a:path>
                <a:path w="9901555" h="1120139">
                  <a:moveTo>
                    <a:pt x="2389619" y="227063"/>
                  </a:moveTo>
                  <a:lnTo>
                    <a:pt x="2286000" y="227063"/>
                  </a:lnTo>
                  <a:lnTo>
                    <a:pt x="2286000" y="1120025"/>
                  </a:lnTo>
                  <a:lnTo>
                    <a:pt x="2389619" y="1120025"/>
                  </a:lnTo>
                  <a:lnTo>
                    <a:pt x="2389619" y="227063"/>
                  </a:lnTo>
                  <a:close/>
                </a:path>
                <a:path w="9901555" h="1120139">
                  <a:moveTo>
                    <a:pt x="2715780" y="4572"/>
                  </a:moveTo>
                  <a:lnTo>
                    <a:pt x="2613660" y="4572"/>
                  </a:lnTo>
                  <a:lnTo>
                    <a:pt x="2613660" y="1120025"/>
                  </a:lnTo>
                  <a:lnTo>
                    <a:pt x="2715780" y="1120025"/>
                  </a:lnTo>
                  <a:lnTo>
                    <a:pt x="2715780" y="4572"/>
                  </a:lnTo>
                  <a:close/>
                </a:path>
                <a:path w="9901555" h="1120139">
                  <a:moveTo>
                    <a:pt x="3369564" y="62471"/>
                  </a:moveTo>
                  <a:lnTo>
                    <a:pt x="3265932" y="62471"/>
                  </a:lnTo>
                  <a:lnTo>
                    <a:pt x="3265932" y="1120025"/>
                  </a:lnTo>
                  <a:lnTo>
                    <a:pt x="3369564" y="1120025"/>
                  </a:lnTo>
                  <a:lnTo>
                    <a:pt x="3369564" y="62471"/>
                  </a:lnTo>
                  <a:close/>
                </a:path>
                <a:path w="9901555" h="1120139">
                  <a:moveTo>
                    <a:pt x="4021836" y="323075"/>
                  </a:moveTo>
                  <a:lnTo>
                    <a:pt x="3919728" y="323075"/>
                  </a:lnTo>
                  <a:lnTo>
                    <a:pt x="3919728" y="1120025"/>
                  </a:lnTo>
                  <a:lnTo>
                    <a:pt x="4021836" y="1120025"/>
                  </a:lnTo>
                  <a:lnTo>
                    <a:pt x="4021836" y="323075"/>
                  </a:lnTo>
                  <a:close/>
                </a:path>
                <a:path w="9901555" h="1120139">
                  <a:moveTo>
                    <a:pt x="4347984" y="152400"/>
                  </a:moveTo>
                  <a:lnTo>
                    <a:pt x="4245864" y="152400"/>
                  </a:lnTo>
                  <a:lnTo>
                    <a:pt x="4245864" y="1120025"/>
                  </a:lnTo>
                  <a:lnTo>
                    <a:pt x="4347984" y="1120025"/>
                  </a:lnTo>
                  <a:lnTo>
                    <a:pt x="4347984" y="152400"/>
                  </a:lnTo>
                  <a:close/>
                </a:path>
                <a:path w="9901555" h="1120139">
                  <a:moveTo>
                    <a:pt x="5001780" y="883920"/>
                  </a:moveTo>
                  <a:lnTo>
                    <a:pt x="4899660" y="883920"/>
                  </a:lnTo>
                  <a:lnTo>
                    <a:pt x="4899660" y="1120025"/>
                  </a:lnTo>
                  <a:lnTo>
                    <a:pt x="5001780" y="1120025"/>
                  </a:lnTo>
                  <a:lnTo>
                    <a:pt x="5001780" y="883920"/>
                  </a:lnTo>
                  <a:close/>
                </a:path>
                <a:path w="9901555" h="1120139">
                  <a:moveTo>
                    <a:pt x="5327891" y="68580"/>
                  </a:moveTo>
                  <a:lnTo>
                    <a:pt x="5225796" y="68580"/>
                  </a:lnTo>
                  <a:lnTo>
                    <a:pt x="5225796" y="1120025"/>
                  </a:lnTo>
                  <a:lnTo>
                    <a:pt x="5327891" y="1120025"/>
                  </a:lnTo>
                  <a:lnTo>
                    <a:pt x="5327891" y="68580"/>
                  </a:lnTo>
                  <a:close/>
                </a:path>
                <a:path w="9901555" h="1120139">
                  <a:moveTo>
                    <a:pt x="5655564" y="0"/>
                  </a:moveTo>
                  <a:lnTo>
                    <a:pt x="5551932" y="0"/>
                  </a:lnTo>
                  <a:lnTo>
                    <a:pt x="5551932" y="1120025"/>
                  </a:lnTo>
                  <a:lnTo>
                    <a:pt x="5655564" y="1120025"/>
                  </a:lnTo>
                  <a:lnTo>
                    <a:pt x="5655564" y="0"/>
                  </a:lnTo>
                  <a:close/>
                </a:path>
                <a:path w="9901555" h="1120139">
                  <a:moveTo>
                    <a:pt x="6635496" y="233172"/>
                  </a:moveTo>
                  <a:lnTo>
                    <a:pt x="6531864" y="233172"/>
                  </a:lnTo>
                  <a:lnTo>
                    <a:pt x="6531864" y="1120025"/>
                  </a:lnTo>
                  <a:lnTo>
                    <a:pt x="6635496" y="1120025"/>
                  </a:lnTo>
                  <a:lnTo>
                    <a:pt x="6635496" y="233172"/>
                  </a:lnTo>
                  <a:close/>
                </a:path>
                <a:path w="9901555" h="1120139">
                  <a:moveTo>
                    <a:pt x="7287781" y="304800"/>
                  </a:moveTo>
                  <a:lnTo>
                    <a:pt x="7185660" y="304800"/>
                  </a:lnTo>
                  <a:lnTo>
                    <a:pt x="7185660" y="1120025"/>
                  </a:lnTo>
                  <a:lnTo>
                    <a:pt x="7287781" y="1120025"/>
                  </a:lnTo>
                  <a:lnTo>
                    <a:pt x="7287781" y="304800"/>
                  </a:lnTo>
                  <a:close/>
                </a:path>
                <a:path w="9901555" h="1120139">
                  <a:moveTo>
                    <a:pt x="7613891" y="243840"/>
                  </a:moveTo>
                  <a:lnTo>
                    <a:pt x="7511796" y="243840"/>
                  </a:lnTo>
                  <a:lnTo>
                    <a:pt x="7511796" y="1120025"/>
                  </a:lnTo>
                  <a:lnTo>
                    <a:pt x="7613891" y="1120025"/>
                  </a:lnTo>
                  <a:lnTo>
                    <a:pt x="7613891" y="243840"/>
                  </a:lnTo>
                  <a:close/>
                </a:path>
                <a:path w="9901555" h="1120139">
                  <a:moveTo>
                    <a:pt x="7941577" y="16751"/>
                  </a:moveTo>
                  <a:lnTo>
                    <a:pt x="7839456" y="16751"/>
                  </a:lnTo>
                  <a:lnTo>
                    <a:pt x="7839456" y="1120025"/>
                  </a:lnTo>
                  <a:lnTo>
                    <a:pt x="7941577" y="1120025"/>
                  </a:lnTo>
                  <a:lnTo>
                    <a:pt x="7941577" y="16751"/>
                  </a:lnTo>
                  <a:close/>
                </a:path>
                <a:path w="9901555" h="1120139">
                  <a:moveTo>
                    <a:pt x="8593836" y="140195"/>
                  </a:moveTo>
                  <a:lnTo>
                    <a:pt x="8491728" y="140195"/>
                  </a:lnTo>
                  <a:lnTo>
                    <a:pt x="8491728" y="1120025"/>
                  </a:lnTo>
                  <a:lnTo>
                    <a:pt x="8593836" y="1120025"/>
                  </a:lnTo>
                  <a:lnTo>
                    <a:pt x="8593836" y="140195"/>
                  </a:lnTo>
                  <a:close/>
                </a:path>
                <a:path w="9901555" h="1120139">
                  <a:moveTo>
                    <a:pt x="8921496" y="85331"/>
                  </a:moveTo>
                  <a:lnTo>
                    <a:pt x="8817864" y="85331"/>
                  </a:lnTo>
                  <a:lnTo>
                    <a:pt x="8817864" y="1120025"/>
                  </a:lnTo>
                  <a:lnTo>
                    <a:pt x="8921496" y="1120025"/>
                  </a:lnTo>
                  <a:lnTo>
                    <a:pt x="8921496" y="85331"/>
                  </a:lnTo>
                  <a:close/>
                </a:path>
                <a:path w="9901555" h="1120139">
                  <a:moveTo>
                    <a:pt x="9573781" y="768096"/>
                  </a:moveTo>
                  <a:lnTo>
                    <a:pt x="9471660" y="768096"/>
                  </a:lnTo>
                  <a:lnTo>
                    <a:pt x="9471660" y="1120025"/>
                  </a:lnTo>
                  <a:lnTo>
                    <a:pt x="9573781" y="1120025"/>
                  </a:lnTo>
                  <a:lnTo>
                    <a:pt x="9573781" y="768096"/>
                  </a:lnTo>
                  <a:close/>
                </a:path>
                <a:path w="9901555" h="1120139">
                  <a:moveTo>
                    <a:pt x="9901415" y="640080"/>
                  </a:moveTo>
                  <a:lnTo>
                    <a:pt x="9797796" y="640080"/>
                  </a:lnTo>
                  <a:lnTo>
                    <a:pt x="9797796" y="1120025"/>
                  </a:lnTo>
                  <a:lnTo>
                    <a:pt x="9901415" y="1120025"/>
                  </a:lnTo>
                  <a:lnTo>
                    <a:pt x="9901415" y="640080"/>
                  </a:lnTo>
                  <a:close/>
                </a:path>
              </a:pathLst>
            </a:custGeom>
            <a:solidFill>
              <a:srgbClr val="0000C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object 8"/>
            <p:cNvSpPr/>
            <p:nvPr/>
          </p:nvSpPr>
          <p:spPr>
            <a:xfrm>
              <a:off x="1130458" y="2998622"/>
              <a:ext cx="0" cy="1892300"/>
            </a:xfrm>
            <a:custGeom>
              <a:avLst/>
              <a:gdLst/>
              <a:ahLst/>
              <a:cxnLst/>
              <a:rect l="l" t="t" r="r" b="b"/>
              <a:pathLst>
                <a:path h="1892300">
                  <a:moveTo>
                    <a:pt x="0" y="1891779"/>
                  </a:moveTo>
                  <a:lnTo>
                    <a:pt x="0" y="0"/>
                  </a:lnTo>
                </a:path>
              </a:pathLst>
            </a:custGeom>
            <a:ln w="9525">
              <a:solidFill>
                <a:srgbClr val="BEBEBE"/>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 name="object 9"/>
            <p:cNvSpPr/>
            <p:nvPr/>
          </p:nvSpPr>
          <p:spPr>
            <a:xfrm>
              <a:off x="1092126" y="2998622"/>
              <a:ext cx="38735" cy="1892300"/>
            </a:xfrm>
            <a:custGeom>
              <a:avLst/>
              <a:gdLst/>
              <a:ahLst/>
              <a:cxnLst/>
              <a:rect l="l" t="t" r="r" b="b"/>
              <a:pathLst>
                <a:path w="38734" h="1892300">
                  <a:moveTo>
                    <a:pt x="0" y="1891779"/>
                  </a:moveTo>
                  <a:lnTo>
                    <a:pt x="38328" y="1891779"/>
                  </a:lnTo>
                </a:path>
                <a:path w="38734" h="1892300">
                  <a:moveTo>
                    <a:pt x="0" y="1655673"/>
                  </a:moveTo>
                  <a:lnTo>
                    <a:pt x="38328" y="1655673"/>
                  </a:lnTo>
                </a:path>
                <a:path w="38734" h="1892300">
                  <a:moveTo>
                    <a:pt x="0" y="1419453"/>
                  </a:moveTo>
                  <a:lnTo>
                    <a:pt x="38328" y="1419453"/>
                  </a:lnTo>
                </a:path>
                <a:path w="38734" h="1892300">
                  <a:moveTo>
                    <a:pt x="0" y="1181709"/>
                  </a:moveTo>
                  <a:lnTo>
                    <a:pt x="38328" y="1181709"/>
                  </a:lnTo>
                </a:path>
                <a:path w="38734" h="1892300">
                  <a:moveTo>
                    <a:pt x="0" y="945489"/>
                  </a:moveTo>
                  <a:lnTo>
                    <a:pt x="38328" y="945489"/>
                  </a:lnTo>
                </a:path>
                <a:path w="38734" h="1892300">
                  <a:moveTo>
                    <a:pt x="0" y="709269"/>
                  </a:moveTo>
                  <a:lnTo>
                    <a:pt x="38328" y="709269"/>
                  </a:lnTo>
                </a:path>
                <a:path w="38734" h="1892300">
                  <a:moveTo>
                    <a:pt x="0" y="473049"/>
                  </a:moveTo>
                  <a:lnTo>
                    <a:pt x="38328" y="473049"/>
                  </a:lnTo>
                </a:path>
                <a:path w="38734" h="1892300">
                  <a:moveTo>
                    <a:pt x="0" y="236829"/>
                  </a:moveTo>
                  <a:lnTo>
                    <a:pt x="38328" y="236829"/>
                  </a:lnTo>
                </a:path>
                <a:path w="38734" h="1892300">
                  <a:moveTo>
                    <a:pt x="0" y="0"/>
                  </a:moveTo>
                  <a:lnTo>
                    <a:pt x="38328" y="0"/>
                  </a:lnTo>
                </a:path>
              </a:pathLst>
            </a:custGeom>
            <a:ln w="9525">
              <a:solidFill>
                <a:srgbClr val="BEBEBE"/>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0" name="object 10"/>
            <p:cNvSpPr/>
            <p:nvPr/>
          </p:nvSpPr>
          <p:spPr>
            <a:xfrm>
              <a:off x="1130458" y="4890401"/>
              <a:ext cx="10125075" cy="0"/>
            </a:xfrm>
            <a:custGeom>
              <a:avLst/>
              <a:gdLst/>
              <a:ahLst/>
              <a:cxnLst/>
              <a:rect l="l" t="t" r="r" b="b"/>
              <a:pathLst>
                <a:path w="10125075">
                  <a:moveTo>
                    <a:pt x="0" y="0"/>
                  </a:moveTo>
                  <a:lnTo>
                    <a:pt x="10124452" y="0"/>
                  </a:lnTo>
                </a:path>
              </a:pathLst>
            </a:custGeom>
            <a:ln w="9525">
              <a:solidFill>
                <a:srgbClr val="D9D9D9"/>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grpSp>
      <p:sp>
        <p:nvSpPr>
          <p:cNvPr id="11" name="object 11"/>
          <p:cNvSpPr txBox="1"/>
          <p:nvPr/>
        </p:nvSpPr>
        <p:spPr>
          <a:xfrm>
            <a:off x="1136276" y="3721464"/>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39.98</a:t>
            </a:r>
            <a:endParaRPr sz="1000">
              <a:latin typeface="微软雅黑" panose="020B0503020204020204" pitchFamily="34" charset="-122"/>
              <a:ea typeface="微软雅黑" panose="020B0503020204020204" pitchFamily="34" charset="-122"/>
              <a:cs typeface="Arial"/>
            </a:endParaRPr>
          </a:p>
        </p:txBody>
      </p:sp>
      <p:sp>
        <p:nvSpPr>
          <p:cNvPr id="12" name="object 12"/>
          <p:cNvSpPr txBox="1"/>
          <p:nvPr/>
        </p:nvSpPr>
        <p:spPr>
          <a:xfrm>
            <a:off x="1437478" y="3844414"/>
            <a:ext cx="706120" cy="166071"/>
          </a:xfrm>
          <a:prstGeom prst="rect">
            <a:avLst/>
          </a:prstGeom>
        </p:spPr>
        <p:txBody>
          <a:bodyPr vert="horz" wrap="square" lIns="0" tIns="12065" rIns="0" bIns="0" rtlCol="0">
            <a:spAutoFit/>
          </a:bodyPr>
          <a:lstStyle/>
          <a:p>
            <a:pPr marL="25400">
              <a:lnSpc>
                <a:spcPct val="100000"/>
              </a:lnSpc>
              <a:spcBef>
                <a:spcPts val="95"/>
              </a:spcBef>
            </a:pPr>
            <a:r>
              <a:rPr sz="1500" spc="-15" baseline="-6000" dirty="0">
                <a:solidFill>
                  <a:srgbClr val="404040"/>
                </a:solidFill>
                <a:latin typeface="微软雅黑" panose="020B0503020204020204" pitchFamily="34" charset="-122"/>
                <a:ea typeface="微软雅黑" panose="020B0503020204020204" pitchFamily="34" charset="-122"/>
                <a:cs typeface="Arial"/>
              </a:rPr>
              <a:t>34.21</a:t>
            </a:r>
            <a:r>
              <a:rPr sz="1000" spc="-10" dirty="0">
                <a:solidFill>
                  <a:srgbClr val="404040"/>
                </a:solidFill>
                <a:latin typeface="微软雅黑" panose="020B0503020204020204" pitchFamily="34" charset="-122"/>
                <a:ea typeface="微软雅黑" panose="020B0503020204020204" pitchFamily="34" charset="-122"/>
                <a:cs typeface="Arial"/>
              </a:rPr>
              <a:t>34.78</a:t>
            </a:r>
            <a:endParaRPr sz="1000">
              <a:latin typeface="微软雅黑" panose="020B0503020204020204" pitchFamily="34" charset="-122"/>
              <a:ea typeface="微软雅黑" panose="020B0503020204020204" pitchFamily="34" charset="-122"/>
              <a:cs typeface="Arial"/>
            </a:endParaRPr>
          </a:p>
        </p:txBody>
      </p:sp>
      <p:sp>
        <p:nvSpPr>
          <p:cNvPr id="13" name="object 13"/>
          <p:cNvSpPr txBox="1"/>
          <p:nvPr/>
        </p:nvSpPr>
        <p:spPr>
          <a:xfrm>
            <a:off x="2116083" y="3090269"/>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66.67</a:t>
            </a:r>
            <a:endParaRPr sz="1000">
              <a:latin typeface="微软雅黑" panose="020B0503020204020204" pitchFamily="34" charset="-122"/>
              <a:ea typeface="微软雅黑" panose="020B0503020204020204" pitchFamily="34" charset="-122"/>
              <a:cs typeface="Arial"/>
            </a:endParaRPr>
          </a:p>
        </p:txBody>
      </p:sp>
      <p:sp>
        <p:nvSpPr>
          <p:cNvPr id="14" name="object 14"/>
          <p:cNvSpPr txBox="1"/>
          <p:nvPr/>
        </p:nvSpPr>
        <p:spPr>
          <a:xfrm>
            <a:off x="2442685" y="4009866"/>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27.78</a:t>
            </a:r>
            <a:endParaRPr sz="1000">
              <a:latin typeface="微软雅黑" panose="020B0503020204020204" pitchFamily="34" charset="-122"/>
              <a:ea typeface="微软雅黑" panose="020B0503020204020204" pitchFamily="34" charset="-122"/>
              <a:cs typeface="Arial"/>
            </a:endParaRPr>
          </a:p>
        </p:txBody>
      </p:sp>
      <p:sp>
        <p:nvSpPr>
          <p:cNvPr id="15" name="object 15"/>
          <p:cNvSpPr txBox="1"/>
          <p:nvPr/>
        </p:nvSpPr>
        <p:spPr>
          <a:xfrm>
            <a:off x="2769288" y="3615843"/>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44.44</a:t>
            </a:r>
            <a:endParaRPr sz="1000">
              <a:latin typeface="微软雅黑" panose="020B0503020204020204" pitchFamily="34" charset="-122"/>
              <a:ea typeface="微软雅黑" panose="020B0503020204020204" pitchFamily="34" charset="-122"/>
              <a:cs typeface="Arial"/>
            </a:endParaRPr>
          </a:p>
        </p:txBody>
      </p:sp>
      <p:sp>
        <p:nvSpPr>
          <p:cNvPr id="16" name="object 16"/>
          <p:cNvSpPr txBox="1"/>
          <p:nvPr/>
        </p:nvSpPr>
        <p:spPr>
          <a:xfrm>
            <a:off x="3095890" y="3878567"/>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33.33</a:t>
            </a:r>
            <a:endParaRPr sz="1000">
              <a:latin typeface="微软雅黑" panose="020B0503020204020204" pitchFamily="34" charset="-122"/>
              <a:ea typeface="微软雅黑" panose="020B0503020204020204" pitchFamily="34" charset="-122"/>
              <a:cs typeface="Arial"/>
            </a:endParaRPr>
          </a:p>
        </p:txBody>
      </p:sp>
      <p:sp>
        <p:nvSpPr>
          <p:cNvPr id="17" name="object 17"/>
          <p:cNvSpPr txBox="1"/>
          <p:nvPr/>
        </p:nvSpPr>
        <p:spPr>
          <a:xfrm>
            <a:off x="3422493" y="3773326"/>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37.78</a:t>
            </a:r>
            <a:endParaRPr sz="1000">
              <a:latin typeface="微软雅黑" panose="020B0503020204020204" pitchFamily="34" charset="-122"/>
              <a:ea typeface="微软雅黑" panose="020B0503020204020204" pitchFamily="34" charset="-122"/>
              <a:cs typeface="Arial"/>
            </a:endParaRPr>
          </a:p>
        </p:txBody>
      </p:sp>
      <p:sp>
        <p:nvSpPr>
          <p:cNvPr id="18" name="object 18"/>
          <p:cNvSpPr txBox="1"/>
          <p:nvPr/>
        </p:nvSpPr>
        <p:spPr>
          <a:xfrm>
            <a:off x="3749095" y="3551332"/>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47.17</a:t>
            </a:r>
            <a:endParaRPr sz="1000">
              <a:latin typeface="微软雅黑" panose="020B0503020204020204" pitchFamily="34" charset="-122"/>
              <a:ea typeface="微软雅黑" panose="020B0503020204020204" pitchFamily="34" charset="-122"/>
              <a:cs typeface="Arial"/>
            </a:endParaRPr>
          </a:p>
        </p:txBody>
      </p:sp>
      <p:sp>
        <p:nvSpPr>
          <p:cNvPr id="19" name="object 19"/>
          <p:cNvSpPr txBox="1"/>
          <p:nvPr/>
        </p:nvSpPr>
        <p:spPr>
          <a:xfrm>
            <a:off x="4402299" y="3608759"/>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44.74</a:t>
            </a:r>
            <a:endParaRPr sz="1000">
              <a:latin typeface="微软雅黑" panose="020B0503020204020204" pitchFamily="34" charset="-122"/>
              <a:ea typeface="微软雅黑" panose="020B0503020204020204" pitchFamily="34" charset="-122"/>
              <a:cs typeface="Arial"/>
            </a:endParaRPr>
          </a:p>
        </p:txBody>
      </p:sp>
      <p:sp>
        <p:nvSpPr>
          <p:cNvPr id="20" name="object 20"/>
          <p:cNvSpPr txBox="1"/>
          <p:nvPr/>
        </p:nvSpPr>
        <p:spPr>
          <a:xfrm>
            <a:off x="4815802" y="3484418"/>
            <a:ext cx="153035" cy="166071"/>
          </a:xfrm>
          <a:prstGeom prst="rect">
            <a:avLst/>
          </a:prstGeom>
        </p:spPr>
        <p:txBody>
          <a:bodyPr vert="horz" wrap="square" lIns="0" tIns="12065" rIns="0" bIns="0" rtlCol="0">
            <a:spAutoFit/>
          </a:bodyPr>
          <a:lstStyle/>
          <a:p>
            <a:pPr>
              <a:lnSpc>
                <a:spcPct val="100000"/>
              </a:lnSpc>
              <a:spcBef>
                <a:spcPts val="95"/>
              </a:spcBef>
            </a:pPr>
            <a:r>
              <a:rPr sz="1000" spc="-25" dirty="0">
                <a:solidFill>
                  <a:srgbClr val="404040"/>
                </a:solidFill>
                <a:latin typeface="微软雅黑" panose="020B0503020204020204" pitchFamily="34" charset="-122"/>
                <a:ea typeface="微软雅黑" panose="020B0503020204020204" pitchFamily="34" charset="-122"/>
                <a:cs typeface="Arial"/>
              </a:rPr>
              <a:t>50</a:t>
            </a:r>
            <a:endParaRPr sz="1000">
              <a:latin typeface="微软雅黑" panose="020B0503020204020204" pitchFamily="34" charset="-122"/>
              <a:ea typeface="微软雅黑" panose="020B0503020204020204" pitchFamily="34" charset="-122"/>
              <a:cs typeface="Arial"/>
            </a:endParaRPr>
          </a:p>
        </p:txBody>
      </p:sp>
      <p:sp>
        <p:nvSpPr>
          <p:cNvPr id="21" name="object 21"/>
          <p:cNvSpPr txBox="1"/>
          <p:nvPr/>
        </p:nvSpPr>
        <p:spPr>
          <a:xfrm>
            <a:off x="5055504" y="3869333"/>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33.72</a:t>
            </a:r>
            <a:endParaRPr sz="1000">
              <a:latin typeface="微软雅黑" panose="020B0503020204020204" pitchFamily="34" charset="-122"/>
              <a:ea typeface="微软雅黑" panose="020B0503020204020204" pitchFamily="34" charset="-122"/>
              <a:cs typeface="Arial"/>
            </a:endParaRPr>
          </a:p>
        </p:txBody>
      </p:sp>
      <p:sp>
        <p:nvSpPr>
          <p:cNvPr id="22" name="object 22"/>
          <p:cNvSpPr txBox="1"/>
          <p:nvPr/>
        </p:nvSpPr>
        <p:spPr>
          <a:xfrm>
            <a:off x="5382107" y="3699328"/>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40.91</a:t>
            </a:r>
            <a:endParaRPr sz="1000" dirty="0">
              <a:latin typeface="微软雅黑" panose="020B0503020204020204" pitchFamily="34" charset="-122"/>
              <a:ea typeface="微软雅黑" panose="020B0503020204020204" pitchFamily="34" charset="-122"/>
              <a:cs typeface="Arial"/>
            </a:endParaRPr>
          </a:p>
        </p:txBody>
      </p:sp>
      <p:sp>
        <p:nvSpPr>
          <p:cNvPr id="23" name="object 23"/>
          <p:cNvSpPr txBox="1"/>
          <p:nvPr/>
        </p:nvSpPr>
        <p:spPr>
          <a:xfrm>
            <a:off x="5708709" y="3280513"/>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58.62</a:t>
            </a:r>
            <a:endParaRPr sz="1000">
              <a:latin typeface="微软雅黑" panose="020B0503020204020204" pitchFamily="34" charset="-122"/>
              <a:ea typeface="微软雅黑" panose="020B0503020204020204" pitchFamily="34" charset="-122"/>
              <a:cs typeface="Arial"/>
            </a:endParaRPr>
          </a:p>
        </p:txBody>
      </p:sp>
      <p:sp>
        <p:nvSpPr>
          <p:cNvPr id="24" name="object 24"/>
          <p:cNvSpPr txBox="1"/>
          <p:nvPr/>
        </p:nvSpPr>
        <p:spPr>
          <a:xfrm>
            <a:off x="6122211" y="4430199"/>
            <a:ext cx="153035" cy="166071"/>
          </a:xfrm>
          <a:prstGeom prst="rect">
            <a:avLst/>
          </a:prstGeom>
        </p:spPr>
        <p:txBody>
          <a:bodyPr vert="horz" wrap="square" lIns="0" tIns="12065" rIns="0" bIns="0" rtlCol="0">
            <a:spAutoFit/>
          </a:bodyPr>
          <a:lstStyle/>
          <a:p>
            <a:pPr>
              <a:lnSpc>
                <a:spcPct val="100000"/>
              </a:lnSpc>
              <a:spcBef>
                <a:spcPts val="95"/>
              </a:spcBef>
            </a:pPr>
            <a:r>
              <a:rPr sz="1000" spc="-25" dirty="0">
                <a:solidFill>
                  <a:srgbClr val="404040"/>
                </a:solidFill>
                <a:latin typeface="微软雅黑" panose="020B0503020204020204" pitchFamily="34" charset="-122"/>
                <a:ea typeface="微软雅黑" panose="020B0503020204020204" pitchFamily="34" charset="-122"/>
                <a:cs typeface="Arial"/>
              </a:rPr>
              <a:t>10</a:t>
            </a:r>
            <a:endParaRPr sz="1000">
              <a:latin typeface="微软雅黑" panose="020B0503020204020204" pitchFamily="34" charset="-122"/>
              <a:ea typeface="微软雅黑" panose="020B0503020204020204" pitchFamily="34" charset="-122"/>
              <a:cs typeface="Arial"/>
            </a:endParaRPr>
          </a:p>
        </p:txBody>
      </p:sp>
      <p:sp>
        <p:nvSpPr>
          <p:cNvPr id="25" name="object 25"/>
          <p:cNvSpPr txBox="1"/>
          <p:nvPr/>
        </p:nvSpPr>
        <p:spPr>
          <a:xfrm>
            <a:off x="6336514" y="3546526"/>
            <a:ext cx="706120" cy="166071"/>
          </a:xfrm>
          <a:prstGeom prst="rect">
            <a:avLst/>
          </a:prstGeom>
        </p:spPr>
        <p:txBody>
          <a:bodyPr vert="horz" wrap="square" lIns="0" tIns="12065" rIns="0" bIns="0" rtlCol="0">
            <a:spAutoFit/>
          </a:bodyPr>
          <a:lstStyle/>
          <a:p>
            <a:pPr marL="25400">
              <a:lnSpc>
                <a:spcPct val="100000"/>
              </a:lnSpc>
              <a:spcBef>
                <a:spcPts val="95"/>
              </a:spcBef>
            </a:pPr>
            <a:r>
              <a:rPr sz="1500" spc="-15" baseline="-31000" dirty="0">
                <a:solidFill>
                  <a:srgbClr val="404040"/>
                </a:solidFill>
                <a:latin typeface="微软雅黑" panose="020B0503020204020204" pitchFamily="34" charset="-122"/>
                <a:ea typeface="微软雅黑" panose="020B0503020204020204" pitchFamily="34" charset="-122"/>
                <a:cs typeface="Arial"/>
              </a:rPr>
              <a:t>44.44</a:t>
            </a:r>
            <a:r>
              <a:rPr sz="1000" spc="-10" dirty="0">
                <a:solidFill>
                  <a:srgbClr val="404040"/>
                </a:solidFill>
                <a:latin typeface="微软雅黑" panose="020B0503020204020204" pitchFamily="34" charset="-122"/>
                <a:ea typeface="微软雅黑" panose="020B0503020204020204" pitchFamily="34" charset="-122"/>
                <a:cs typeface="Arial"/>
              </a:rPr>
              <a:t>47.37</a:t>
            </a:r>
            <a:endParaRPr sz="1000">
              <a:latin typeface="微软雅黑" panose="020B0503020204020204" pitchFamily="34" charset="-122"/>
              <a:ea typeface="微软雅黑" panose="020B0503020204020204" pitchFamily="34" charset="-122"/>
              <a:cs typeface="Arial"/>
            </a:endParaRPr>
          </a:p>
        </p:txBody>
      </p:sp>
      <p:sp>
        <p:nvSpPr>
          <p:cNvPr id="26" name="object 26"/>
          <p:cNvSpPr txBox="1"/>
          <p:nvPr/>
        </p:nvSpPr>
        <p:spPr>
          <a:xfrm>
            <a:off x="7015119" y="3315551"/>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57.14</a:t>
            </a:r>
            <a:endParaRPr sz="1000">
              <a:latin typeface="微软雅黑" panose="020B0503020204020204" pitchFamily="34" charset="-122"/>
              <a:ea typeface="微软雅黑" panose="020B0503020204020204" pitchFamily="34" charset="-122"/>
              <a:cs typeface="Arial"/>
            </a:endParaRPr>
          </a:p>
        </p:txBody>
      </p:sp>
      <p:sp>
        <p:nvSpPr>
          <p:cNvPr id="27" name="object 27"/>
          <p:cNvSpPr txBox="1"/>
          <p:nvPr/>
        </p:nvSpPr>
        <p:spPr>
          <a:xfrm>
            <a:off x="7428620" y="3484418"/>
            <a:ext cx="153035" cy="166071"/>
          </a:xfrm>
          <a:prstGeom prst="rect">
            <a:avLst/>
          </a:prstGeom>
        </p:spPr>
        <p:txBody>
          <a:bodyPr vert="horz" wrap="square" lIns="0" tIns="12065" rIns="0" bIns="0" rtlCol="0">
            <a:spAutoFit/>
          </a:bodyPr>
          <a:lstStyle/>
          <a:p>
            <a:pPr>
              <a:lnSpc>
                <a:spcPct val="100000"/>
              </a:lnSpc>
              <a:spcBef>
                <a:spcPts val="95"/>
              </a:spcBef>
            </a:pPr>
            <a:r>
              <a:rPr sz="1000" spc="-25" dirty="0">
                <a:solidFill>
                  <a:srgbClr val="404040"/>
                </a:solidFill>
                <a:latin typeface="微软雅黑" panose="020B0503020204020204" pitchFamily="34" charset="-122"/>
                <a:ea typeface="微软雅黑" panose="020B0503020204020204" pitchFamily="34" charset="-122"/>
                <a:cs typeface="Arial"/>
              </a:rPr>
              <a:t>50</a:t>
            </a:r>
            <a:endParaRPr sz="1000">
              <a:latin typeface="微软雅黑" panose="020B0503020204020204" pitchFamily="34" charset="-122"/>
              <a:ea typeface="微软雅黑" panose="020B0503020204020204" pitchFamily="34" charset="-122"/>
              <a:cs typeface="Arial"/>
            </a:endParaRPr>
          </a:p>
        </p:txBody>
      </p:sp>
      <p:sp>
        <p:nvSpPr>
          <p:cNvPr id="28" name="object 28"/>
          <p:cNvSpPr txBox="1"/>
          <p:nvPr/>
        </p:nvSpPr>
        <p:spPr>
          <a:xfrm>
            <a:off x="7703361" y="3780030"/>
            <a:ext cx="258445" cy="166071"/>
          </a:xfrm>
          <a:prstGeom prst="rect">
            <a:avLst/>
          </a:prstGeom>
        </p:spPr>
        <p:txBody>
          <a:bodyPr vert="horz" wrap="square" lIns="0" tIns="12065" rIns="0" bIns="0" rtlCol="0">
            <a:spAutoFit/>
          </a:bodyPr>
          <a:lstStyle/>
          <a:p>
            <a:pPr>
              <a:lnSpc>
                <a:spcPct val="100000"/>
              </a:lnSpc>
              <a:spcBef>
                <a:spcPts val="95"/>
              </a:spcBef>
            </a:pPr>
            <a:r>
              <a:rPr sz="1000" spc="-20" dirty="0">
                <a:solidFill>
                  <a:srgbClr val="404040"/>
                </a:solidFill>
                <a:latin typeface="微软雅黑" panose="020B0503020204020204" pitchFamily="34" charset="-122"/>
                <a:ea typeface="微软雅黑" panose="020B0503020204020204" pitchFamily="34" charset="-122"/>
                <a:cs typeface="Arial"/>
              </a:rPr>
              <a:t>37.5</a:t>
            </a:r>
            <a:endParaRPr sz="1000">
              <a:latin typeface="微软雅黑" panose="020B0503020204020204" pitchFamily="34" charset="-122"/>
              <a:ea typeface="微软雅黑" panose="020B0503020204020204" pitchFamily="34" charset="-122"/>
              <a:cs typeface="Arial"/>
            </a:endParaRPr>
          </a:p>
        </p:txBody>
      </p:sp>
      <p:sp>
        <p:nvSpPr>
          <p:cNvPr id="29" name="object 29"/>
          <p:cNvSpPr txBox="1"/>
          <p:nvPr/>
        </p:nvSpPr>
        <p:spPr>
          <a:xfrm>
            <a:off x="8081826" y="3484418"/>
            <a:ext cx="153035" cy="166071"/>
          </a:xfrm>
          <a:prstGeom prst="rect">
            <a:avLst/>
          </a:prstGeom>
        </p:spPr>
        <p:txBody>
          <a:bodyPr vert="horz" wrap="square" lIns="0" tIns="12065" rIns="0" bIns="0" rtlCol="0">
            <a:spAutoFit/>
          </a:bodyPr>
          <a:lstStyle/>
          <a:p>
            <a:pPr>
              <a:lnSpc>
                <a:spcPct val="100000"/>
              </a:lnSpc>
              <a:spcBef>
                <a:spcPts val="95"/>
              </a:spcBef>
            </a:pPr>
            <a:r>
              <a:rPr sz="1000" spc="-25" dirty="0">
                <a:solidFill>
                  <a:srgbClr val="404040"/>
                </a:solidFill>
                <a:latin typeface="微软雅黑" panose="020B0503020204020204" pitchFamily="34" charset="-122"/>
                <a:ea typeface="微软雅黑" panose="020B0503020204020204" pitchFamily="34" charset="-122"/>
                <a:cs typeface="Arial"/>
              </a:rPr>
              <a:t>50</a:t>
            </a:r>
            <a:endParaRPr sz="1000">
              <a:latin typeface="微软雅黑" panose="020B0503020204020204" pitchFamily="34" charset="-122"/>
              <a:ea typeface="微软雅黑" panose="020B0503020204020204" pitchFamily="34" charset="-122"/>
              <a:cs typeface="Arial"/>
            </a:endParaRPr>
          </a:p>
        </p:txBody>
      </p:sp>
      <p:sp>
        <p:nvSpPr>
          <p:cNvPr id="30" name="object 30"/>
          <p:cNvSpPr txBox="1"/>
          <p:nvPr/>
        </p:nvSpPr>
        <p:spPr>
          <a:xfrm>
            <a:off x="8296128" y="3789896"/>
            <a:ext cx="706120" cy="166071"/>
          </a:xfrm>
          <a:prstGeom prst="rect">
            <a:avLst/>
          </a:prstGeom>
        </p:spPr>
        <p:txBody>
          <a:bodyPr vert="horz" wrap="square" lIns="0" tIns="12065" rIns="0" bIns="0" rtlCol="0">
            <a:spAutoFit/>
          </a:bodyPr>
          <a:lstStyle/>
          <a:p>
            <a:pPr marL="25400">
              <a:lnSpc>
                <a:spcPct val="100000"/>
              </a:lnSpc>
              <a:spcBef>
                <a:spcPts val="95"/>
              </a:spcBef>
            </a:pPr>
            <a:r>
              <a:rPr sz="1500" spc="-15" baseline="-28000" dirty="0">
                <a:solidFill>
                  <a:srgbClr val="404040"/>
                </a:solidFill>
                <a:latin typeface="微软雅黑" panose="020B0503020204020204" pitchFamily="34" charset="-122"/>
                <a:ea typeface="微软雅黑" panose="020B0503020204020204" pitchFamily="34" charset="-122"/>
                <a:cs typeface="Arial"/>
              </a:rPr>
              <a:t>34.48</a:t>
            </a:r>
            <a:r>
              <a:rPr sz="1000" spc="-10" dirty="0">
                <a:solidFill>
                  <a:srgbClr val="404040"/>
                </a:solidFill>
                <a:latin typeface="微软雅黑" panose="020B0503020204020204" pitchFamily="34" charset="-122"/>
                <a:ea typeface="微软雅黑" panose="020B0503020204020204" pitchFamily="34" charset="-122"/>
                <a:cs typeface="Arial"/>
              </a:rPr>
              <a:t>37.08</a:t>
            </a:r>
            <a:endParaRPr sz="1000">
              <a:latin typeface="微软雅黑" panose="020B0503020204020204" pitchFamily="34" charset="-122"/>
              <a:ea typeface="微软雅黑" panose="020B0503020204020204" pitchFamily="34" charset="-122"/>
              <a:cs typeface="Arial"/>
            </a:endParaRPr>
          </a:p>
        </p:txBody>
      </p:sp>
      <p:sp>
        <p:nvSpPr>
          <p:cNvPr id="31" name="object 31"/>
          <p:cNvSpPr txBox="1"/>
          <p:nvPr/>
        </p:nvSpPr>
        <p:spPr>
          <a:xfrm>
            <a:off x="8974732" y="3563096"/>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46.67</a:t>
            </a:r>
            <a:endParaRPr sz="1000">
              <a:latin typeface="微软雅黑" panose="020B0503020204020204" pitchFamily="34" charset="-122"/>
              <a:ea typeface="微软雅黑" panose="020B0503020204020204" pitchFamily="34" charset="-122"/>
              <a:cs typeface="Arial"/>
            </a:endParaRPr>
          </a:p>
        </p:txBody>
      </p:sp>
      <p:sp>
        <p:nvSpPr>
          <p:cNvPr id="32" name="object 32"/>
          <p:cNvSpPr txBox="1"/>
          <p:nvPr/>
        </p:nvSpPr>
        <p:spPr>
          <a:xfrm>
            <a:off x="9301335" y="3326682"/>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56.67</a:t>
            </a:r>
            <a:endParaRPr sz="1000">
              <a:latin typeface="微软雅黑" panose="020B0503020204020204" pitchFamily="34" charset="-122"/>
              <a:ea typeface="微软雅黑" panose="020B0503020204020204" pitchFamily="34" charset="-122"/>
              <a:cs typeface="Arial"/>
            </a:endParaRPr>
          </a:p>
        </p:txBody>
      </p:sp>
      <p:sp>
        <p:nvSpPr>
          <p:cNvPr id="33" name="object 33"/>
          <p:cNvSpPr txBox="1"/>
          <p:nvPr/>
        </p:nvSpPr>
        <p:spPr>
          <a:xfrm>
            <a:off x="9602537" y="3632161"/>
            <a:ext cx="706120" cy="166071"/>
          </a:xfrm>
          <a:prstGeom prst="rect">
            <a:avLst/>
          </a:prstGeom>
        </p:spPr>
        <p:txBody>
          <a:bodyPr vert="horz" wrap="square" lIns="0" tIns="12065" rIns="0" bIns="0" rtlCol="0">
            <a:spAutoFit/>
          </a:bodyPr>
          <a:lstStyle/>
          <a:p>
            <a:pPr marL="25400">
              <a:lnSpc>
                <a:spcPct val="100000"/>
              </a:lnSpc>
              <a:spcBef>
                <a:spcPts val="95"/>
              </a:spcBef>
            </a:pPr>
            <a:r>
              <a:rPr sz="1500" spc="-15" baseline="-25000" dirty="0">
                <a:solidFill>
                  <a:srgbClr val="404040"/>
                </a:solidFill>
                <a:latin typeface="微软雅黑" panose="020B0503020204020204" pitchFamily="34" charset="-122"/>
                <a:ea typeface="微软雅黑" panose="020B0503020204020204" pitchFamily="34" charset="-122"/>
                <a:cs typeface="Arial"/>
              </a:rPr>
              <a:t>41.46</a:t>
            </a:r>
            <a:r>
              <a:rPr sz="1000" spc="-10" dirty="0">
                <a:solidFill>
                  <a:srgbClr val="404040"/>
                </a:solidFill>
                <a:latin typeface="微软雅黑" panose="020B0503020204020204" pitchFamily="34" charset="-122"/>
                <a:ea typeface="微软雅黑" panose="020B0503020204020204" pitchFamily="34" charset="-122"/>
                <a:cs typeface="Arial"/>
              </a:rPr>
              <a:t>43.75</a:t>
            </a:r>
            <a:endParaRPr sz="1000">
              <a:latin typeface="微软雅黑" panose="020B0503020204020204" pitchFamily="34" charset="-122"/>
              <a:ea typeface="微软雅黑" panose="020B0503020204020204" pitchFamily="34" charset="-122"/>
              <a:cs typeface="Arial"/>
            </a:endParaRPr>
          </a:p>
        </p:txBody>
      </p:sp>
      <p:sp>
        <p:nvSpPr>
          <p:cNvPr id="34" name="object 34"/>
          <p:cNvSpPr txBox="1"/>
          <p:nvPr/>
        </p:nvSpPr>
        <p:spPr>
          <a:xfrm>
            <a:off x="10281142" y="3315551"/>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57.14</a:t>
            </a:r>
            <a:endParaRPr sz="1000">
              <a:latin typeface="微软雅黑" panose="020B0503020204020204" pitchFamily="34" charset="-122"/>
              <a:ea typeface="微软雅黑" panose="020B0503020204020204" pitchFamily="34" charset="-122"/>
              <a:cs typeface="Arial"/>
            </a:endParaRPr>
          </a:p>
        </p:txBody>
      </p:sp>
      <p:sp>
        <p:nvSpPr>
          <p:cNvPr id="35" name="object 35"/>
          <p:cNvSpPr txBox="1"/>
          <p:nvPr/>
        </p:nvSpPr>
        <p:spPr>
          <a:xfrm>
            <a:off x="10607744" y="4314585"/>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14.89</a:t>
            </a:r>
            <a:endParaRPr sz="1000">
              <a:latin typeface="微软雅黑" panose="020B0503020204020204" pitchFamily="34" charset="-122"/>
              <a:ea typeface="微软雅黑" panose="020B0503020204020204" pitchFamily="34" charset="-122"/>
              <a:cs typeface="Arial"/>
            </a:endParaRPr>
          </a:p>
        </p:txBody>
      </p:sp>
      <p:sp>
        <p:nvSpPr>
          <p:cNvPr id="36" name="object 36"/>
          <p:cNvSpPr txBox="1"/>
          <p:nvPr/>
        </p:nvSpPr>
        <p:spPr>
          <a:xfrm>
            <a:off x="10934347" y="4186449"/>
            <a:ext cx="328295" cy="166071"/>
          </a:xfrm>
          <a:prstGeom prst="rect">
            <a:avLst/>
          </a:prstGeom>
        </p:spPr>
        <p:txBody>
          <a:bodyPr vert="horz" wrap="square" lIns="0" tIns="12065" rIns="0" bIns="0" rtlCol="0">
            <a:spAutoFit/>
          </a:bodyPr>
          <a:lstStyle/>
          <a:p>
            <a:pPr>
              <a:lnSpc>
                <a:spcPct val="100000"/>
              </a:lnSpc>
              <a:spcBef>
                <a:spcPts val="95"/>
              </a:spcBef>
            </a:pPr>
            <a:r>
              <a:rPr sz="1000" spc="-10" dirty="0">
                <a:solidFill>
                  <a:srgbClr val="404040"/>
                </a:solidFill>
                <a:latin typeface="微软雅黑" panose="020B0503020204020204" pitchFamily="34" charset="-122"/>
                <a:ea typeface="微软雅黑" panose="020B0503020204020204" pitchFamily="34" charset="-122"/>
                <a:cs typeface="Arial"/>
              </a:rPr>
              <a:t>20.31</a:t>
            </a:r>
            <a:endParaRPr sz="1000">
              <a:latin typeface="微软雅黑" panose="020B0503020204020204" pitchFamily="34" charset="-122"/>
              <a:ea typeface="微软雅黑" panose="020B0503020204020204" pitchFamily="34" charset="-122"/>
              <a:cs typeface="Arial"/>
            </a:endParaRPr>
          </a:p>
        </p:txBody>
      </p:sp>
      <p:sp>
        <p:nvSpPr>
          <p:cNvPr id="37" name="object 37"/>
          <p:cNvSpPr txBox="1"/>
          <p:nvPr/>
        </p:nvSpPr>
        <p:spPr>
          <a:xfrm>
            <a:off x="880130" y="2814770"/>
            <a:ext cx="153670" cy="2200602"/>
          </a:xfrm>
          <a:prstGeom prst="rect">
            <a:avLst/>
          </a:prstGeom>
        </p:spPr>
        <p:txBody>
          <a:bodyPr vert="horz" wrap="square" lIns="0" tIns="96520" rIns="0" bIns="0" rtlCol="0">
            <a:spAutoFit/>
          </a:bodyPr>
          <a:lstStyle/>
          <a:p>
            <a:pPr>
              <a:lnSpc>
                <a:spcPct val="100000"/>
              </a:lnSpc>
              <a:spcBef>
                <a:spcPts val="760"/>
              </a:spcBef>
            </a:pPr>
            <a:r>
              <a:rPr sz="1000" spc="-25" dirty="0">
                <a:solidFill>
                  <a:srgbClr val="585858"/>
                </a:solidFill>
                <a:latin typeface="微软雅黑" panose="020B0503020204020204" pitchFamily="34" charset="-122"/>
                <a:ea typeface="微软雅黑" panose="020B0503020204020204" pitchFamily="34" charset="-122"/>
                <a:cs typeface="Arial"/>
              </a:rPr>
              <a:t>80</a:t>
            </a:r>
            <a:endParaRPr sz="1000">
              <a:latin typeface="微软雅黑" panose="020B0503020204020204" pitchFamily="34" charset="-122"/>
              <a:ea typeface="微软雅黑" panose="020B0503020204020204" pitchFamily="34" charset="-122"/>
              <a:cs typeface="Arial"/>
            </a:endParaRPr>
          </a:p>
          <a:p>
            <a:pPr>
              <a:lnSpc>
                <a:spcPct val="100000"/>
              </a:lnSpc>
              <a:spcBef>
                <a:spcPts val="660"/>
              </a:spcBef>
            </a:pPr>
            <a:r>
              <a:rPr sz="1000" spc="-25" dirty="0">
                <a:solidFill>
                  <a:srgbClr val="585858"/>
                </a:solidFill>
                <a:latin typeface="微软雅黑" panose="020B0503020204020204" pitchFamily="34" charset="-122"/>
                <a:ea typeface="微软雅黑" panose="020B0503020204020204" pitchFamily="34" charset="-122"/>
                <a:cs typeface="Arial"/>
              </a:rPr>
              <a:t>70</a:t>
            </a:r>
            <a:endParaRPr sz="1000">
              <a:latin typeface="微软雅黑" panose="020B0503020204020204" pitchFamily="34" charset="-122"/>
              <a:ea typeface="微软雅黑" panose="020B0503020204020204" pitchFamily="34" charset="-122"/>
              <a:cs typeface="Arial"/>
            </a:endParaRPr>
          </a:p>
          <a:p>
            <a:pPr>
              <a:lnSpc>
                <a:spcPct val="100000"/>
              </a:lnSpc>
              <a:spcBef>
                <a:spcPts val="665"/>
              </a:spcBef>
            </a:pPr>
            <a:r>
              <a:rPr sz="1000" spc="-25" dirty="0">
                <a:solidFill>
                  <a:srgbClr val="585858"/>
                </a:solidFill>
                <a:latin typeface="微软雅黑" panose="020B0503020204020204" pitchFamily="34" charset="-122"/>
                <a:ea typeface="微软雅黑" panose="020B0503020204020204" pitchFamily="34" charset="-122"/>
                <a:cs typeface="Arial"/>
              </a:rPr>
              <a:t>60</a:t>
            </a:r>
            <a:endParaRPr sz="1000">
              <a:latin typeface="微软雅黑" panose="020B0503020204020204" pitchFamily="34" charset="-122"/>
              <a:ea typeface="微软雅黑" panose="020B0503020204020204" pitchFamily="34" charset="-122"/>
              <a:cs typeface="Arial"/>
            </a:endParaRPr>
          </a:p>
          <a:p>
            <a:pPr>
              <a:lnSpc>
                <a:spcPct val="100000"/>
              </a:lnSpc>
              <a:spcBef>
                <a:spcPts val="660"/>
              </a:spcBef>
            </a:pPr>
            <a:r>
              <a:rPr sz="1000" spc="-25" dirty="0">
                <a:solidFill>
                  <a:srgbClr val="585858"/>
                </a:solidFill>
                <a:latin typeface="微软雅黑" panose="020B0503020204020204" pitchFamily="34" charset="-122"/>
                <a:ea typeface="微软雅黑" panose="020B0503020204020204" pitchFamily="34" charset="-122"/>
                <a:cs typeface="Arial"/>
              </a:rPr>
              <a:t>50</a:t>
            </a:r>
            <a:endParaRPr sz="1000">
              <a:latin typeface="微软雅黑" panose="020B0503020204020204" pitchFamily="34" charset="-122"/>
              <a:ea typeface="微软雅黑" panose="020B0503020204020204" pitchFamily="34" charset="-122"/>
              <a:cs typeface="Arial"/>
            </a:endParaRPr>
          </a:p>
          <a:p>
            <a:pPr>
              <a:lnSpc>
                <a:spcPct val="100000"/>
              </a:lnSpc>
              <a:spcBef>
                <a:spcPts val="660"/>
              </a:spcBef>
            </a:pPr>
            <a:r>
              <a:rPr sz="1000" spc="-25" dirty="0">
                <a:solidFill>
                  <a:srgbClr val="585858"/>
                </a:solidFill>
                <a:latin typeface="微软雅黑" panose="020B0503020204020204" pitchFamily="34" charset="-122"/>
                <a:ea typeface="微软雅黑" panose="020B0503020204020204" pitchFamily="34" charset="-122"/>
                <a:cs typeface="Arial"/>
              </a:rPr>
              <a:t>40</a:t>
            </a:r>
            <a:endParaRPr sz="1000">
              <a:latin typeface="微软雅黑" panose="020B0503020204020204" pitchFamily="34" charset="-122"/>
              <a:ea typeface="微软雅黑" panose="020B0503020204020204" pitchFamily="34" charset="-122"/>
              <a:cs typeface="Arial"/>
            </a:endParaRPr>
          </a:p>
          <a:p>
            <a:pPr>
              <a:lnSpc>
                <a:spcPct val="100000"/>
              </a:lnSpc>
              <a:spcBef>
                <a:spcPts val="665"/>
              </a:spcBef>
            </a:pPr>
            <a:r>
              <a:rPr sz="1000" spc="-25" dirty="0">
                <a:solidFill>
                  <a:srgbClr val="585858"/>
                </a:solidFill>
                <a:latin typeface="微软雅黑" panose="020B0503020204020204" pitchFamily="34" charset="-122"/>
                <a:ea typeface="微软雅黑" panose="020B0503020204020204" pitchFamily="34" charset="-122"/>
                <a:cs typeface="Arial"/>
              </a:rPr>
              <a:t>30</a:t>
            </a:r>
            <a:endParaRPr sz="1000">
              <a:latin typeface="微软雅黑" panose="020B0503020204020204" pitchFamily="34" charset="-122"/>
              <a:ea typeface="微软雅黑" panose="020B0503020204020204" pitchFamily="34" charset="-122"/>
              <a:cs typeface="Arial"/>
            </a:endParaRPr>
          </a:p>
          <a:p>
            <a:pPr>
              <a:lnSpc>
                <a:spcPct val="100000"/>
              </a:lnSpc>
              <a:spcBef>
                <a:spcPts val="660"/>
              </a:spcBef>
            </a:pPr>
            <a:r>
              <a:rPr sz="1000" spc="-25" dirty="0">
                <a:solidFill>
                  <a:srgbClr val="585858"/>
                </a:solidFill>
                <a:latin typeface="微软雅黑" panose="020B0503020204020204" pitchFamily="34" charset="-122"/>
                <a:ea typeface="微软雅黑" panose="020B0503020204020204" pitchFamily="34" charset="-122"/>
                <a:cs typeface="Arial"/>
              </a:rPr>
              <a:t>20</a:t>
            </a:r>
            <a:endParaRPr sz="1000">
              <a:latin typeface="微软雅黑" panose="020B0503020204020204" pitchFamily="34" charset="-122"/>
              <a:ea typeface="微软雅黑" panose="020B0503020204020204" pitchFamily="34" charset="-122"/>
              <a:cs typeface="Arial"/>
            </a:endParaRPr>
          </a:p>
          <a:p>
            <a:pPr>
              <a:lnSpc>
                <a:spcPct val="100000"/>
              </a:lnSpc>
              <a:spcBef>
                <a:spcPts val="660"/>
              </a:spcBef>
            </a:pPr>
            <a:r>
              <a:rPr sz="1000" spc="-25" dirty="0">
                <a:solidFill>
                  <a:srgbClr val="585858"/>
                </a:solidFill>
                <a:latin typeface="微软雅黑" panose="020B0503020204020204" pitchFamily="34" charset="-122"/>
                <a:ea typeface="微软雅黑" panose="020B0503020204020204" pitchFamily="34" charset="-122"/>
                <a:cs typeface="Arial"/>
              </a:rPr>
              <a:t>10</a:t>
            </a:r>
            <a:endParaRPr sz="1000">
              <a:latin typeface="微软雅黑" panose="020B0503020204020204" pitchFamily="34" charset="-122"/>
              <a:ea typeface="微软雅黑" panose="020B0503020204020204" pitchFamily="34" charset="-122"/>
              <a:cs typeface="Arial"/>
            </a:endParaRPr>
          </a:p>
          <a:p>
            <a:pPr marL="70485">
              <a:lnSpc>
                <a:spcPct val="100000"/>
              </a:lnSpc>
              <a:spcBef>
                <a:spcPts val="665"/>
              </a:spcBef>
            </a:pPr>
            <a:r>
              <a:rPr sz="1000" spc="-50" dirty="0">
                <a:solidFill>
                  <a:srgbClr val="585858"/>
                </a:solidFill>
                <a:latin typeface="微软雅黑" panose="020B0503020204020204" pitchFamily="34" charset="-122"/>
                <a:ea typeface="微软雅黑" panose="020B0503020204020204" pitchFamily="34" charset="-122"/>
                <a:cs typeface="Arial"/>
              </a:rPr>
              <a:t>0</a:t>
            </a:r>
            <a:endParaRPr sz="1000">
              <a:latin typeface="微软雅黑" panose="020B0503020204020204" pitchFamily="34" charset="-122"/>
              <a:ea typeface="微软雅黑" panose="020B0503020204020204" pitchFamily="34" charset="-122"/>
              <a:cs typeface="Arial"/>
            </a:endParaRPr>
          </a:p>
        </p:txBody>
      </p:sp>
      <p:grpSp>
        <p:nvGrpSpPr>
          <p:cNvPr id="38" name="object 38"/>
          <p:cNvGrpSpPr/>
          <p:nvPr/>
        </p:nvGrpSpPr>
        <p:grpSpPr>
          <a:xfrm>
            <a:off x="1101411" y="5013022"/>
            <a:ext cx="10029825" cy="817244"/>
            <a:chOff x="1101411" y="5013022"/>
            <a:chExt cx="10029825" cy="817244"/>
          </a:xfrm>
        </p:grpSpPr>
        <p:pic>
          <p:nvPicPr>
            <p:cNvPr id="39" name="object 39"/>
            <p:cNvPicPr/>
            <p:nvPr/>
          </p:nvPicPr>
          <p:blipFill>
            <a:blip r:embed="rId1" cstate="print"/>
            <a:stretch>
              <a:fillRect/>
            </a:stretch>
          </p:blipFill>
          <p:spPr>
            <a:xfrm>
              <a:off x="1101411" y="5033714"/>
              <a:ext cx="212344" cy="226580"/>
            </a:xfrm>
            <a:prstGeom prst="rect">
              <a:avLst/>
            </a:prstGeom>
          </p:spPr>
        </p:pic>
        <p:pic>
          <p:nvPicPr>
            <p:cNvPr id="40" name="object 40"/>
            <p:cNvPicPr/>
            <p:nvPr/>
          </p:nvPicPr>
          <p:blipFill>
            <a:blip r:embed="rId2" cstate="print"/>
            <a:stretch>
              <a:fillRect/>
            </a:stretch>
          </p:blipFill>
          <p:spPr>
            <a:xfrm>
              <a:off x="1421462" y="5024243"/>
              <a:ext cx="241338" cy="238759"/>
            </a:xfrm>
            <a:prstGeom prst="rect">
              <a:avLst/>
            </a:prstGeom>
          </p:spPr>
        </p:pic>
        <p:pic>
          <p:nvPicPr>
            <p:cNvPr id="41" name="object 41"/>
            <p:cNvPicPr/>
            <p:nvPr/>
          </p:nvPicPr>
          <p:blipFill>
            <a:blip r:embed="rId3" cstate="print"/>
            <a:stretch>
              <a:fillRect/>
            </a:stretch>
          </p:blipFill>
          <p:spPr>
            <a:xfrm>
              <a:off x="1758099" y="5020359"/>
              <a:ext cx="221945" cy="237845"/>
            </a:xfrm>
            <a:prstGeom prst="rect">
              <a:avLst/>
            </a:prstGeom>
          </p:spPr>
        </p:pic>
        <p:pic>
          <p:nvPicPr>
            <p:cNvPr id="42" name="object 42"/>
            <p:cNvPicPr/>
            <p:nvPr/>
          </p:nvPicPr>
          <p:blipFill>
            <a:blip r:embed="rId4" cstate="print"/>
            <a:stretch>
              <a:fillRect/>
            </a:stretch>
          </p:blipFill>
          <p:spPr>
            <a:xfrm>
              <a:off x="2068358" y="5021756"/>
              <a:ext cx="245008" cy="244475"/>
            </a:xfrm>
            <a:prstGeom prst="rect">
              <a:avLst/>
            </a:prstGeom>
          </p:spPr>
        </p:pic>
        <p:pic>
          <p:nvPicPr>
            <p:cNvPr id="43" name="object 43"/>
            <p:cNvPicPr/>
            <p:nvPr/>
          </p:nvPicPr>
          <p:blipFill>
            <a:blip r:embed="rId5" cstate="print"/>
            <a:stretch>
              <a:fillRect/>
            </a:stretch>
          </p:blipFill>
          <p:spPr>
            <a:xfrm>
              <a:off x="2395307" y="5026378"/>
              <a:ext cx="245097" cy="230428"/>
            </a:xfrm>
            <a:prstGeom prst="rect">
              <a:avLst/>
            </a:prstGeom>
          </p:spPr>
        </p:pic>
        <p:pic>
          <p:nvPicPr>
            <p:cNvPr id="44" name="object 44"/>
            <p:cNvPicPr/>
            <p:nvPr/>
          </p:nvPicPr>
          <p:blipFill>
            <a:blip r:embed="rId6" cstate="print"/>
            <a:stretch>
              <a:fillRect/>
            </a:stretch>
          </p:blipFill>
          <p:spPr>
            <a:xfrm>
              <a:off x="2725823" y="5026295"/>
              <a:ext cx="235229" cy="228155"/>
            </a:xfrm>
            <a:prstGeom prst="rect">
              <a:avLst/>
            </a:prstGeom>
          </p:spPr>
        </p:pic>
        <p:pic>
          <p:nvPicPr>
            <p:cNvPr id="45" name="object 45"/>
            <p:cNvPicPr/>
            <p:nvPr/>
          </p:nvPicPr>
          <p:blipFill>
            <a:blip r:embed="rId7" cstate="print"/>
            <a:stretch>
              <a:fillRect/>
            </a:stretch>
          </p:blipFill>
          <p:spPr>
            <a:xfrm>
              <a:off x="3062469" y="5020532"/>
              <a:ext cx="226925" cy="243776"/>
            </a:xfrm>
            <a:prstGeom prst="rect">
              <a:avLst/>
            </a:prstGeom>
          </p:spPr>
        </p:pic>
        <p:pic>
          <p:nvPicPr>
            <p:cNvPr id="46" name="object 46"/>
            <p:cNvPicPr/>
            <p:nvPr/>
          </p:nvPicPr>
          <p:blipFill>
            <a:blip r:embed="rId8" cstate="print"/>
            <a:stretch>
              <a:fillRect/>
            </a:stretch>
          </p:blipFill>
          <p:spPr>
            <a:xfrm>
              <a:off x="3389064" y="5014067"/>
              <a:ext cx="232778" cy="250240"/>
            </a:xfrm>
            <a:prstGeom prst="rect">
              <a:avLst/>
            </a:prstGeom>
          </p:spPr>
        </p:pic>
        <p:pic>
          <p:nvPicPr>
            <p:cNvPr id="47" name="object 47"/>
            <p:cNvPicPr/>
            <p:nvPr/>
          </p:nvPicPr>
          <p:blipFill>
            <a:blip r:embed="rId9" cstate="print"/>
            <a:stretch>
              <a:fillRect/>
            </a:stretch>
          </p:blipFill>
          <p:spPr>
            <a:xfrm>
              <a:off x="3709370" y="5016249"/>
              <a:ext cx="234784" cy="247891"/>
            </a:xfrm>
            <a:prstGeom prst="rect">
              <a:avLst/>
            </a:prstGeom>
          </p:spPr>
        </p:pic>
        <p:pic>
          <p:nvPicPr>
            <p:cNvPr id="48" name="object 48"/>
            <p:cNvPicPr/>
            <p:nvPr/>
          </p:nvPicPr>
          <p:blipFill>
            <a:blip r:embed="rId10" cstate="print"/>
            <a:stretch>
              <a:fillRect/>
            </a:stretch>
          </p:blipFill>
          <p:spPr>
            <a:xfrm>
              <a:off x="4025569" y="5019565"/>
              <a:ext cx="243751" cy="245275"/>
            </a:xfrm>
            <a:prstGeom prst="rect">
              <a:avLst/>
            </a:prstGeom>
          </p:spPr>
        </p:pic>
        <p:pic>
          <p:nvPicPr>
            <p:cNvPr id="49" name="object 49"/>
            <p:cNvPicPr/>
            <p:nvPr/>
          </p:nvPicPr>
          <p:blipFill>
            <a:blip r:embed="rId11" cstate="print"/>
            <a:stretch>
              <a:fillRect/>
            </a:stretch>
          </p:blipFill>
          <p:spPr>
            <a:xfrm>
              <a:off x="4354437" y="5031012"/>
              <a:ext cx="239745" cy="232435"/>
            </a:xfrm>
            <a:prstGeom prst="rect">
              <a:avLst/>
            </a:prstGeom>
          </p:spPr>
        </p:pic>
        <p:sp>
          <p:nvSpPr>
            <p:cNvPr id="50" name="object 50"/>
            <p:cNvSpPr/>
            <p:nvPr/>
          </p:nvSpPr>
          <p:spPr>
            <a:xfrm>
              <a:off x="4592086" y="5020892"/>
              <a:ext cx="333375" cy="335915"/>
            </a:xfrm>
            <a:custGeom>
              <a:avLst/>
              <a:gdLst/>
              <a:ahLst/>
              <a:cxnLst/>
              <a:rect l="l" t="t" r="r" b="b"/>
              <a:pathLst>
                <a:path w="333375" h="335914">
                  <a:moveTo>
                    <a:pt x="73380" y="306412"/>
                  </a:moveTo>
                  <a:lnTo>
                    <a:pt x="64465" y="310260"/>
                  </a:lnTo>
                  <a:lnTo>
                    <a:pt x="66862" y="316499"/>
                  </a:lnTo>
                  <a:lnTo>
                    <a:pt x="68988" y="322814"/>
                  </a:lnTo>
                  <a:lnTo>
                    <a:pt x="70839" y="329206"/>
                  </a:lnTo>
                  <a:lnTo>
                    <a:pt x="72415" y="335673"/>
                  </a:lnTo>
                  <a:lnTo>
                    <a:pt x="81584" y="332092"/>
                  </a:lnTo>
                  <a:lnTo>
                    <a:pt x="80092" y="326493"/>
                  </a:lnTo>
                  <a:lnTo>
                    <a:pt x="78225" y="320347"/>
                  </a:lnTo>
                  <a:lnTo>
                    <a:pt x="75987" y="313654"/>
                  </a:lnTo>
                  <a:lnTo>
                    <a:pt x="73380" y="306412"/>
                  </a:lnTo>
                  <a:close/>
                </a:path>
                <a:path w="333375" h="335914">
                  <a:moveTo>
                    <a:pt x="93027" y="264401"/>
                  </a:moveTo>
                  <a:lnTo>
                    <a:pt x="79057" y="264401"/>
                  </a:lnTo>
                  <a:lnTo>
                    <a:pt x="87617" y="272961"/>
                  </a:lnTo>
                  <a:lnTo>
                    <a:pt x="48133" y="312445"/>
                  </a:lnTo>
                  <a:lnTo>
                    <a:pt x="53987" y="318300"/>
                  </a:lnTo>
                  <a:lnTo>
                    <a:pt x="106311" y="265976"/>
                  </a:lnTo>
                  <a:lnTo>
                    <a:pt x="94602" y="265976"/>
                  </a:lnTo>
                  <a:lnTo>
                    <a:pt x="93027" y="264401"/>
                  </a:lnTo>
                  <a:close/>
                </a:path>
                <a:path w="333375" h="335914">
                  <a:moveTo>
                    <a:pt x="85953" y="290525"/>
                  </a:moveTo>
                  <a:lnTo>
                    <a:pt x="82804" y="298729"/>
                  </a:lnTo>
                  <a:lnTo>
                    <a:pt x="90030" y="301066"/>
                  </a:lnTo>
                  <a:lnTo>
                    <a:pt x="97421" y="303796"/>
                  </a:lnTo>
                  <a:lnTo>
                    <a:pt x="104990" y="306946"/>
                  </a:lnTo>
                  <a:lnTo>
                    <a:pt x="108229" y="297421"/>
                  </a:lnTo>
                  <a:lnTo>
                    <a:pt x="100838" y="294805"/>
                  </a:lnTo>
                  <a:lnTo>
                    <a:pt x="93408" y="292506"/>
                  </a:lnTo>
                  <a:lnTo>
                    <a:pt x="85953" y="290525"/>
                  </a:lnTo>
                  <a:close/>
                </a:path>
                <a:path w="333375" h="335914">
                  <a:moveTo>
                    <a:pt x="78701" y="250075"/>
                  </a:moveTo>
                  <a:lnTo>
                    <a:pt x="64731" y="250075"/>
                  </a:lnTo>
                  <a:lnTo>
                    <a:pt x="73291" y="258635"/>
                  </a:lnTo>
                  <a:lnTo>
                    <a:pt x="40538" y="291388"/>
                  </a:lnTo>
                  <a:lnTo>
                    <a:pt x="46304" y="297154"/>
                  </a:lnTo>
                  <a:lnTo>
                    <a:pt x="79057" y="264401"/>
                  </a:lnTo>
                  <a:lnTo>
                    <a:pt x="93027" y="264401"/>
                  </a:lnTo>
                  <a:lnTo>
                    <a:pt x="86152" y="257525"/>
                  </a:lnTo>
                  <a:lnTo>
                    <a:pt x="85932" y="257525"/>
                  </a:lnTo>
                  <a:lnTo>
                    <a:pt x="91719" y="251739"/>
                  </a:lnTo>
                  <a:lnTo>
                    <a:pt x="80365" y="251739"/>
                  </a:lnTo>
                  <a:lnTo>
                    <a:pt x="78701" y="250075"/>
                  </a:lnTo>
                  <a:close/>
                </a:path>
                <a:path w="333375" h="335914">
                  <a:moveTo>
                    <a:pt x="70497" y="178460"/>
                  </a:moveTo>
                  <a:lnTo>
                    <a:pt x="0" y="248945"/>
                  </a:lnTo>
                  <a:lnTo>
                    <a:pt x="177" y="248945"/>
                  </a:lnTo>
                  <a:lnTo>
                    <a:pt x="35814" y="284581"/>
                  </a:lnTo>
                  <a:lnTo>
                    <a:pt x="42367" y="278028"/>
                  </a:lnTo>
                  <a:lnTo>
                    <a:pt x="39573" y="275234"/>
                  </a:lnTo>
                  <a:lnTo>
                    <a:pt x="45427" y="269379"/>
                  </a:lnTo>
                  <a:lnTo>
                    <a:pt x="33718" y="269379"/>
                  </a:lnTo>
                  <a:lnTo>
                    <a:pt x="12496" y="248157"/>
                  </a:lnTo>
                  <a:lnTo>
                    <a:pt x="37655" y="222999"/>
                  </a:lnTo>
                  <a:lnTo>
                    <a:pt x="51625" y="222999"/>
                  </a:lnTo>
                  <a:lnTo>
                    <a:pt x="44640" y="216014"/>
                  </a:lnTo>
                  <a:lnTo>
                    <a:pt x="69799" y="190855"/>
                  </a:lnTo>
                  <a:lnTo>
                    <a:pt x="82892" y="190855"/>
                  </a:lnTo>
                  <a:lnTo>
                    <a:pt x="70497" y="178460"/>
                  </a:lnTo>
                  <a:close/>
                </a:path>
                <a:path w="333375" h="335914">
                  <a:moveTo>
                    <a:pt x="105956" y="269125"/>
                  </a:moveTo>
                  <a:lnTo>
                    <a:pt x="103339" y="277507"/>
                  </a:lnTo>
                  <a:lnTo>
                    <a:pt x="110959" y="279425"/>
                  </a:lnTo>
                  <a:lnTo>
                    <a:pt x="118592" y="281762"/>
                  </a:lnTo>
                  <a:lnTo>
                    <a:pt x="126473" y="284581"/>
                  </a:lnTo>
                  <a:lnTo>
                    <a:pt x="126200" y="284581"/>
                  </a:lnTo>
                  <a:lnTo>
                    <a:pt x="128809" y="275234"/>
                  </a:lnTo>
                  <a:lnTo>
                    <a:pt x="128930" y="274802"/>
                  </a:lnTo>
                  <a:lnTo>
                    <a:pt x="121069" y="272414"/>
                  </a:lnTo>
                  <a:lnTo>
                    <a:pt x="113411" y="270522"/>
                  </a:lnTo>
                  <a:lnTo>
                    <a:pt x="105956" y="269125"/>
                  </a:lnTo>
                  <a:close/>
                </a:path>
                <a:path w="333375" h="335914">
                  <a:moveTo>
                    <a:pt x="51625" y="222999"/>
                  </a:moveTo>
                  <a:lnTo>
                    <a:pt x="37655" y="222999"/>
                  </a:lnTo>
                  <a:lnTo>
                    <a:pt x="58877" y="244233"/>
                  </a:lnTo>
                  <a:lnTo>
                    <a:pt x="33718" y="269379"/>
                  </a:lnTo>
                  <a:lnTo>
                    <a:pt x="45427" y="269379"/>
                  </a:lnTo>
                  <a:lnTo>
                    <a:pt x="64731" y="250075"/>
                  </a:lnTo>
                  <a:lnTo>
                    <a:pt x="78701" y="250075"/>
                  </a:lnTo>
                  <a:lnTo>
                    <a:pt x="71716" y="243090"/>
                  </a:lnTo>
                  <a:lnTo>
                    <a:pt x="77571" y="237235"/>
                  </a:lnTo>
                  <a:lnTo>
                    <a:pt x="65862" y="237235"/>
                  </a:lnTo>
                  <a:lnTo>
                    <a:pt x="51625" y="222999"/>
                  </a:lnTo>
                  <a:close/>
                </a:path>
                <a:path w="333375" h="335914">
                  <a:moveTo>
                    <a:pt x="133997" y="226580"/>
                  </a:moveTo>
                  <a:lnTo>
                    <a:pt x="94602" y="265976"/>
                  </a:lnTo>
                  <a:lnTo>
                    <a:pt x="106311" y="265976"/>
                  </a:lnTo>
                  <a:lnTo>
                    <a:pt x="139852" y="232435"/>
                  </a:lnTo>
                  <a:lnTo>
                    <a:pt x="133997" y="226580"/>
                  </a:lnTo>
                  <a:close/>
                </a:path>
                <a:path w="333375" h="335914">
                  <a:moveTo>
                    <a:pt x="126746" y="247103"/>
                  </a:moveTo>
                  <a:lnTo>
                    <a:pt x="125349" y="256197"/>
                  </a:lnTo>
                  <a:lnTo>
                    <a:pt x="132492" y="256810"/>
                  </a:lnTo>
                  <a:lnTo>
                    <a:pt x="139692" y="257525"/>
                  </a:lnTo>
                  <a:lnTo>
                    <a:pt x="146946" y="258338"/>
                  </a:lnTo>
                  <a:lnTo>
                    <a:pt x="154254" y="259245"/>
                  </a:lnTo>
                  <a:lnTo>
                    <a:pt x="155153" y="250456"/>
                  </a:lnTo>
                  <a:lnTo>
                    <a:pt x="155236" y="249643"/>
                  </a:lnTo>
                  <a:lnTo>
                    <a:pt x="155308" y="248945"/>
                  </a:lnTo>
                  <a:lnTo>
                    <a:pt x="148280" y="248373"/>
                  </a:lnTo>
                  <a:lnTo>
                    <a:pt x="141179" y="247877"/>
                  </a:lnTo>
                  <a:lnTo>
                    <a:pt x="134002" y="247454"/>
                  </a:lnTo>
                  <a:lnTo>
                    <a:pt x="126746" y="247103"/>
                  </a:lnTo>
                  <a:close/>
                </a:path>
                <a:path w="333375" h="335914">
                  <a:moveTo>
                    <a:pt x="25158" y="241261"/>
                  </a:moveTo>
                  <a:lnTo>
                    <a:pt x="23583" y="249643"/>
                  </a:lnTo>
                  <a:lnTo>
                    <a:pt x="30454" y="250456"/>
                  </a:lnTo>
                  <a:lnTo>
                    <a:pt x="37503" y="251739"/>
                  </a:lnTo>
                  <a:lnTo>
                    <a:pt x="44729" y="253491"/>
                  </a:lnTo>
                  <a:lnTo>
                    <a:pt x="46112" y="245363"/>
                  </a:lnTo>
                  <a:lnTo>
                    <a:pt x="46216" y="244754"/>
                  </a:lnTo>
                  <a:lnTo>
                    <a:pt x="46304" y="244233"/>
                  </a:lnTo>
                  <a:lnTo>
                    <a:pt x="46380" y="243789"/>
                  </a:lnTo>
                  <a:lnTo>
                    <a:pt x="41262" y="242506"/>
                  </a:lnTo>
                  <a:lnTo>
                    <a:pt x="34188" y="241668"/>
                  </a:lnTo>
                  <a:lnTo>
                    <a:pt x="25158" y="241261"/>
                  </a:lnTo>
                  <a:close/>
                </a:path>
                <a:path w="333375" h="335914">
                  <a:moveTo>
                    <a:pt x="113766" y="218592"/>
                  </a:moveTo>
                  <a:lnTo>
                    <a:pt x="113334" y="218592"/>
                  </a:lnTo>
                  <a:lnTo>
                    <a:pt x="80187" y="251739"/>
                  </a:lnTo>
                  <a:lnTo>
                    <a:pt x="91719" y="251739"/>
                  </a:lnTo>
                  <a:lnTo>
                    <a:pt x="119316" y="224142"/>
                  </a:lnTo>
                  <a:lnTo>
                    <a:pt x="113766" y="218592"/>
                  </a:lnTo>
                  <a:close/>
                </a:path>
                <a:path w="333375" h="335914">
                  <a:moveTo>
                    <a:pt x="168589" y="244513"/>
                  </a:moveTo>
                  <a:lnTo>
                    <a:pt x="161251" y="244513"/>
                  </a:lnTo>
                  <a:lnTo>
                    <a:pt x="165912" y="244754"/>
                  </a:lnTo>
                  <a:lnTo>
                    <a:pt x="165371" y="244754"/>
                  </a:lnTo>
                  <a:lnTo>
                    <a:pt x="168490" y="245363"/>
                  </a:lnTo>
                  <a:lnTo>
                    <a:pt x="168589" y="244513"/>
                  </a:lnTo>
                  <a:close/>
                </a:path>
                <a:path w="333375" h="335914">
                  <a:moveTo>
                    <a:pt x="142080" y="160769"/>
                  </a:moveTo>
                  <a:lnTo>
                    <a:pt x="128181" y="160769"/>
                  </a:lnTo>
                  <a:lnTo>
                    <a:pt x="135955" y="170282"/>
                  </a:lnTo>
                  <a:lnTo>
                    <a:pt x="142457" y="179123"/>
                  </a:lnTo>
                  <a:lnTo>
                    <a:pt x="147685" y="187294"/>
                  </a:lnTo>
                  <a:lnTo>
                    <a:pt x="151650" y="194824"/>
                  </a:lnTo>
                  <a:lnTo>
                    <a:pt x="156112" y="206396"/>
                  </a:lnTo>
                  <a:lnTo>
                    <a:pt x="158321" y="217931"/>
                  </a:lnTo>
                  <a:lnTo>
                    <a:pt x="158448" y="218592"/>
                  </a:lnTo>
                  <a:lnTo>
                    <a:pt x="158534" y="224142"/>
                  </a:lnTo>
                  <a:lnTo>
                    <a:pt x="158646" y="231379"/>
                  </a:lnTo>
                  <a:lnTo>
                    <a:pt x="157212" y="241261"/>
                  </a:lnTo>
                  <a:lnTo>
                    <a:pt x="157153" y="241668"/>
                  </a:lnTo>
                  <a:lnTo>
                    <a:pt x="157031" y="242506"/>
                  </a:lnTo>
                  <a:lnTo>
                    <a:pt x="156946" y="243090"/>
                  </a:lnTo>
                  <a:lnTo>
                    <a:pt x="156845" y="243789"/>
                  </a:lnTo>
                  <a:lnTo>
                    <a:pt x="156780" y="244233"/>
                  </a:lnTo>
                  <a:lnTo>
                    <a:pt x="156705" y="244754"/>
                  </a:lnTo>
                  <a:lnTo>
                    <a:pt x="161251" y="244513"/>
                  </a:lnTo>
                  <a:lnTo>
                    <a:pt x="168589" y="244513"/>
                  </a:lnTo>
                  <a:lnTo>
                    <a:pt x="169994" y="232435"/>
                  </a:lnTo>
                  <a:lnTo>
                    <a:pt x="170116" y="231379"/>
                  </a:lnTo>
                  <a:lnTo>
                    <a:pt x="170170" y="230921"/>
                  </a:lnTo>
                  <a:lnTo>
                    <a:pt x="170023" y="227279"/>
                  </a:lnTo>
                  <a:lnTo>
                    <a:pt x="169897" y="224142"/>
                  </a:lnTo>
                  <a:lnTo>
                    <a:pt x="169851" y="222999"/>
                  </a:lnTo>
                  <a:lnTo>
                    <a:pt x="169729" y="219951"/>
                  </a:lnTo>
                  <a:lnTo>
                    <a:pt x="157348" y="182151"/>
                  </a:lnTo>
                  <a:lnTo>
                    <a:pt x="144356" y="163520"/>
                  </a:lnTo>
                  <a:lnTo>
                    <a:pt x="142080" y="160769"/>
                  </a:lnTo>
                  <a:close/>
                </a:path>
                <a:path w="333375" h="335914">
                  <a:moveTo>
                    <a:pt x="82892" y="190855"/>
                  </a:moveTo>
                  <a:lnTo>
                    <a:pt x="69799" y="190855"/>
                  </a:lnTo>
                  <a:lnTo>
                    <a:pt x="91020" y="212089"/>
                  </a:lnTo>
                  <a:lnTo>
                    <a:pt x="65862" y="237235"/>
                  </a:lnTo>
                  <a:lnTo>
                    <a:pt x="77571" y="237235"/>
                  </a:lnTo>
                  <a:lnTo>
                    <a:pt x="96875" y="217931"/>
                  </a:lnTo>
                  <a:lnTo>
                    <a:pt x="102469" y="217931"/>
                  </a:lnTo>
                  <a:lnTo>
                    <a:pt x="106222" y="214185"/>
                  </a:lnTo>
                  <a:lnTo>
                    <a:pt x="82892" y="190855"/>
                  </a:lnTo>
                  <a:close/>
                </a:path>
                <a:path w="333375" h="335914">
                  <a:moveTo>
                    <a:pt x="70751" y="202298"/>
                  </a:moveTo>
                  <a:lnTo>
                    <a:pt x="61061" y="205003"/>
                  </a:lnTo>
                  <a:lnTo>
                    <a:pt x="62976" y="212089"/>
                  </a:lnTo>
                  <a:lnTo>
                    <a:pt x="63093" y="212521"/>
                  </a:lnTo>
                  <a:lnTo>
                    <a:pt x="64579" y="219951"/>
                  </a:lnTo>
                  <a:lnTo>
                    <a:pt x="65429" y="226580"/>
                  </a:lnTo>
                  <a:lnTo>
                    <a:pt x="65519" y="227279"/>
                  </a:lnTo>
                  <a:lnTo>
                    <a:pt x="74079" y="225361"/>
                  </a:lnTo>
                  <a:lnTo>
                    <a:pt x="73265" y="218592"/>
                  </a:lnTo>
                  <a:lnTo>
                    <a:pt x="72395" y="212521"/>
                  </a:lnTo>
                  <a:lnTo>
                    <a:pt x="70811" y="202663"/>
                  </a:lnTo>
                  <a:lnTo>
                    <a:pt x="70751" y="202298"/>
                  </a:lnTo>
                  <a:close/>
                </a:path>
                <a:path w="333375" h="335914">
                  <a:moveTo>
                    <a:pt x="102469" y="217931"/>
                  </a:moveTo>
                  <a:lnTo>
                    <a:pt x="96875" y="217931"/>
                  </a:lnTo>
                  <a:lnTo>
                    <a:pt x="99669" y="220725"/>
                  </a:lnTo>
                  <a:lnTo>
                    <a:pt x="102469" y="217931"/>
                  </a:lnTo>
                  <a:close/>
                </a:path>
                <a:path w="333375" h="335914">
                  <a:moveTo>
                    <a:pt x="160020" y="143598"/>
                  </a:moveTo>
                  <a:lnTo>
                    <a:pt x="145351" y="143598"/>
                  </a:lnTo>
                  <a:lnTo>
                    <a:pt x="181203" y="179463"/>
                  </a:lnTo>
                  <a:lnTo>
                    <a:pt x="179761" y="186397"/>
                  </a:lnTo>
                  <a:lnTo>
                    <a:pt x="178790" y="190423"/>
                  </a:lnTo>
                  <a:lnTo>
                    <a:pt x="177698" y="194824"/>
                  </a:lnTo>
                  <a:lnTo>
                    <a:pt x="175550" y="202298"/>
                  </a:lnTo>
                  <a:lnTo>
                    <a:pt x="172859" y="210604"/>
                  </a:lnTo>
                  <a:lnTo>
                    <a:pt x="177955" y="210807"/>
                  </a:lnTo>
                  <a:lnTo>
                    <a:pt x="177215" y="210807"/>
                  </a:lnTo>
                  <a:lnTo>
                    <a:pt x="180670" y="211416"/>
                  </a:lnTo>
                  <a:lnTo>
                    <a:pt x="183870" y="212521"/>
                  </a:lnTo>
                  <a:lnTo>
                    <a:pt x="186486" y="204431"/>
                  </a:lnTo>
                  <a:lnTo>
                    <a:pt x="188522" y="196843"/>
                  </a:lnTo>
                  <a:lnTo>
                    <a:pt x="188633" y="196430"/>
                  </a:lnTo>
                  <a:lnTo>
                    <a:pt x="190284" y="188544"/>
                  </a:lnTo>
                  <a:lnTo>
                    <a:pt x="219369" y="188544"/>
                  </a:lnTo>
                  <a:lnTo>
                    <a:pt x="221186" y="186728"/>
                  </a:lnTo>
                  <a:lnTo>
                    <a:pt x="207568" y="186728"/>
                  </a:lnTo>
                  <a:lnTo>
                    <a:pt x="203134" y="186397"/>
                  </a:lnTo>
                  <a:lnTo>
                    <a:pt x="202819" y="186397"/>
                  </a:lnTo>
                  <a:lnTo>
                    <a:pt x="192519" y="176098"/>
                  </a:lnTo>
                  <a:lnTo>
                    <a:pt x="193518" y="166623"/>
                  </a:lnTo>
                  <a:lnTo>
                    <a:pt x="183045" y="166623"/>
                  </a:lnTo>
                  <a:lnTo>
                    <a:pt x="160020" y="143598"/>
                  </a:lnTo>
                  <a:close/>
                </a:path>
                <a:path w="333375" h="335914">
                  <a:moveTo>
                    <a:pt x="219369" y="188544"/>
                  </a:moveTo>
                  <a:lnTo>
                    <a:pt x="190284" y="188544"/>
                  </a:lnTo>
                  <a:lnTo>
                    <a:pt x="192163" y="190423"/>
                  </a:lnTo>
                  <a:lnTo>
                    <a:pt x="198476" y="195195"/>
                  </a:lnTo>
                  <a:lnTo>
                    <a:pt x="204744" y="196843"/>
                  </a:lnTo>
                  <a:lnTo>
                    <a:pt x="210967" y="195367"/>
                  </a:lnTo>
                  <a:lnTo>
                    <a:pt x="217025" y="190855"/>
                  </a:lnTo>
                  <a:lnTo>
                    <a:pt x="217487" y="190423"/>
                  </a:lnTo>
                  <a:lnTo>
                    <a:pt x="219369" y="188544"/>
                  </a:lnTo>
                  <a:close/>
                </a:path>
                <a:path w="333375" h="335914">
                  <a:moveTo>
                    <a:pt x="223786" y="137134"/>
                  </a:moveTo>
                  <a:lnTo>
                    <a:pt x="220357" y="138823"/>
                  </a:lnTo>
                  <a:lnTo>
                    <a:pt x="216916" y="140398"/>
                  </a:lnTo>
                  <a:lnTo>
                    <a:pt x="213487" y="141858"/>
                  </a:lnTo>
                  <a:lnTo>
                    <a:pt x="218668" y="148208"/>
                  </a:lnTo>
                  <a:lnTo>
                    <a:pt x="222512" y="153161"/>
                  </a:lnTo>
                  <a:lnTo>
                    <a:pt x="225005" y="156705"/>
                  </a:lnTo>
                  <a:lnTo>
                    <a:pt x="228498" y="161594"/>
                  </a:lnTo>
                  <a:lnTo>
                    <a:pt x="227672" y="166623"/>
                  </a:lnTo>
                  <a:lnTo>
                    <a:pt x="207568" y="186728"/>
                  </a:lnTo>
                  <a:lnTo>
                    <a:pt x="221186" y="186728"/>
                  </a:lnTo>
                  <a:lnTo>
                    <a:pt x="230949" y="176974"/>
                  </a:lnTo>
                  <a:lnTo>
                    <a:pt x="235498" y="171202"/>
                  </a:lnTo>
                  <a:lnTo>
                    <a:pt x="237696" y="165333"/>
                  </a:lnTo>
                  <a:lnTo>
                    <a:pt x="237581" y="160769"/>
                  </a:lnTo>
                  <a:lnTo>
                    <a:pt x="228968" y="144183"/>
                  </a:lnTo>
                  <a:lnTo>
                    <a:pt x="223786" y="137134"/>
                  </a:lnTo>
                  <a:close/>
                </a:path>
                <a:path w="333375" h="335914">
                  <a:moveTo>
                    <a:pt x="112598" y="128498"/>
                  </a:moveTo>
                  <a:lnTo>
                    <a:pt x="105079" y="136004"/>
                  </a:lnTo>
                  <a:lnTo>
                    <a:pt x="111290" y="142201"/>
                  </a:lnTo>
                  <a:lnTo>
                    <a:pt x="116983" y="148208"/>
                  </a:lnTo>
                  <a:lnTo>
                    <a:pt x="121945" y="153733"/>
                  </a:lnTo>
                  <a:lnTo>
                    <a:pt x="95910" y="179768"/>
                  </a:lnTo>
                  <a:lnTo>
                    <a:pt x="102552" y="186397"/>
                  </a:lnTo>
                  <a:lnTo>
                    <a:pt x="128181" y="160769"/>
                  </a:lnTo>
                  <a:lnTo>
                    <a:pt x="142080" y="160769"/>
                  </a:lnTo>
                  <a:lnTo>
                    <a:pt x="135788" y="153161"/>
                  </a:lnTo>
                  <a:lnTo>
                    <a:pt x="142773" y="146176"/>
                  </a:lnTo>
                  <a:lnTo>
                    <a:pt x="129501" y="146176"/>
                  </a:lnTo>
                  <a:lnTo>
                    <a:pt x="124396" y="140563"/>
                  </a:lnTo>
                  <a:lnTo>
                    <a:pt x="118770" y="134670"/>
                  </a:lnTo>
                  <a:lnTo>
                    <a:pt x="112598" y="128498"/>
                  </a:lnTo>
                  <a:close/>
                </a:path>
                <a:path w="333375" h="335914">
                  <a:moveTo>
                    <a:pt x="191376" y="118008"/>
                  </a:moveTo>
                  <a:lnTo>
                    <a:pt x="180898" y="120103"/>
                  </a:lnTo>
                  <a:lnTo>
                    <a:pt x="182829" y="131441"/>
                  </a:lnTo>
                  <a:lnTo>
                    <a:pt x="183606" y="140398"/>
                  </a:lnTo>
                  <a:lnTo>
                    <a:pt x="183732" y="141858"/>
                  </a:lnTo>
                  <a:lnTo>
                    <a:pt x="183792" y="142550"/>
                  </a:lnTo>
                  <a:lnTo>
                    <a:pt x="183890" y="154574"/>
                  </a:lnTo>
                  <a:lnTo>
                    <a:pt x="183135" y="165333"/>
                  </a:lnTo>
                  <a:lnTo>
                    <a:pt x="183045" y="166623"/>
                  </a:lnTo>
                  <a:lnTo>
                    <a:pt x="193518" y="166623"/>
                  </a:lnTo>
                  <a:lnTo>
                    <a:pt x="194049" y="161594"/>
                  </a:lnTo>
                  <a:lnTo>
                    <a:pt x="193957" y="138823"/>
                  </a:lnTo>
                  <a:lnTo>
                    <a:pt x="193531" y="132074"/>
                  </a:lnTo>
                  <a:lnTo>
                    <a:pt x="191376" y="118008"/>
                  </a:lnTo>
                  <a:close/>
                </a:path>
                <a:path w="333375" h="335914">
                  <a:moveTo>
                    <a:pt x="242125" y="105346"/>
                  </a:moveTo>
                  <a:lnTo>
                    <a:pt x="238467" y="106565"/>
                  </a:lnTo>
                  <a:lnTo>
                    <a:pt x="234708" y="107581"/>
                  </a:lnTo>
                  <a:lnTo>
                    <a:pt x="230860" y="108407"/>
                  </a:lnTo>
                  <a:lnTo>
                    <a:pt x="236706" y="120103"/>
                  </a:lnTo>
                  <a:lnTo>
                    <a:pt x="241935" y="131441"/>
                  </a:lnTo>
                  <a:lnTo>
                    <a:pt x="246601" y="142550"/>
                  </a:lnTo>
                  <a:lnTo>
                    <a:pt x="250599" y="153161"/>
                  </a:lnTo>
                  <a:lnTo>
                    <a:pt x="250685" y="153390"/>
                  </a:lnTo>
                  <a:lnTo>
                    <a:pt x="262305" y="150152"/>
                  </a:lnTo>
                  <a:lnTo>
                    <a:pt x="257010" y="138823"/>
                  </a:lnTo>
                  <a:lnTo>
                    <a:pt x="251848" y="127511"/>
                  </a:lnTo>
                  <a:lnTo>
                    <a:pt x="246894" y="116369"/>
                  </a:lnTo>
                  <a:lnTo>
                    <a:pt x="242125" y="105346"/>
                  </a:lnTo>
                  <a:close/>
                </a:path>
                <a:path w="333375" h="335914">
                  <a:moveTo>
                    <a:pt x="180111" y="95567"/>
                  </a:moveTo>
                  <a:lnTo>
                    <a:pt x="129501" y="146176"/>
                  </a:lnTo>
                  <a:lnTo>
                    <a:pt x="142773" y="146176"/>
                  </a:lnTo>
                  <a:lnTo>
                    <a:pt x="145351" y="143598"/>
                  </a:lnTo>
                  <a:lnTo>
                    <a:pt x="160020" y="143598"/>
                  </a:lnTo>
                  <a:lnTo>
                    <a:pt x="152692" y="136270"/>
                  </a:lnTo>
                  <a:lnTo>
                    <a:pt x="186753" y="102196"/>
                  </a:lnTo>
                  <a:lnTo>
                    <a:pt x="180111" y="95567"/>
                  </a:lnTo>
                  <a:close/>
                </a:path>
                <a:path w="333375" h="335914">
                  <a:moveTo>
                    <a:pt x="248156" y="37998"/>
                  </a:moveTo>
                  <a:lnTo>
                    <a:pt x="233489" y="37998"/>
                  </a:lnTo>
                  <a:lnTo>
                    <a:pt x="291223" y="95732"/>
                  </a:lnTo>
                  <a:lnTo>
                    <a:pt x="263271" y="123685"/>
                  </a:lnTo>
                  <a:lnTo>
                    <a:pt x="269735" y="130149"/>
                  </a:lnTo>
                  <a:lnTo>
                    <a:pt x="311480" y="88404"/>
                  </a:lnTo>
                  <a:lnTo>
                    <a:pt x="298551" y="88404"/>
                  </a:lnTo>
                  <a:lnTo>
                    <a:pt x="248156" y="37998"/>
                  </a:lnTo>
                  <a:close/>
                </a:path>
                <a:path w="333375" h="335914">
                  <a:moveTo>
                    <a:pt x="159156" y="103073"/>
                  </a:moveTo>
                  <a:lnTo>
                    <a:pt x="151943" y="103771"/>
                  </a:lnTo>
                  <a:lnTo>
                    <a:pt x="152315" y="103771"/>
                  </a:lnTo>
                  <a:lnTo>
                    <a:pt x="146964" y="104513"/>
                  </a:lnTo>
                  <a:lnTo>
                    <a:pt x="140511" y="105657"/>
                  </a:lnTo>
                  <a:lnTo>
                    <a:pt x="133819" y="107086"/>
                  </a:lnTo>
                  <a:lnTo>
                    <a:pt x="134254" y="113639"/>
                  </a:lnTo>
                  <a:lnTo>
                    <a:pt x="134316" y="114563"/>
                  </a:lnTo>
                  <a:lnTo>
                    <a:pt x="134436" y="116369"/>
                  </a:lnTo>
                  <a:lnTo>
                    <a:pt x="133719" y="116369"/>
                  </a:lnTo>
                  <a:lnTo>
                    <a:pt x="141120" y="115318"/>
                  </a:lnTo>
                  <a:lnTo>
                    <a:pt x="147574" y="114563"/>
                  </a:lnTo>
                  <a:lnTo>
                    <a:pt x="153789" y="114003"/>
                  </a:lnTo>
                  <a:lnTo>
                    <a:pt x="159766" y="113639"/>
                  </a:lnTo>
                  <a:lnTo>
                    <a:pt x="159464" y="108407"/>
                  </a:lnTo>
                  <a:lnTo>
                    <a:pt x="159357" y="106565"/>
                  </a:lnTo>
                  <a:lnTo>
                    <a:pt x="159239" y="104513"/>
                  </a:lnTo>
                  <a:lnTo>
                    <a:pt x="159156" y="103073"/>
                  </a:lnTo>
                  <a:close/>
                </a:path>
                <a:path w="333375" h="335914">
                  <a:moveTo>
                    <a:pt x="224053" y="88137"/>
                  </a:moveTo>
                  <a:lnTo>
                    <a:pt x="216583" y="89349"/>
                  </a:lnTo>
                  <a:lnTo>
                    <a:pt x="209202" y="90716"/>
                  </a:lnTo>
                  <a:lnTo>
                    <a:pt x="201909" y="92234"/>
                  </a:lnTo>
                  <a:lnTo>
                    <a:pt x="194703" y="93903"/>
                  </a:lnTo>
                  <a:lnTo>
                    <a:pt x="195952" y="102196"/>
                  </a:lnTo>
                  <a:lnTo>
                    <a:pt x="195990" y="102449"/>
                  </a:lnTo>
                  <a:lnTo>
                    <a:pt x="196084" y="103073"/>
                  </a:lnTo>
                  <a:lnTo>
                    <a:pt x="196189" y="103771"/>
                  </a:lnTo>
                  <a:lnTo>
                    <a:pt x="203066" y="102449"/>
                  </a:lnTo>
                  <a:lnTo>
                    <a:pt x="210250" y="101282"/>
                  </a:lnTo>
                  <a:lnTo>
                    <a:pt x="217740" y="100267"/>
                  </a:lnTo>
                  <a:lnTo>
                    <a:pt x="225539" y="99402"/>
                  </a:lnTo>
                  <a:lnTo>
                    <a:pt x="224213" y="89349"/>
                  </a:lnTo>
                  <a:lnTo>
                    <a:pt x="224088" y="88404"/>
                  </a:lnTo>
                  <a:lnTo>
                    <a:pt x="224053" y="88137"/>
                  </a:lnTo>
                  <a:close/>
                </a:path>
                <a:path w="333375" h="335914">
                  <a:moveTo>
                    <a:pt x="326593" y="60363"/>
                  </a:moveTo>
                  <a:lnTo>
                    <a:pt x="298551" y="88404"/>
                  </a:lnTo>
                  <a:lnTo>
                    <a:pt x="311480" y="88404"/>
                  </a:lnTo>
                  <a:lnTo>
                    <a:pt x="333057" y="66827"/>
                  </a:lnTo>
                  <a:lnTo>
                    <a:pt x="326593" y="60363"/>
                  </a:lnTo>
                  <a:close/>
                </a:path>
                <a:path w="333375" h="335914">
                  <a:moveTo>
                    <a:pt x="206235" y="62801"/>
                  </a:moveTo>
                  <a:lnTo>
                    <a:pt x="198500" y="63732"/>
                  </a:lnTo>
                  <a:lnTo>
                    <a:pt x="191031" y="64771"/>
                  </a:lnTo>
                  <a:lnTo>
                    <a:pt x="183827" y="65917"/>
                  </a:lnTo>
                  <a:lnTo>
                    <a:pt x="176885" y="67170"/>
                  </a:lnTo>
                  <a:lnTo>
                    <a:pt x="177416" y="73469"/>
                  </a:lnTo>
                  <a:lnTo>
                    <a:pt x="177516" y="74664"/>
                  </a:lnTo>
                  <a:lnTo>
                    <a:pt x="177588" y="75510"/>
                  </a:lnTo>
                  <a:lnTo>
                    <a:pt x="177673" y="76517"/>
                  </a:lnTo>
                  <a:lnTo>
                    <a:pt x="184871" y="75510"/>
                  </a:lnTo>
                  <a:lnTo>
                    <a:pt x="192235" y="74664"/>
                  </a:lnTo>
                  <a:lnTo>
                    <a:pt x="199763" y="73983"/>
                  </a:lnTo>
                  <a:lnTo>
                    <a:pt x="207454" y="73469"/>
                  </a:lnTo>
                  <a:lnTo>
                    <a:pt x="206460" y="64771"/>
                  </a:lnTo>
                  <a:lnTo>
                    <a:pt x="206341" y="63732"/>
                  </a:lnTo>
                  <a:lnTo>
                    <a:pt x="206235" y="62801"/>
                  </a:lnTo>
                  <a:close/>
                </a:path>
                <a:path w="333375" h="335914">
                  <a:moveTo>
                    <a:pt x="258546" y="0"/>
                  </a:moveTo>
                  <a:lnTo>
                    <a:pt x="204304" y="54241"/>
                  </a:lnTo>
                  <a:lnTo>
                    <a:pt x="210769" y="60705"/>
                  </a:lnTo>
                  <a:lnTo>
                    <a:pt x="233489" y="37998"/>
                  </a:lnTo>
                  <a:lnTo>
                    <a:pt x="248156" y="37998"/>
                  </a:lnTo>
                  <a:lnTo>
                    <a:pt x="240817" y="30657"/>
                  </a:lnTo>
                  <a:lnTo>
                    <a:pt x="265010" y="6464"/>
                  </a:lnTo>
                  <a:lnTo>
                    <a:pt x="258546" y="0"/>
                  </a:lnTo>
                  <a:close/>
                </a:path>
              </a:pathLst>
            </a:custGeom>
            <a:solidFill>
              <a:srgbClr val="58585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pic>
          <p:nvPicPr>
            <p:cNvPr id="51" name="object 51"/>
            <p:cNvPicPr/>
            <p:nvPr/>
          </p:nvPicPr>
          <p:blipFill>
            <a:blip r:embed="rId12" cstate="print"/>
            <a:stretch>
              <a:fillRect/>
            </a:stretch>
          </p:blipFill>
          <p:spPr>
            <a:xfrm>
              <a:off x="5007629" y="5019569"/>
              <a:ext cx="241490" cy="243878"/>
            </a:xfrm>
            <a:prstGeom prst="rect">
              <a:avLst/>
            </a:prstGeom>
          </p:spPr>
        </p:pic>
        <p:pic>
          <p:nvPicPr>
            <p:cNvPr id="52" name="object 52"/>
            <p:cNvPicPr/>
            <p:nvPr/>
          </p:nvPicPr>
          <p:blipFill>
            <a:blip r:embed="rId13" cstate="print"/>
            <a:stretch>
              <a:fillRect/>
            </a:stretch>
          </p:blipFill>
          <p:spPr>
            <a:xfrm>
              <a:off x="5333169" y="5031009"/>
              <a:ext cx="240799" cy="232168"/>
            </a:xfrm>
            <a:prstGeom prst="rect">
              <a:avLst/>
            </a:prstGeom>
          </p:spPr>
        </p:pic>
        <p:pic>
          <p:nvPicPr>
            <p:cNvPr id="53" name="object 53"/>
            <p:cNvPicPr/>
            <p:nvPr/>
          </p:nvPicPr>
          <p:blipFill>
            <a:blip r:embed="rId14" cstate="print"/>
            <a:stretch>
              <a:fillRect/>
            </a:stretch>
          </p:blipFill>
          <p:spPr>
            <a:xfrm>
              <a:off x="5659764" y="5019567"/>
              <a:ext cx="566346" cy="332204"/>
            </a:xfrm>
            <a:prstGeom prst="rect">
              <a:avLst/>
            </a:prstGeom>
          </p:spPr>
        </p:pic>
        <p:pic>
          <p:nvPicPr>
            <p:cNvPr id="54" name="object 54"/>
            <p:cNvPicPr/>
            <p:nvPr/>
          </p:nvPicPr>
          <p:blipFill>
            <a:blip r:embed="rId15" cstate="print"/>
            <a:stretch>
              <a:fillRect/>
            </a:stretch>
          </p:blipFill>
          <p:spPr>
            <a:xfrm>
              <a:off x="6313223" y="5018524"/>
              <a:ext cx="231813" cy="244474"/>
            </a:xfrm>
            <a:prstGeom prst="rect">
              <a:avLst/>
            </a:prstGeom>
          </p:spPr>
        </p:pic>
        <p:pic>
          <p:nvPicPr>
            <p:cNvPr id="55" name="object 55"/>
            <p:cNvPicPr/>
            <p:nvPr/>
          </p:nvPicPr>
          <p:blipFill>
            <a:blip r:embed="rId16" cstate="print"/>
            <a:stretch>
              <a:fillRect/>
            </a:stretch>
          </p:blipFill>
          <p:spPr>
            <a:xfrm>
              <a:off x="6639817" y="5014066"/>
              <a:ext cx="247980" cy="248932"/>
            </a:xfrm>
            <a:prstGeom prst="rect">
              <a:avLst/>
            </a:prstGeom>
          </p:spPr>
        </p:pic>
        <p:pic>
          <p:nvPicPr>
            <p:cNvPr id="56" name="object 56"/>
            <p:cNvPicPr/>
            <p:nvPr/>
          </p:nvPicPr>
          <p:blipFill>
            <a:blip r:embed="rId17" cstate="print"/>
            <a:stretch>
              <a:fillRect/>
            </a:stretch>
          </p:blipFill>
          <p:spPr>
            <a:xfrm>
              <a:off x="6970781" y="5029259"/>
              <a:ext cx="228409" cy="228244"/>
            </a:xfrm>
            <a:prstGeom prst="rect">
              <a:avLst/>
            </a:prstGeom>
          </p:spPr>
        </p:pic>
        <p:pic>
          <p:nvPicPr>
            <p:cNvPr id="57" name="object 57"/>
            <p:cNvPicPr/>
            <p:nvPr/>
          </p:nvPicPr>
          <p:blipFill>
            <a:blip r:embed="rId18" cstate="print"/>
            <a:stretch>
              <a:fillRect/>
            </a:stretch>
          </p:blipFill>
          <p:spPr>
            <a:xfrm>
              <a:off x="7292049" y="5024809"/>
              <a:ext cx="212077" cy="239674"/>
            </a:xfrm>
            <a:prstGeom prst="rect">
              <a:avLst/>
            </a:prstGeom>
          </p:spPr>
        </p:pic>
        <p:pic>
          <p:nvPicPr>
            <p:cNvPr id="58" name="object 58"/>
            <p:cNvPicPr/>
            <p:nvPr/>
          </p:nvPicPr>
          <p:blipFill>
            <a:blip r:embed="rId19" cstate="print"/>
            <a:stretch>
              <a:fillRect/>
            </a:stretch>
          </p:blipFill>
          <p:spPr>
            <a:xfrm>
              <a:off x="7626939" y="5013022"/>
              <a:ext cx="240639" cy="234518"/>
            </a:xfrm>
            <a:prstGeom prst="rect">
              <a:avLst/>
            </a:prstGeom>
          </p:spPr>
        </p:pic>
        <p:pic>
          <p:nvPicPr>
            <p:cNvPr id="59" name="object 59"/>
            <p:cNvPicPr/>
            <p:nvPr/>
          </p:nvPicPr>
          <p:blipFill>
            <a:blip r:embed="rId20" cstate="print"/>
            <a:stretch>
              <a:fillRect/>
            </a:stretch>
          </p:blipFill>
          <p:spPr>
            <a:xfrm>
              <a:off x="7946464" y="5017477"/>
              <a:ext cx="235127" cy="239407"/>
            </a:xfrm>
            <a:prstGeom prst="rect">
              <a:avLst/>
            </a:prstGeom>
          </p:spPr>
        </p:pic>
        <p:pic>
          <p:nvPicPr>
            <p:cNvPr id="60" name="object 60"/>
            <p:cNvPicPr/>
            <p:nvPr/>
          </p:nvPicPr>
          <p:blipFill>
            <a:blip r:embed="rId21" cstate="print"/>
            <a:stretch>
              <a:fillRect/>
            </a:stretch>
          </p:blipFill>
          <p:spPr>
            <a:xfrm>
              <a:off x="8271917" y="5014064"/>
              <a:ext cx="248856" cy="252260"/>
            </a:xfrm>
            <a:prstGeom prst="rect">
              <a:avLst/>
            </a:prstGeom>
          </p:spPr>
        </p:pic>
        <p:pic>
          <p:nvPicPr>
            <p:cNvPr id="61" name="object 61"/>
            <p:cNvPicPr/>
            <p:nvPr/>
          </p:nvPicPr>
          <p:blipFill>
            <a:blip r:embed="rId22" cstate="print"/>
            <a:stretch>
              <a:fillRect/>
            </a:stretch>
          </p:blipFill>
          <p:spPr>
            <a:xfrm>
              <a:off x="8614056" y="5020534"/>
              <a:ext cx="227458" cy="235661"/>
            </a:xfrm>
            <a:prstGeom prst="rect">
              <a:avLst/>
            </a:prstGeom>
          </p:spPr>
        </p:pic>
        <p:pic>
          <p:nvPicPr>
            <p:cNvPr id="62" name="object 62"/>
            <p:cNvPicPr/>
            <p:nvPr/>
          </p:nvPicPr>
          <p:blipFill>
            <a:blip r:embed="rId23" cstate="print"/>
            <a:stretch>
              <a:fillRect/>
            </a:stretch>
          </p:blipFill>
          <p:spPr>
            <a:xfrm>
              <a:off x="8952536" y="5017474"/>
              <a:ext cx="208851" cy="246138"/>
            </a:xfrm>
            <a:prstGeom prst="rect">
              <a:avLst/>
            </a:prstGeom>
          </p:spPr>
        </p:pic>
        <p:pic>
          <p:nvPicPr>
            <p:cNvPr id="63" name="object 63"/>
            <p:cNvPicPr/>
            <p:nvPr/>
          </p:nvPicPr>
          <p:blipFill>
            <a:blip r:embed="rId24" cstate="print"/>
            <a:stretch>
              <a:fillRect/>
            </a:stretch>
          </p:blipFill>
          <p:spPr>
            <a:xfrm>
              <a:off x="9267248" y="5014070"/>
              <a:ext cx="233311" cy="242125"/>
            </a:xfrm>
            <a:prstGeom prst="rect">
              <a:avLst/>
            </a:prstGeom>
          </p:spPr>
        </p:pic>
        <p:pic>
          <p:nvPicPr>
            <p:cNvPr id="64" name="object 64"/>
            <p:cNvPicPr/>
            <p:nvPr/>
          </p:nvPicPr>
          <p:blipFill>
            <a:blip r:embed="rId25" cstate="print"/>
            <a:stretch>
              <a:fillRect/>
            </a:stretch>
          </p:blipFill>
          <p:spPr>
            <a:xfrm>
              <a:off x="9582282" y="5017123"/>
              <a:ext cx="239888" cy="245529"/>
            </a:xfrm>
            <a:prstGeom prst="rect">
              <a:avLst/>
            </a:prstGeom>
          </p:spPr>
        </p:pic>
        <p:pic>
          <p:nvPicPr>
            <p:cNvPr id="65" name="object 65"/>
            <p:cNvPicPr/>
            <p:nvPr/>
          </p:nvPicPr>
          <p:blipFill>
            <a:blip r:embed="rId26" cstate="print"/>
            <a:stretch>
              <a:fillRect/>
            </a:stretch>
          </p:blipFill>
          <p:spPr>
            <a:xfrm>
              <a:off x="9907259" y="5024989"/>
              <a:ext cx="235305" cy="239496"/>
            </a:xfrm>
            <a:prstGeom prst="rect">
              <a:avLst/>
            </a:prstGeom>
          </p:spPr>
        </p:pic>
        <p:pic>
          <p:nvPicPr>
            <p:cNvPr id="66" name="object 66"/>
            <p:cNvPicPr/>
            <p:nvPr/>
          </p:nvPicPr>
          <p:blipFill>
            <a:blip r:embed="rId27" cstate="print"/>
            <a:stretch>
              <a:fillRect/>
            </a:stretch>
          </p:blipFill>
          <p:spPr>
            <a:xfrm>
              <a:off x="10234808" y="5014592"/>
              <a:ext cx="246214" cy="244309"/>
            </a:xfrm>
            <a:prstGeom prst="rect">
              <a:avLst/>
            </a:prstGeom>
          </p:spPr>
        </p:pic>
        <p:pic>
          <p:nvPicPr>
            <p:cNvPr id="67" name="object 67"/>
            <p:cNvPicPr/>
            <p:nvPr/>
          </p:nvPicPr>
          <p:blipFill>
            <a:blip r:embed="rId28" cstate="print"/>
            <a:stretch>
              <a:fillRect/>
            </a:stretch>
          </p:blipFill>
          <p:spPr>
            <a:xfrm>
              <a:off x="10564205" y="5019564"/>
              <a:ext cx="237020" cy="233311"/>
            </a:xfrm>
            <a:prstGeom prst="rect">
              <a:avLst/>
            </a:prstGeom>
          </p:spPr>
        </p:pic>
        <p:pic>
          <p:nvPicPr>
            <p:cNvPr id="68" name="object 68"/>
            <p:cNvPicPr/>
            <p:nvPr/>
          </p:nvPicPr>
          <p:blipFill>
            <a:blip r:embed="rId29" cstate="print"/>
            <a:stretch>
              <a:fillRect/>
            </a:stretch>
          </p:blipFill>
          <p:spPr>
            <a:xfrm>
              <a:off x="10885556" y="5020177"/>
              <a:ext cx="245618" cy="243433"/>
            </a:xfrm>
            <a:prstGeom prst="rect">
              <a:avLst/>
            </a:prstGeom>
          </p:spPr>
        </p:pic>
        <p:sp>
          <p:nvSpPr>
            <p:cNvPr id="69" name="object 69"/>
            <p:cNvSpPr/>
            <p:nvPr/>
          </p:nvSpPr>
          <p:spPr>
            <a:xfrm>
              <a:off x="2067610" y="5549506"/>
              <a:ext cx="1081405" cy="64135"/>
            </a:xfrm>
            <a:custGeom>
              <a:avLst/>
              <a:gdLst/>
              <a:ahLst/>
              <a:cxnLst/>
              <a:rect l="l" t="t" r="r" b="b"/>
              <a:pathLst>
                <a:path w="1081405" h="64135">
                  <a:moveTo>
                    <a:pt x="63868" y="0"/>
                  </a:moveTo>
                  <a:lnTo>
                    <a:pt x="0" y="0"/>
                  </a:lnTo>
                  <a:lnTo>
                    <a:pt x="0" y="63868"/>
                  </a:lnTo>
                  <a:lnTo>
                    <a:pt x="63868" y="63868"/>
                  </a:lnTo>
                  <a:lnTo>
                    <a:pt x="63868" y="0"/>
                  </a:lnTo>
                  <a:close/>
                </a:path>
                <a:path w="1081405" h="64135">
                  <a:moveTo>
                    <a:pt x="572604" y="0"/>
                  </a:moveTo>
                  <a:lnTo>
                    <a:pt x="508736" y="0"/>
                  </a:lnTo>
                  <a:lnTo>
                    <a:pt x="508736" y="63868"/>
                  </a:lnTo>
                  <a:lnTo>
                    <a:pt x="572604" y="63868"/>
                  </a:lnTo>
                  <a:lnTo>
                    <a:pt x="572604" y="0"/>
                  </a:lnTo>
                  <a:close/>
                </a:path>
                <a:path w="1081405" h="64135">
                  <a:moveTo>
                    <a:pt x="1081328" y="0"/>
                  </a:moveTo>
                  <a:lnTo>
                    <a:pt x="1017460" y="0"/>
                  </a:lnTo>
                  <a:lnTo>
                    <a:pt x="1017460" y="63868"/>
                  </a:lnTo>
                  <a:lnTo>
                    <a:pt x="1081328" y="63868"/>
                  </a:lnTo>
                  <a:lnTo>
                    <a:pt x="1081328" y="0"/>
                  </a:lnTo>
                  <a:close/>
                </a:path>
              </a:pathLst>
            </a:custGeom>
            <a:solidFill>
              <a:srgbClr val="0000C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0" name="object 70"/>
            <p:cNvSpPr/>
            <p:nvPr/>
          </p:nvSpPr>
          <p:spPr>
            <a:xfrm>
              <a:off x="3593807" y="5549506"/>
              <a:ext cx="64135" cy="64135"/>
            </a:xfrm>
            <a:custGeom>
              <a:avLst/>
              <a:gdLst/>
              <a:ahLst/>
              <a:cxnLst/>
              <a:rect l="l" t="t" r="r" b="b"/>
              <a:pathLst>
                <a:path w="64135" h="64135">
                  <a:moveTo>
                    <a:pt x="63868" y="0"/>
                  </a:moveTo>
                  <a:lnTo>
                    <a:pt x="0" y="0"/>
                  </a:lnTo>
                  <a:lnTo>
                    <a:pt x="0" y="63868"/>
                  </a:lnTo>
                  <a:lnTo>
                    <a:pt x="63868" y="63868"/>
                  </a:lnTo>
                  <a:lnTo>
                    <a:pt x="63868" y="0"/>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1" name="object 71"/>
            <p:cNvSpPr/>
            <p:nvPr/>
          </p:nvSpPr>
          <p:spPr>
            <a:xfrm>
              <a:off x="4102532" y="5549506"/>
              <a:ext cx="2099310" cy="64135"/>
            </a:xfrm>
            <a:custGeom>
              <a:avLst/>
              <a:gdLst/>
              <a:ahLst/>
              <a:cxnLst/>
              <a:rect l="l" t="t" r="r" b="b"/>
              <a:pathLst>
                <a:path w="2099310" h="64135">
                  <a:moveTo>
                    <a:pt x="63868" y="0"/>
                  </a:moveTo>
                  <a:lnTo>
                    <a:pt x="0" y="0"/>
                  </a:lnTo>
                  <a:lnTo>
                    <a:pt x="0" y="63868"/>
                  </a:lnTo>
                  <a:lnTo>
                    <a:pt x="63868" y="63868"/>
                  </a:lnTo>
                  <a:lnTo>
                    <a:pt x="63868" y="0"/>
                  </a:lnTo>
                  <a:close/>
                </a:path>
                <a:path w="2099310" h="64135">
                  <a:moveTo>
                    <a:pt x="572604" y="0"/>
                  </a:moveTo>
                  <a:lnTo>
                    <a:pt x="508736" y="0"/>
                  </a:lnTo>
                  <a:lnTo>
                    <a:pt x="508736" y="63868"/>
                  </a:lnTo>
                  <a:lnTo>
                    <a:pt x="572604" y="63868"/>
                  </a:lnTo>
                  <a:lnTo>
                    <a:pt x="572604" y="0"/>
                  </a:lnTo>
                  <a:close/>
                </a:path>
                <a:path w="2099310" h="64135">
                  <a:moveTo>
                    <a:pt x="1081328" y="0"/>
                  </a:moveTo>
                  <a:lnTo>
                    <a:pt x="1017460" y="0"/>
                  </a:lnTo>
                  <a:lnTo>
                    <a:pt x="1017460" y="63868"/>
                  </a:lnTo>
                  <a:lnTo>
                    <a:pt x="1081328" y="63868"/>
                  </a:lnTo>
                  <a:lnTo>
                    <a:pt x="1081328" y="0"/>
                  </a:lnTo>
                  <a:close/>
                </a:path>
                <a:path w="2099310" h="64135">
                  <a:moveTo>
                    <a:pt x="1590065" y="0"/>
                  </a:moveTo>
                  <a:lnTo>
                    <a:pt x="1526197" y="0"/>
                  </a:lnTo>
                  <a:lnTo>
                    <a:pt x="1526197" y="63868"/>
                  </a:lnTo>
                  <a:lnTo>
                    <a:pt x="1590065" y="63868"/>
                  </a:lnTo>
                  <a:lnTo>
                    <a:pt x="1590065" y="0"/>
                  </a:lnTo>
                  <a:close/>
                </a:path>
                <a:path w="2099310" h="64135">
                  <a:moveTo>
                    <a:pt x="2098789" y="0"/>
                  </a:moveTo>
                  <a:lnTo>
                    <a:pt x="2034921" y="0"/>
                  </a:lnTo>
                  <a:lnTo>
                    <a:pt x="2034921" y="63868"/>
                  </a:lnTo>
                  <a:lnTo>
                    <a:pt x="2098789" y="63868"/>
                  </a:lnTo>
                  <a:lnTo>
                    <a:pt x="2098789" y="0"/>
                  </a:lnTo>
                  <a:close/>
                </a:path>
              </a:pathLst>
            </a:custGeom>
            <a:solidFill>
              <a:srgbClr val="0000C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2" name="object 72"/>
            <p:cNvSpPr/>
            <p:nvPr/>
          </p:nvSpPr>
          <p:spPr>
            <a:xfrm>
              <a:off x="6646189" y="5549506"/>
              <a:ext cx="64135" cy="64135"/>
            </a:xfrm>
            <a:custGeom>
              <a:avLst/>
              <a:gdLst/>
              <a:ahLst/>
              <a:cxnLst/>
              <a:rect l="l" t="t" r="r" b="b"/>
              <a:pathLst>
                <a:path w="64134" h="64135">
                  <a:moveTo>
                    <a:pt x="63868" y="0"/>
                  </a:moveTo>
                  <a:lnTo>
                    <a:pt x="0" y="0"/>
                  </a:lnTo>
                  <a:lnTo>
                    <a:pt x="0" y="63868"/>
                  </a:lnTo>
                  <a:lnTo>
                    <a:pt x="63868" y="63868"/>
                  </a:lnTo>
                  <a:lnTo>
                    <a:pt x="63868" y="0"/>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3" name="object 73"/>
            <p:cNvSpPr/>
            <p:nvPr/>
          </p:nvSpPr>
          <p:spPr>
            <a:xfrm>
              <a:off x="7154913" y="5549506"/>
              <a:ext cx="64135" cy="64135"/>
            </a:xfrm>
            <a:custGeom>
              <a:avLst/>
              <a:gdLst/>
              <a:ahLst/>
              <a:cxnLst/>
              <a:rect l="l" t="t" r="r" b="b"/>
              <a:pathLst>
                <a:path w="64134" h="64135">
                  <a:moveTo>
                    <a:pt x="63868" y="0"/>
                  </a:moveTo>
                  <a:lnTo>
                    <a:pt x="0" y="0"/>
                  </a:lnTo>
                  <a:lnTo>
                    <a:pt x="0" y="63868"/>
                  </a:lnTo>
                  <a:lnTo>
                    <a:pt x="63868" y="63868"/>
                  </a:lnTo>
                  <a:lnTo>
                    <a:pt x="63868" y="0"/>
                  </a:lnTo>
                  <a:close/>
                </a:path>
              </a:pathLst>
            </a:custGeom>
            <a:solidFill>
              <a:srgbClr val="0000C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4" name="object 74"/>
            <p:cNvSpPr/>
            <p:nvPr/>
          </p:nvSpPr>
          <p:spPr>
            <a:xfrm>
              <a:off x="7663649" y="5549506"/>
              <a:ext cx="64135" cy="64135"/>
            </a:xfrm>
            <a:custGeom>
              <a:avLst/>
              <a:gdLst/>
              <a:ahLst/>
              <a:cxnLst/>
              <a:rect l="l" t="t" r="r" b="b"/>
              <a:pathLst>
                <a:path w="64134" h="64135">
                  <a:moveTo>
                    <a:pt x="63868" y="0"/>
                  </a:moveTo>
                  <a:lnTo>
                    <a:pt x="0" y="0"/>
                  </a:lnTo>
                  <a:lnTo>
                    <a:pt x="0" y="63868"/>
                  </a:lnTo>
                  <a:lnTo>
                    <a:pt x="63868" y="63868"/>
                  </a:lnTo>
                  <a:lnTo>
                    <a:pt x="63868" y="0"/>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5" name="object 75"/>
            <p:cNvSpPr/>
            <p:nvPr/>
          </p:nvSpPr>
          <p:spPr>
            <a:xfrm>
              <a:off x="8172374" y="5549506"/>
              <a:ext cx="572770" cy="64135"/>
            </a:xfrm>
            <a:custGeom>
              <a:avLst/>
              <a:gdLst/>
              <a:ahLst/>
              <a:cxnLst/>
              <a:rect l="l" t="t" r="r" b="b"/>
              <a:pathLst>
                <a:path w="572770" h="64135">
                  <a:moveTo>
                    <a:pt x="63868" y="0"/>
                  </a:moveTo>
                  <a:lnTo>
                    <a:pt x="0" y="0"/>
                  </a:lnTo>
                  <a:lnTo>
                    <a:pt x="0" y="63868"/>
                  </a:lnTo>
                  <a:lnTo>
                    <a:pt x="63868" y="63868"/>
                  </a:lnTo>
                  <a:lnTo>
                    <a:pt x="63868" y="0"/>
                  </a:lnTo>
                  <a:close/>
                </a:path>
                <a:path w="572770" h="64135">
                  <a:moveTo>
                    <a:pt x="572604" y="0"/>
                  </a:moveTo>
                  <a:lnTo>
                    <a:pt x="508736" y="0"/>
                  </a:lnTo>
                  <a:lnTo>
                    <a:pt x="508736" y="63868"/>
                  </a:lnTo>
                  <a:lnTo>
                    <a:pt x="572604" y="63868"/>
                  </a:lnTo>
                  <a:lnTo>
                    <a:pt x="572604" y="0"/>
                  </a:lnTo>
                  <a:close/>
                </a:path>
              </a:pathLst>
            </a:custGeom>
            <a:solidFill>
              <a:srgbClr val="0000C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6" name="object 76"/>
            <p:cNvSpPr/>
            <p:nvPr/>
          </p:nvSpPr>
          <p:spPr>
            <a:xfrm>
              <a:off x="9189834" y="5549506"/>
              <a:ext cx="64135" cy="64135"/>
            </a:xfrm>
            <a:custGeom>
              <a:avLst/>
              <a:gdLst/>
              <a:ahLst/>
              <a:cxnLst/>
              <a:rect l="l" t="t" r="r" b="b"/>
              <a:pathLst>
                <a:path w="64134" h="64135">
                  <a:moveTo>
                    <a:pt x="63868" y="0"/>
                  </a:moveTo>
                  <a:lnTo>
                    <a:pt x="0" y="0"/>
                  </a:lnTo>
                  <a:lnTo>
                    <a:pt x="0" y="63868"/>
                  </a:lnTo>
                  <a:lnTo>
                    <a:pt x="63868" y="63868"/>
                  </a:lnTo>
                  <a:lnTo>
                    <a:pt x="63868" y="0"/>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7" name="object 77"/>
            <p:cNvSpPr/>
            <p:nvPr/>
          </p:nvSpPr>
          <p:spPr>
            <a:xfrm>
              <a:off x="2067610" y="5549506"/>
              <a:ext cx="7694930" cy="280670"/>
            </a:xfrm>
            <a:custGeom>
              <a:avLst/>
              <a:gdLst/>
              <a:ahLst/>
              <a:cxnLst/>
              <a:rect l="l" t="t" r="r" b="b"/>
              <a:pathLst>
                <a:path w="7694930" h="280670">
                  <a:moveTo>
                    <a:pt x="63868" y="216700"/>
                  </a:moveTo>
                  <a:lnTo>
                    <a:pt x="0" y="216700"/>
                  </a:lnTo>
                  <a:lnTo>
                    <a:pt x="0" y="280568"/>
                  </a:lnTo>
                  <a:lnTo>
                    <a:pt x="63868" y="280568"/>
                  </a:lnTo>
                  <a:lnTo>
                    <a:pt x="63868" y="216700"/>
                  </a:lnTo>
                  <a:close/>
                </a:path>
                <a:path w="7694930" h="280670">
                  <a:moveTo>
                    <a:pt x="572604" y="216700"/>
                  </a:moveTo>
                  <a:lnTo>
                    <a:pt x="508736" y="216700"/>
                  </a:lnTo>
                  <a:lnTo>
                    <a:pt x="508736" y="280568"/>
                  </a:lnTo>
                  <a:lnTo>
                    <a:pt x="572604" y="280568"/>
                  </a:lnTo>
                  <a:lnTo>
                    <a:pt x="572604" y="216700"/>
                  </a:lnTo>
                  <a:close/>
                </a:path>
                <a:path w="7694930" h="280670">
                  <a:moveTo>
                    <a:pt x="7694828" y="0"/>
                  </a:moveTo>
                  <a:lnTo>
                    <a:pt x="7630960" y="0"/>
                  </a:lnTo>
                  <a:lnTo>
                    <a:pt x="7630960" y="63868"/>
                  </a:lnTo>
                  <a:lnTo>
                    <a:pt x="7694828" y="63868"/>
                  </a:lnTo>
                  <a:lnTo>
                    <a:pt x="7694828" y="0"/>
                  </a:lnTo>
                  <a:close/>
                </a:path>
              </a:pathLst>
            </a:custGeom>
            <a:solidFill>
              <a:srgbClr val="0000C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8" name="object 78"/>
            <p:cNvSpPr/>
            <p:nvPr/>
          </p:nvSpPr>
          <p:spPr>
            <a:xfrm>
              <a:off x="3085071" y="5766206"/>
              <a:ext cx="572770" cy="64135"/>
            </a:xfrm>
            <a:custGeom>
              <a:avLst/>
              <a:gdLst/>
              <a:ahLst/>
              <a:cxnLst/>
              <a:rect l="l" t="t" r="r" b="b"/>
              <a:pathLst>
                <a:path w="572770" h="64135">
                  <a:moveTo>
                    <a:pt x="63868" y="0"/>
                  </a:moveTo>
                  <a:lnTo>
                    <a:pt x="0" y="0"/>
                  </a:lnTo>
                  <a:lnTo>
                    <a:pt x="0" y="63868"/>
                  </a:lnTo>
                  <a:lnTo>
                    <a:pt x="63868" y="63868"/>
                  </a:lnTo>
                  <a:lnTo>
                    <a:pt x="63868" y="0"/>
                  </a:lnTo>
                  <a:close/>
                </a:path>
                <a:path w="572770" h="64135">
                  <a:moveTo>
                    <a:pt x="572604" y="0"/>
                  </a:moveTo>
                  <a:lnTo>
                    <a:pt x="508736" y="0"/>
                  </a:lnTo>
                  <a:lnTo>
                    <a:pt x="508736" y="63868"/>
                  </a:lnTo>
                  <a:lnTo>
                    <a:pt x="572604" y="63868"/>
                  </a:lnTo>
                  <a:lnTo>
                    <a:pt x="572604" y="0"/>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9" name="object 79"/>
            <p:cNvSpPr/>
            <p:nvPr/>
          </p:nvSpPr>
          <p:spPr>
            <a:xfrm>
              <a:off x="4102531" y="5766206"/>
              <a:ext cx="64135" cy="64135"/>
            </a:xfrm>
            <a:custGeom>
              <a:avLst/>
              <a:gdLst/>
              <a:ahLst/>
              <a:cxnLst/>
              <a:rect l="l" t="t" r="r" b="b"/>
              <a:pathLst>
                <a:path w="64135" h="64135">
                  <a:moveTo>
                    <a:pt x="63868" y="0"/>
                  </a:moveTo>
                  <a:lnTo>
                    <a:pt x="0" y="0"/>
                  </a:lnTo>
                  <a:lnTo>
                    <a:pt x="0" y="63868"/>
                  </a:lnTo>
                  <a:lnTo>
                    <a:pt x="63868" y="63868"/>
                  </a:lnTo>
                  <a:lnTo>
                    <a:pt x="63868" y="0"/>
                  </a:lnTo>
                  <a:close/>
                </a:path>
              </a:pathLst>
            </a:custGeom>
            <a:solidFill>
              <a:srgbClr val="0000C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0" name="object 80"/>
            <p:cNvSpPr/>
            <p:nvPr/>
          </p:nvSpPr>
          <p:spPr>
            <a:xfrm>
              <a:off x="4611268" y="5766206"/>
              <a:ext cx="64135" cy="64135"/>
            </a:xfrm>
            <a:custGeom>
              <a:avLst/>
              <a:gdLst/>
              <a:ahLst/>
              <a:cxnLst/>
              <a:rect l="l" t="t" r="r" b="b"/>
              <a:pathLst>
                <a:path w="64135" h="64135">
                  <a:moveTo>
                    <a:pt x="63868" y="0"/>
                  </a:moveTo>
                  <a:lnTo>
                    <a:pt x="0" y="0"/>
                  </a:lnTo>
                  <a:lnTo>
                    <a:pt x="0" y="63868"/>
                  </a:lnTo>
                  <a:lnTo>
                    <a:pt x="63868" y="63868"/>
                  </a:lnTo>
                  <a:lnTo>
                    <a:pt x="63868" y="0"/>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1" name="object 81"/>
            <p:cNvSpPr/>
            <p:nvPr/>
          </p:nvSpPr>
          <p:spPr>
            <a:xfrm>
              <a:off x="5119992" y="5766206"/>
              <a:ext cx="1081405" cy="64135"/>
            </a:xfrm>
            <a:custGeom>
              <a:avLst/>
              <a:gdLst/>
              <a:ahLst/>
              <a:cxnLst/>
              <a:rect l="l" t="t" r="r" b="b"/>
              <a:pathLst>
                <a:path w="1081404" h="64135">
                  <a:moveTo>
                    <a:pt x="63868" y="0"/>
                  </a:moveTo>
                  <a:lnTo>
                    <a:pt x="0" y="0"/>
                  </a:lnTo>
                  <a:lnTo>
                    <a:pt x="0" y="63868"/>
                  </a:lnTo>
                  <a:lnTo>
                    <a:pt x="63868" y="63868"/>
                  </a:lnTo>
                  <a:lnTo>
                    <a:pt x="63868" y="0"/>
                  </a:lnTo>
                  <a:close/>
                </a:path>
                <a:path w="1081404" h="64135">
                  <a:moveTo>
                    <a:pt x="572604" y="0"/>
                  </a:moveTo>
                  <a:lnTo>
                    <a:pt x="508736" y="0"/>
                  </a:lnTo>
                  <a:lnTo>
                    <a:pt x="508736" y="63868"/>
                  </a:lnTo>
                  <a:lnTo>
                    <a:pt x="572604" y="63868"/>
                  </a:lnTo>
                  <a:lnTo>
                    <a:pt x="572604" y="0"/>
                  </a:lnTo>
                  <a:close/>
                </a:path>
                <a:path w="1081404" h="64135">
                  <a:moveTo>
                    <a:pt x="1081328" y="0"/>
                  </a:moveTo>
                  <a:lnTo>
                    <a:pt x="1017460" y="0"/>
                  </a:lnTo>
                  <a:lnTo>
                    <a:pt x="1017460" y="63868"/>
                  </a:lnTo>
                  <a:lnTo>
                    <a:pt x="1081328" y="63868"/>
                  </a:lnTo>
                  <a:lnTo>
                    <a:pt x="1081328" y="0"/>
                  </a:lnTo>
                  <a:close/>
                </a:path>
              </a:pathLst>
            </a:custGeom>
            <a:solidFill>
              <a:srgbClr val="0000C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2" name="object 82"/>
            <p:cNvSpPr/>
            <p:nvPr/>
          </p:nvSpPr>
          <p:spPr>
            <a:xfrm>
              <a:off x="6646189" y="5766206"/>
              <a:ext cx="64135" cy="64135"/>
            </a:xfrm>
            <a:custGeom>
              <a:avLst/>
              <a:gdLst/>
              <a:ahLst/>
              <a:cxnLst/>
              <a:rect l="l" t="t" r="r" b="b"/>
              <a:pathLst>
                <a:path w="64134" h="64135">
                  <a:moveTo>
                    <a:pt x="63868" y="0"/>
                  </a:moveTo>
                  <a:lnTo>
                    <a:pt x="0" y="0"/>
                  </a:lnTo>
                  <a:lnTo>
                    <a:pt x="0" y="63868"/>
                  </a:lnTo>
                  <a:lnTo>
                    <a:pt x="63868" y="63868"/>
                  </a:lnTo>
                  <a:lnTo>
                    <a:pt x="63868" y="0"/>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3" name="object 83"/>
            <p:cNvSpPr/>
            <p:nvPr/>
          </p:nvSpPr>
          <p:spPr>
            <a:xfrm>
              <a:off x="7154913" y="5766206"/>
              <a:ext cx="572770" cy="64135"/>
            </a:xfrm>
            <a:custGeom>
              <a:avLst/>
              <a:gdLst/>
              <a:ahLst/>
              <a:cxnLst/>
              <a:rect l="l" t="t" r="r" b="b"/>
              <a:pathLst>
                <a:path w="572770" h="64135">
                  <a:moveTo>
                    <a:pt x="63868" y="0"/>
                  </a:moveTo>
                  <a:lnTo>
                    <a:pt x="0" y="0"/>
                  </a:lnTo>
                  <a:lnTo>
                    <a:pt x="0" y="63868"/>
                  </a:lnTo>
                  <a:lnTo>
                    <a:pt x="63868" y="63868"/>
                  </a:lnTo>
                  <a:lnTo>
                    <a:pt x="63868" y="0"/>
                  </a:lnTo>
                  <a:close/>
                </a:path>
                <a:path w="572770" h="64135">
                  <a:moveTo>
                    <a:pt x="572604" y="0"/>
                  </a:moveTo>
                  <a:lnTo>
                    <a:pt x="508736" y="0"/>
                  </a:lnTo>
                  <a:lnTo>
                    <a:pt x="508736" y="63868"/>
                  </a:lnTo>
                  <a:lnTo>
                    <a:pt x="572604" y="63868"/>
                  </a:lnTo>
                  <a:lnTo>
                    <a:pt x="572604" y="0"/>
                  </a:lnTo>
                  <a:close/>
                </a:path>
              </a:pathLst>
            </a:custGeom>
            <a:solidFill>
              <a:srgbClr val="0000C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4" name="object 84"/>
            <p:cNvSpPr/>
            <p:nvPr/>
          </p:nvSpPr>
          <p:spPr>
            <a:xfrm>
              <a:off x="8172373" y="5766206"/>
              <a:ext cx="64135" cy="64135"/>
            </a:xfrm>
            <a:custGeom>
              <a:avLst/>
              <a:gdLst/>
              <a:ahLst/>
              <a:cxnLst/>
              <a:rect l="l" t="t" r="r" b="b"/>
              <a:pathLst>
                <a:path w="64134" h="64135">
                  <a:moveTo>
                    <a:pt x="63868" y="0"/>
                  </a:moveTo>
                  <a:lnTo>
                    <a:pt x="0" y="0"/>
                  </a:lnTo>
                  <a:lnTo>
                    <a:pt x="0" y="63868"/>
                  </a:lnTo>
                  <a:lnTo>
                    <a:pt x="63868" y="63868"/>
                  </a:lnTo>
                  <a:lnTo>
                    <a:pt x="63868" y="0"/>
                  </a:lnTo>
                  <a:close/>
                </a:path>
              </a:pathLst>
            </a:custGeom>
            <a:solidFill>
              <a:srgbClr val="FF0000"/>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5" name="object 85"/>
            <p:cNvSpPr/>
            <p:nvPr/>
          </p:nvSpPr>
          <p:spPr>
            <a:xfrm>
              <a:off x="8681110" y="5766206"/>
              <a:ext cx="572770" cy="64135"/>
            </a:xfrm>
            <a:custGeom>
              <a:avLst/>
              <a:gdLst/>
              <a:ahLst/>
              <a:cxnLst/>
              <a:rect l="l" t="t" r="r" b="b"/>
              <a:pathLst>
                <a:path w="572770" h="64135">
                  <a:moveTo>
                    <a:pt x="63868" y="0"/>
                  </a:moveTo>
                  <a:lnTo>
                    <a:pt x="0" y="0"/>
                  </a:lnTo>
                  <a:lnTo>
                    <a:pt x="0" y="63868"/>
                  </a:lnTo>
                  <a:lnTo>
                    <a:pt x="63868" y="63868"/>
                  </a:lnTo>
                  <a:lnTo>
                    <a:pt x="63868" y="0"/>
                  </a:lnTo>
                  <a:close/>
                </a:path>
                <a:path w="572770" h="64135">
                  <a:moveTo>
                    <a:pt x="572592" y="0"/>
                  </a:moveTo>
                  <a:lnTo>
                    <a:pt x="508723" y="0"/>
                  </a:lnTo>
                  <a:lnTo>
                    <a:pt x="508723" y="63868"/>
                  </a:lnTo>
                  <a:lnTo>
                    <a:pt x="572592" y="63868"/>
                  </a:lnTo>
                  <a:lnTo>
                    <a:pt x="572592" y="0"/>
                  </a:lnTo>
                  <a:close/>
                </a:path>
              </a:pathLst>
            </a:custGeom>
            <a:solidFill>
              <a:srgbClr val="0000C8"/>
            </a:solid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grpSp>
      <p:sp>
        <p:nvSpPr>
          <p:cNvPr id="86" name="object 86"/>
          <p:cNvSpPr txBox="1"/>
          <p:nvPr/>
        </p:nvSpPr>
        <p:spPr>
          <a:xfrm>
            <a:off x="2158651" y="5424700"/>
            <a:ext cx="8023225" cy="425758"/>
          </a:xfrm>
          <a:prstGeom prst="rect">
            <a:avLst/>
          </a:prstGeom>
        </p:spPr>
        <p:txBody>
          <a:bodyPr vert="horz" wrap="square" lIns="0" tIns="12700" rIns="0" bIns="0" rtlCol="0">
            <a:spAutoFit/>
          </a:bodyPr>
          <a:lstStyle/>
          <a:p>
            <a:pPr marR="5080">
              <a:lnSpc>
                <a:spcPct val="142000"/>
              </a:lnSpc>
              <a:spcBef>
                <a:spcPts val="100"/>
              </a:spcBef>
              <a:tabLst>
                <a:tab pos="508000" algn="l"/>
                <a:tab pos="1016635" algn="l"/>
                <a:tab pos="1525905" algn="l"/>
                <a:tab pos="2033905" algn="l"/>
                <a:tab pos="2543175" algn="l"/>
                <a:tab pos="3051810" algn="l"/>
                <a:tab pos="3560445" algn="l"/>
                <a:tab pos="4069715" algn="l"/>
                <a:tab pos="4578350" algn="l"/>
                <a:tab pos="5086985" algn="l"/>
                <a:tab pos="5595620" algn="l"/>
                <a:tab pos="6104255" algn="l"/>
                <a:tab pos="6612890" algn="l"/>
                <a:tab pos="7121525" algn="l"/>
                <a:tab pos="7630795" algn="l"/>
              </a:tabLst>
            </a:pPr>
            <a:r>
              <a:rPr sz="1000" spc="-10" dirty="0">
                <a:solidFill>
                  <a:srgbClr val="585858"/>
                </a:solidFill>
                <a:latin typeface="微软雅黑" panose="020B0503020204020204" pitchFamily="34" charset="-122"/>
                <a:ea typeface="微软雅黑" panose="020B0503020204020204" pitchFamily="34" charset="-122"/>
                <a:cs typeface="微软雅黑"/>
              </a:rPr>
              <a:t>总</a:t>
            </a:r>
            <a:r>
              <a:rPr sz="1000" spc="-50" dirty="0">
                <a:solidFill>
                  <a:srgbClr val="585858"/>
                </a:solidFill>
                <a:latin typeface="微软雅黑" panose="020B0503020204020204" pitchFamily="34" charset="-122"/>
                <a:ea typeface="微软雅黑" panose="020B0503020204020204" pitchFamily="34" charset="-122"/>
                <a:cs typeface="微软雅黑"/>
              </a:rPr>
              <a:t>计</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安</a:t>
            </a:r>
            <a:r>
              <a:rPr sz="1000" spc="-50" dirty="0">
                <a:solidFill>
                  <a:srgbClr val="585858"/>
                </a:solidFill>
                <a:latin typeface="微软雅黑" panose="020B0503020204020204" pitchFamily="34" charset="-122"/>
                <a:ea typeface="微软雅黑" panose="020B0503020204020204" pitchFamily="34" charset="-122"/>
                <a:cs typeface="微软雅黑"/>
              </a:rPr>
              <a:t>徽</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北</a:t>
            </a:r>
            <a:r>
              <a:rPr sz="1000" spc="-50" dirty="0">
                <a:solidFill>
                  <a:srgbClr val="585858"/>
                </a:solidFill>
                <a:latin typeface="微软雅黑" panose="020B0503020204020204" pitchFamily="34" charset="-122"/>
                <a:ea typeface="微软雅黑" panose="020B0503020204020204" pitchFamily="34" charset="-122"/>
                <a:cs typeface="微软雅黑"/>
              </a:rPr>
              <a:t>京</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重</a:t>
            </a:r>
            <a:r>
              <a:rPr sz="1000" spc="-50" dirty="0">
                <a:solidFill>
                  <a:srgbClr val="585858"/>
                </a:solidFill>
                <a:latin typeface="微软雅黑" panose="020B0503020204020204" pitchFamily="34" charset="-122"/>
                <a:ea typeface="微软雅黑" panose="020B0503020204020204" pitchFamily="34" charset="-122"/>
                <a:cs typeface="微软雅黑"/>
              </a:rPr>
              <a:t>庆</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福</a:t>
            </a:r>
            <a:r>
              <a:rPr sz="1000" spc="-50" dirty="0">
                <a:solidFill>
                  <a:srgbClr val="585858"/>
                </a:solidFill>
                <a:latin typeface="微软雅黑" panose="020B0503020204020204" pitchFamily="34" charset="-122"/>
                <a:ea typeface="微软雅黑" panose="020B0503020204020204" pitchFamily="34" charset="-122"/>
                <a:cs typeface="微软雅黑"/>
              </a:rPr>
              <a:t>建</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甘</a:t>
            </a:r>
            <a:r>
              <a:rPr sz="1000" spc="-50" dirty="0">
                <a:solidFill>
                  <a:srgbClr val="585858"/>
                </a:solidFill>
                <a:latin typeface="微软雅黑" panose="020B0503020204020204" pitchFamily="34" charset="-122"/>
                <a:ea typeface="微软雅黑" panose="020B0503020204020204" pitchFamily="34" charset="-122"/>
                <a:cs typeface="微软雅黑"/>
              </a:rPr>
              <a:t>肃</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广</a:t>
            </a:r>
            <a:r>
              <a:rPr sz="1000" spc="-50" dirty="0">
                <a:solidFill>
                  <a:srgbClr val="585858"/>
                </a:solidFill>
                <a:latin typeface="微软雅黑" panose="020B0503020204020204" pitchFamily="34" charset="-122"/>
                <a:ea typeface="微软雅黑" panose="020B0503020204020204" pitchFamily="34" charset="-122"/>
                <a:cs typeface="微软雅黑"/>
              </a:rPr>
              <a:t>东</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广</a:t>
            </a:r>
            <a:r>
              <a:rPr sz="1000" spc="-50" dirty="0">
                <a:solidFill>
                  <a:srgbClr val="585858"/>
                </a:solidFill>
                <a:latin typeface="微软雅黑" panose="020B0503020204020204" pitchFamily="34" charset="-122"/>
                <a:ea typeface="微软雅黑" panose="020B0503020204020204" pitchFamily="34" charset="-122"/>
                <a:cs typeface="微软雅黑"/>
              </a:rPr>
              <a:t>西</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贵</a:t>
            </a:r>
            <a:r>
              <a:rPr sz="1000" spc="-50" dirty="0">
                <a:solidFill>
                  <a:srgbClr val="585858"/>
                </a:solidFill>
                <a:latin typeface="微软雅黑" panose="020B0503020204020204" pitchFamily="34" charset="-122"/>
                <a:ea typeface="微软雅黑" panose="020B0503020204020204" pitchFamily="34" charset="-122"/>
                <a:cs typeface="微软雅黑"/>
              </a:rPr>
              <a:t>州</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海</a:t>
            </a:r>
            <a:r>
              <a:rPr sz="1000" spc="-50" dirty="0">
                <a:solidFill>
                  <a:srgbClr val="585858"/>
                </a:solidFill>
                <a:latin typeface="微软雅黑" panose="020B0503020204020204" pitchFamily="34" charset="-122"/>
                <a:ea typeface="微软雅黑" panose="020B0503020204020204" pitchFamily="34" charset="-122"/>
                <a:cs typeface="微软雅黑"/>
              </a:rPr>
              <a:t>南</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河</a:t>
            </a:r>
            <a:r>
              <a:rPr sz="1000" spc="-50" dirty="0">
                <a:solidFill>
                  <a:srgbClr val="585858"/>
                </a:solidFill>
                <a:latin typeface="微软雅黑" panose="020B0503020204020204" pitchFamily="34" charset="-122"/>
                <a:ea typeface="微软雅黑" panose="020B0503020204020204" pitchFamily="34" charset="-122"/>
                <a:cs typeface="微软雅黑"/>
              </a:rPr>
              <a:t>北</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黑龙</a:t>
            </a:r>
            <a:r>
              <a:rPr sz="1000" spc="-50" dirty="0">
                <a:solidFill>
                  <a:srgbClr val="585858"/>
                </a:solidFill>
                <a:latin typeface="微软雅黑" panose="020B0503020204020204" pitchFamily="34" charset="-122"/>
                <a:ea typeface="微软雅黑" panose="020B0503020204020204" pitchFamily="34" charset="-122"/>
                <a:cs typeface="微软雅黑"/>
              </a:rPr>
              <a:t>江</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河</a:t>
            </a:r>
            <a:r>
              <a:rPr sz="1000" spc="-50" dirty="0">
                <a:solidFill>
                  <a:srgbClr val="585858"/>
                </a:solidFill>
                <a:latin typeface="微软雅黑" panose="020B0503020204020204" pitchFamily="34" charset="-122"/>
                <a:ea typeface="微软雅黑" panose="020B0503020204020204" pitchFamily="34" charset="-122"/>
                <a:cs typeface="微软雅黑"/>
              </a:rPr>
              <a:t>南</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湖</a:t>
            </a:r>
            <a:r>
              <a:rPr sz="1000" spc="-50" dirty="0">
                <a:solidFill>
                  <a:srgbClr val="585858"/>
                </a:solidFill>
                <a:latin typeface="微软雅黑" panose="020B0503020204020204" pitchFamily="34" charset="-122"/>
                <a:ea typeface="微软雅黑" panose="020B0503020204020204" pitchFamily="34" charset="-122"/>
                <a:cs typeface="微软雅黑"/>
              </a:rPr>
              <a:t>北</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湖</a:t>
            </a:r>
            <a:r>
              <a:rPr sz="1000" spc="-50" dirty="0">
                <a:solidFill>
                  <a:srgbClr val="585858"/>
                </a:solidFill>
                <a:latin typeface="微软雅黑" panose="020B0503020204020204" pitchFamily="34" charset="-122"/>
                <a:ea typeface="微软雅黑" panose="020B0503020204020204" pitchFamily="34" charset="-122"/>
                <a:cs typeface="微软雅黑"/>
              </a:rPr>
              <a:t>南</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内蒙</a:t>
            </a:r>
            <a:r>
              <a:rPr sz="1000" spc="-50" dirty="0">
                <a:solidFill>
                  <a:srgbClr val="585858"/>
                </a:solidFill>
                <a:latin typeface="微软雅黑" panose="020B0503020204020204" pitchFamily="34" charset="-122"/>
                <a:ea typeface="微软雅黑" panose="020B0503020204020204" pitchFamily="34" charset="-122"/>
                <a:cs typeface="微软雅黑"/>
              </a:rPr>
              <a:t>古</a:t>
            </a:r>
            <a:r>
              <a:rPr sz="1000" spc="-10" dirty="0">
                <a:solidFill>
                  <a:srgbClr val="585858"/>
                </a:solidFill>
                <a:latin typeface="微软雅黑" panose="020B0503020204020204" pitchFamily="34" charset="-122"/>
                <a:ea typeface="微软雅黑" panose="020B0503020204020204" pitchFamily="34" charset="-122"/>
                <a:cs typeface="微软雅黑"/>
              </a:rPr>
              <a:t>江</a:t>
            </a:r>
            <a:r>
              <a:rPr sz="1000" spc="-50" dirty="0">
                <a:solidFill>
                  <a:srgbClr val="585858"/>
                </a:solidFill>
                <a:latin typeface="微软雅黑" panose="020B0503020204020204" pitchFamily="34" charset="-122"/>
                <a:ea typeface="微软雅黑" panose="020B0503020204020204" pitchFamily="34" charset="-122"/>
                <a:cs typeface="微软雅黑"/>
              </a:rPr>
              <a:t>苏</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江</a:t>
            </a:r>
            <a:r>
              <a:rPr sz="1000" spc="-50" dirty="0">
                <a:solidFill>
                  <a:srgbClr val="585858"/>
                </a:solidFill>
                <a:latin typeface="微软雅黑" panose="020B0503020204020204" pitchFamily="34" charset="-122"/>
                <a:ea typeface="微软雅黑" panose="020B0503020204020204" pitchFamily="34" charset="-122"/>
                <a:cs typeface="微软雅黑"/>
              </a:rPr>
              <a:t>西</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吉</a:t>
            </a:r>
            <a:r>
              <a:rPr sz="1000" spc="-50" dirty="0">
                <a:solidFill>
                  <a:srgbClr val="585858"/>
                </a:solidFill>
                <a:latin typeface="微软雅黑" panose="020B0503020204020204" pitchFamily="34" charset="-122"/>
                <a:ea typeface="微软雅黑" panose="020B0503020204020204" pitchFamily="34" charset="-122"/>
                <a:cs typeface="微软雅黑"/>
              </a:rPr>
              <a:t>林</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辽</a:t>
            </a:r>
            <a:r>
              <a:rPr sz="1000" spc="-50" dirty="0">
                <a:solidFill>
                  <a:srgbClr val="585858"/>
                </a:solidFill>
                <a:latin typeface="微软雅黑" panose="020B0503020204020204" pitchFamily="34" charset="-122"/>
                <a:ea typeface="微软雅黑" panose="020B0503020204020204" pitchFamily="34" charset="-122"/>
                <a:cs typeface="微软雅黑"/>
              </a:rPr>
              <a:t>宁</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宁</a:t>
            </a:r>
            <a:r>
              <a:rPr sz="1000" spc="-50" dirty="0">
                <a:solidFill>
                  <a:srgbClr val="585858"/>
                </a:solidFill>
                <a:latin typeface="微软雅黑" panose="020B0503020204020204" pitchFamily="34" charset="-122"/>
                <a:ea typeface="微软雅黑" panose="020B0503020204020204" pitchFamily="34" charset="-122"/>
                <a:cs typeface="微软雅黑"/>
              </a:rPr>
              <a:t>夏</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青</a:t>
            </a:r>
            <a:r>
              <a:rPr sz="1000" spc="-50" dirty="0">
                <a:solidFill>
                  <a:srgbClr val="585858"/>
                </a:solidFill>
                <a:latin typeface="微软雅黑" panose="020B0503020204020204" pitchFamily="34" charset="-122"/>
                <a:ea typeface="微软雅黑" panose="020B0503020204020204" pitchFamily="34" charset="-122"/>
                <a:cs typeface="微软雅黑"/>
              </a:rPr>
              <a:t>海</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陕</a:t>
            </a:r>
            <a:r>
              <a:rPr sz="1000" spc="-50" dirty="0">
                <a:solidFill>
                  <a:srgbClr val="585858"/>
                </a:solidFill>
                <a:latin typeface="微软雅黑" panose="020B0503020204020204" pitchFamily="34" charset="-122"/>
                <a:ea typeface="微软雅黑" panose="020B0503020204020204" pitchFamily="34" charset="-122"/>
                <a:cs typeface="微软雅黑"/>
              </a:rPr>
              <a:t>西</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山</a:t>
            </a:r>
            <a:r>
              <a:rPr sz="1000" spc="-50" dirty="0">
                <a:solidFill>
                  <a:srgbClr val="585858"/>
                </a:solidFill>
                <a:latin typeface="微软雅黑" panose="020B0503020204020204" pitchFamily="34" charset="-122"/>
                <a:ea typeface="微软雅黑" panose="020B0503020204020204" pitchFamily="34" charset="-122"/>
                <a:cs typeface="微软雅黑"/>
              </a:rPr>
              <a:t>东</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上</a:t>
            </a:r>
            <a:r>
              <a:rPr sz="1000" spc="-50" dirty="0">
                <a:solidFill>
                  <a:srgbClr val="585858"/>
                </a:solidFill>
                <a:latin typeface="微软雅黑" panose="020B0503020204020204" pitchFamily="34" charset="-122"/>
                <a:ea typeface="微软雅黑" panose="020B0503020204020204" pitchFamily="34" charset="-122"/>
                <a:cs typeface="微软雅黑"/>
              </a:rPr>
              <a:t>海</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山</a:t>
            </a:r>
            <a:r>
              <a:rPr sz="1000" spc="-50" dirty="0">
                <a:solidFill>
                  <a:srgbClr val="585858"/>
                </a:solidFill>
                <a:latin typeface="微软雅黑" panose="020B0503020204020204" pitchFamily="34" charset="-122"/>
                <a:ea typeface="微软雅黑" panose="020B0503020204020204" pitchFamily="34" charset="-122"/>
                <a:cs typeface="微软雅黑"/>
              </a:rPr>
              <a:t>西</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四</a:t>
            </a:r>
            <a:r>
              <a:rPr sz="1000" spc="-50" dirty="0">
                <a:solidFill>
                  <a:srgbClr val="585858"/>
                </a:solidFill>
                <a:latin typeface="微软雅黑" panose="020B0503020204020204" pitchFamily="34" charset="-122"/>
                <a:ea typeface="微软雅黑" panose="020B0503020204020204" pitchFamily="34" charset="-122"/>
                <a:cs typeface="微软雅黑"/>
              </a:rPr>
              <a:t>川</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天</a:t>
            </a:r>
            <a:r>
              <a:rPr sz="1000" spc="-50" dirty="0">
                <a:solidFill>
                  <a:srgbClr val="585858"/>
                </a:solidFill>
                <a:latin typeface="微软雅黑" panose="020B0503020204020204" pitchFamily="34" charset="-122"/>
                <a:ea typeface="微软雅黑" panose="020B0503020204020204" pitchFamily="34" charset="-122"/>
                <a:cs typeface="微软雅黑"/>
              </a:rPr>
              <a:t>津</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新</a:t>
            </a:r>
            <a:r>
              <a:rPr sz="1000" spc="-50" dirty="0">
                <a:solidFill>
                  <a:srgbClr val="585858"/>
                </a:solidFill>
                <a:latin typeface="微软雅黑" panose="020B0503020204020204" pitchFamily="34" charset="-122"/>
                <a:ea typeface="微软雅黑" panose="020B0503020204020204" pitchFamily="34" charset="-122"/>
                <a:cs typeface="微软雅黑"/>
              </a:rPr>
              <a:t>疆</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云</a:t>
            </a:r>
            <a:r>
              <a:rPr sz="1000" spc="-50" dirty="0">
                <a:solidFill>
                  <a:srgbClr val="585858"/>
                </a:solidFill>
                <a:latin typeface="微软雅黑" panose="020B0503020204020204" pitchFamily="34" charset="-122"/>
                <a:ea typeface="微软雅黑" panose="020B0503020204020204" pitchFamily="34" charset="-122"/>
                <a:cs typeface="微软雅黑"/>
              </a:rPr>
              <a:t>南</a:t>
            </a:r>
            <a:r>
              <a:rPr sz="1000" dirty="0">
                <a:solidFill>
                  <a:srgbClr val="585858"/>
                </a:solidFill>
                <a:latin typeface="微软雅黑" panose="020B0503020204020204" pitchFamily="34" charset="-122"/>
                <a:ea typeface="微软雅黑" panose="020B0503020204020204" pitchFamily="34" charset="-122"/>
                <a:cs typeface="微软雅黑"/>
              </a:rPr>
              <a:t>	</a:t>
            </a:r>
            <a:r>
              <a:rPr sz="1000" spc="-10" dirty="0">
                <a:solidFill>
                  <a:srgbClr val="585858"/>
                </a:solidFill>
                <a:latin typeface="微软雅黑" panose="020B0503020204020204" pitchFamily="34" charset="-122"/>
                <a:ea typeface="微软雅黑" panose="020B0503020204020204" pitchFamily="34" charset="-122"/>
                <a:cs typeface="微软雅黑"/>
              </a:rPr>
              <a:t>浙</a:t>
            </a:r>
            <a:r>
              <a:rPr sz="1000" spc="-50" dirty="0">
                <a:solidFill>
                  <a:srgbClr val="585858"/>
                </a:solidFill>
                <a:latin typeface="微软雅黑" panose="020B0503020204020204" pitchFamily="34" charset="-122"/>
                <a:ea typeface="微软雅黑" panose="020B0503020204020204" pitchFamily="34" charset="-122"/>
                <a:cs typeface="微软雅黑"/>
              </a:rPr>
              <a:t>江</a:t>
            </a:r>
            <a:endParaRPr sz="1000">
              <a:latin typeface="微软雅黑" panose="020B0503020204020204" pitchFamily="34" charset="-122"/>
              <a:ea typeface="微软雅黑" panose="020B0503020204020204" pitchFamily="34" charset="-122"/>
              <a:cs typeface="微软雅黑"/>
            </a:endParaRPr>
          </a:p>
        </p:txBody>
      </p:sp>
      <p:sp>
        <p:nvSpPr>
          <p:cNvPr id="87" name="object 87"/>
          <p:cNvSpPr/>
          <p:nvPr/>
        </p:nvSpPr>
        <p:spPr>
          <a:xfrm>
            <a:off x="418960" y="2635364"/>
            <a:ext cx="11299190" cy="3437254"/>
          </a:xfrm>
          <a:custGeom>
            <a:avLst/>
            <a:gdLst/>
            <a:ahLst/>
            <a:cxnLst/>
            <a:rect l="l" t="t" r="r" b="b"/>
            <a:pathLst>
              <a:path w="11299190" h="3437254">
                <a:moveTo>
                  <a:pt x="0" y="0"/>
                </a:moveTo>
                <a:lnTo>
                  <a:pt x="11298910" y="0"/>
                </a:lnTo>
                <a:lnTo>
                  <a:pt x="11298910" y="3436632"/>
                </a:lnTo>
                <a:lnTo>
                  <a:pt x="0" y="3436632"/>
                </a:lnTo>
                <a:lnTo>
                  <a:pt x="0" y="0"/>
                </a:lnTo>
                <a:close/>
              </a:path>
            </a:pathLst>
          </a:custGeom>
          <a:ln w="9525">
            <a:solidFill>
              <a:srgbClr val="A6A6A6"/>
            </a:solidFill>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8" name="object 88"/>
          <p:cNvSpPr txBox="1"/>
          <p:nvPr/>
        </p:nvSpPr>
        <p:spPr>
          <a:xfrm>
            <a:off x="3409270" y="2692271"/>
            <a:ext cx="5664835" cy="514984"/>
          </a:xfrm>
          <a:prstGeom prst="rect">
            <a:avLst/>
          </a:prstGeom>
        </p:spPr>
        <p:txBody>
          <a:bodyPr vert="horz" wrap="square" lIns="0" tIns="13335" rIns="0" bIns="0" rtlCol="0">
            <a:spAutoFit/>
          </a:bodyPr>
          <a:lstStyle/>
          <a:p>
            <a:pPr marL="25400">
              <a:lnSpc>
                <a:spcPct val="100000"/>
              </a:lnSpc>
              <a:spcBef>
                <a:spcPts val="105"/>
              </a:spcBef>
            </a:pPr>
            <a:r>
              <a:rPr sz="1400" dirty="0">
                <a:latin typeface="微软雅黑" panose="020B0503020204020204" pitchFamily="34" charset="-122"/>
                <a:ea typeface="微软雅黑" panose="020B0503020204020204" pitchFamily="34" charset="-122"/>
                <a:cs typeface="微软雅黑"/>
              </a:rPr>
              <a:t>中国大陆</a:t>
            </a:r>
            <a:r>
              <a:rPr sz="1400" spc="-10" dirty="0">
                <a:latin typeface="微软雅黑" panose="020B0503020204020204" pitchFamily="34" charset="-122"/>
                <a:ea typeface="微软雅黑" panose="020B0503020204020204" pitchFamily="34" charset="-122"/>
                <a:cs typeface="Arial"/>
              </a:rPr>
              <a:t>30</a:t>
            </a:r>
            <a:r>
              <a:rPr sz="1400" spc="-5" dirty="0">
                <a:latin typeface="微软雅黑" panose="020B0503020204020204" pitchFamily="34" charset="-122"/>
                <a:ea typeface="微软雅黑" panose="020B0503020204020204" pitchFamily="34" charset="-122"/>
                <a:cs typeface="微软雅黑"/>
              </a:rPr>
              <a:t>个省份医院</a:t>
            </a:r>
            <a:r>
              <a:rPr sz="1400" spc="-10" dirty="0">
                <a:latin typeface="微软雅黑" panose="020B0503020204020204" pitchFamily="34" charset="-122"/>
                <a:ea typeface="微软雅黑" panose="020B0503020204020204" pitchFamily="34" charset="-122"/>
                <a:cs typeface="Arial"/>
              </a:rPr>
              <a:t>ICU</a:t>
            </a:r>
            <a:r>
              <a:rPr sz="1400" dirty="0">
                <a:latin typeface="微软雅黑" panose="020B0503020204020204" pitchFamily="34" charset="-122"/>
                <a:ea typeface="微软雅黑" panose="020B0503020204020204" pitchFamily="34" charset="-122"/>
                <a:cs typeface="微软雅黑"/>
              </a:rPr>
              <a:t>中</a:t>
            </a:r>
            <a:r>
              <a:rPr sz="1400" spc="-55" dirty="0">
                <a:latin typeface="微软雅黑" panose="020B0503020204020204" pitchFamily="34" charset="-122"/>
                <a:ea typeface="微软雅黑" panose="020B0503020204020204" pitchFamily="34" charset="-122"/>
                <a:cs typeface="Arial"/>
              </a:rPr>
              <a:t>VAP</a:t>
            </a:r>
            <a:r>
              <a:rPr sz="1400" spc="-10" dirty="0">
                <a:latin typeface="微软雅黑" panose="020B0503020204020204" pitchFamily="34" charset="-122"/>
                <a:ea typeface="微软雅黑" panose="020B0503020204020204" pitchFamily="34" charset="-122"/>
                <a:cs typeface="微软雅黑"/>
              </a:rPr>
              <a:t>患者最常见的病原体为</a:t>
            </a:r>
            <a:r>
              <a:rPr sz="1400" spc="-10" dirty="0">
                <a:latin typeface="微软雅黑" panose="020B0503020204020204" pitchFamily="34" charset="-122"/>
                <a:ea typeface="微软雅黑" panose="020B0503020204020204" pitchFamily="34" charset="-122"/>
                <a:cs typeface="Arial"/>
              </a:rPr>
              <a:t>AB</a:t>
            </a:r>
            <a:r>
              <a:rPr sz="1400" spc="-10" dirty="0">
                <a:latin typeface="微软雅黑" panose="020B0503020204020204" pitchFamily="34" charset="-122"/>
                <a:ea typeface="微软雅黑" panose="020B0503020204020204" pitchFamily="34" charset="-122"/>
                <a:cs typeface="微软雅黑"/>
              </a:rPr>
              <a:t>的医院占比</a:t>
            </a:r>
            <a:r>
              <a:rPr sz="1350" spc="-75" baseline="25000" dirty="0">
                <a:latin typeface="微软雅黑" panose="020B0503020204020204" pitchFamily="34" charset="-122"/>
                <a:ea typeface="微软雅黑" panose="020B0503020204020204" pitchFamily="34" charset="-122"/>
                <a:cs typeface="Arial"/>
              </a:rPr>
              <a:t>2</a:t>
            </a:r>
            <a:endParaRPr sz="1350" baseline="25000">
              <a:latin typeface="微软雅黑" panose="020B0503020204020204" pitchFamily="34" charset="-122"/>
              <a:ea typeface="微软雅黑" panose="020B0503020204020204" pitchFamily="34" charset="-122"/>
              <a:cs typeface="Arial"/>
            </a:endParaRPr>
          </a:p>
          <a:p>
            <a:pPr marL="666115">
              <a:lnSpc>
                <a:spcPct val="100000"/>
              </a:lnSpc>
              <a:spcBef>
                <a:spcPts val="965"/>
              </a:spcBef>
            </a:pPr>
            <a:r>
              <a:rPr sz="1000" spc="-10" dirty="0">
                <a:solidFill>
                  <a:srgbClr val="404040"/>
                </a:solidFill>
                <a:latin typeface="微软雅黑" panose="020B0503020204020204" pitchFamily="34" charset="-122"/>
                <a:ea typeface="微软雅黑" panose="020B0503020204020204" pitchFamily="34" charset="-122"/>
                <a:cs typeface="Arial"/>
              </a:rPr>
              <a:t>69.23</a:t>
            </a:r>
            <a:endParaRPr sz="1000">
              <a:latin typeface="微软雅黑" panose="020B0503020204020204" pitchFamily="34" charset="-122"/>
              <a:ea typeface="微软雅黑" panose="020B0503020204020204" pitchFamily="34" charset="-122"/>
              <a:cs typeface="Arial"/>
            </a:endParaRPr>
          </a:p>
        </p:txBody>
      </p:sp>
      <p:sp>
        <p:nvSpPr>
          <p:cNvPr id="89" name="object 89"/>
          <p:cNvSpPr txBox="1"/>
          <p:nvPr/>
        </p:nvSpPr>
        <p:spPr>
          <a:xfrm>
            <a:off x="572270" y="2746685"/>
            <a:ext cx="153888" cy="2077085"/>
          </a:xfrm>
          <a:prstGeom prst="rect">
            <a:avLst/>
          </a:prstGeom>
        </p:spPr>
        <p:txBody>
          <a:bodyPr vert="vert270" wrap="square" lIns="0" tIns="19050" rIns="0" bIns="0" rtlCol="0">
            <a:spAutoFit/>
          </a:bodyPr>
          <a:lstStyle/>
          <a:p>
            <a:pPr marL="12700">
              <a:lnSpc>
                <a:spcPct val="100000"/>
              </a:lnSpc>
              <a:spcBef>
                <a:spcPts val="150"/>
              </a:spcBef>
            </a:pPr>
            <a:r>
              <a:rPr sz="1000" spc="-10" dirty="0">
                <a:latin typeface="微软雅黑" panose="020B0503020204020204" pitchFamily="34" charset="-122"/>
                <a:ea typeface="微软雅黑" panose="020B0503020204020204" pitchFamily="34" charset="-122"/>
                <a:cs typeface="Arial"/>
              </a:rPr>
              <a:t>AB</a:t>
            </a:r>
            <a:r>
              <a:rPr sz="1000" spc="-10" dirty="0">
                <a:latin typeface="微软雅黑" panose="020B0503020204020204" pitchFamily="34" charset="-122"/>
                <a:ea typeface="微软雅黑" panose="020B0503020204020204" pitchFamily="34" charset="-122"/>
                <a:cs typeface="微软雅黑"/>
              </a:rPr>
              <a:t>为最常见病原体的医院占比</a:t>
            </a:r>
            <a:r>
              <a:rPr sz="1000" spc="-25" dirty="0">
                <a:latin typeface="微软雅黑" panose="020B0503020204020204" pitchFamily="34" charset="-122"/>
                <a:ea typeface="微软雅黑" panose="020B0503020204020204" pitchFamily="34" charset="-122"/>
                <a:cs typeface="微软雅黑"/>
              </a:rPr>
              <a:t>（</a:t>
            </a:r>
            <a:r>
              <a:rPr sz="1000" spc="-25" dirty="0">
                <a:latin typeface="微软雅黑" panose="020B0503020204020204" pitchFamily="34" charset="-122"/>
                <a:ea typeface="微软雅黑" panose="020B0503020204020204" pitchFamily="34" charset="-122"/>
                <a:cs typeface="Arial"/>
              </a:rPr>
              <a:t>%</a:t>
            </a:r>
            <a:r>
              <a:rPr sz="1000" spc="-25" dirty="0">
                <a:latin typeface="微软雅黑" panose="020B0503020204020204" pitchFamily="34" charset="-122"/>
                <a:ea typeface="微软雅黑" panose="020B0503020204020204" pitchFamily="34" charset="-122"/>
                <a:cs typeface="微软雅黑"/>
              </a:rPr>
              <a:t>）</a:t>
            </a:r>
            <a:endParaRPr sz="1000">
              <a:latin typeface="微软雅黑" panose="020B0503020204020204" pitchFamily="34" charset="-122"/>
              <a:ea typeface="微软雅黑" panose="020B0503020204020204" pitchFamily="34" charset="-122"/>
              <a:cs typeface="微软雅黑"/>
            </a:endParaRPr>
          </a:p>
        </p:txBody>
      </p:sp>
      <p:sp>
        <p:nvSpPr>
          <p:cNvPr id="90" name="object 90"/>
          <p:cNvSpPr/>
          <p:nvPr/>
        </p:nvSpPr>
        <p:spPr>
          <a:xfrm>
            <a:off x="1122346" y="3693978"/>
            <a:ext cx="10189210" cy="15240"/>
          </a:xfrm>
          <a:custGeom>
            <a:avLst/>
            <a:gdLst/>
            <a:ahLst/>
            <a:cxnLst/>
            <a:rect l="l" t="t" r="r" b="b"/>
            <a:pathLst>
              <a:path w="10189210" h="15239">
                <a:moveTo>
                  <a:pt x="0" y="14757"/>
                </a:moveTo>
                <a:lnTo>
                  <a:pt x="10189032" y="0"/>
                </a:lnTo>
              </a:path>
            </a:pathLst>
          </a:custGeom>
          <a:ln w="19050">
            <a:solidFill>
              <a:srgbClr val="FF0000"/>
            </a:solidFill>
            <a:prstDash val="sysDash"/>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1" name="object 91"/>
          <p:cNvSpPr txBox="1">
            <a:spLocks noGrp="1"/>
          </p:cNvSpPr>
          <p:nvPr>
            <p:ph type="title" idx="4294967295"/>
          </p:nvPr>
        </p:nvSpPr>
        <p:spPr>
          <a:xfrm>
            <a:off x="592092" y="426623"/>
            <a:ext cx="11299190" cy="332399"/>
          </a:xfrm>
          <a:prstGeom prst="rect">
            <a:avLst/>
          </a:prstGeom>
        </p:spPr>
        <p:txBody>
          <a:bodyPr vert="horz" wrap="square" lIns="0" tIns="0" rIns="0" bIns="0" rtlCol="0" anchor="t" anchorCtr="0">
            <a:spAutoFit/>
          </a:bodyPr>
          <a:lstStyle/>
          <a:p>
            <a:pPr>
              <a:spcBef>
                <a:spcPts val="1000"/>
              </a:spcBef>
              <a:buFont typeface="Arial" panose="02080604020202020204" pitchFamily="34" charset="0"/>
            </a:pPr>
            <a:r>
              <a:rPr sz="2400" b="1" dirty="0">
                <a:solidFill>
                  <a:schemeClr val="bg1"/>
                </a:solidFill>
                <a:latin typeface="微软雅黑" panose="020B0503020204020204" pitchFamily="34" charset="-122"/>
                <a:ea typeface="微软雅黑" panose="020B0503020204020204" pitchFamily="34" charset="-122"/>
                <a:cs typeface="+mn-ea"/>
              </a:rPr>
              <a:t>ICU中VAP患者的最常见的感染病原体存在地域差异，AB是总体最常见的病原体</a:t>
            </a:r>
            <a:endParaRPr sz="2400" b="1" dirty="0">
              <a:solidFill>
                <a:schemeClr val="bg1"/>
              </a:solidFill>
              <a:latin typeface="微软雅黑" panose="020B0503020204020204" pitchFamily="34" charset="-122"/>
              <a:ea typeface="微软雅黑" panose="020B0503020204020204" pitchFamily="34" charset="-122"/>
              <a:cs typeface="+mn-ea"/>
            </a:endParaRPr>
          </a:p>
        </p:txBody>
      </p:sp>
      <p:sp>
        <p:nvSpPr>
          <p:cNvPr id="95" name="object 95"/>
          <p:cNvSpPr txBox="1"/>
          <p:nvPr/>
        </p:nvSpPr>
        <p:spPr>
          <a:xfrm>
            <a:off x="445445" y="1144040"/>
            <a:ext cx="10676890" cy="1221232"/>
          </a:xfrm>
          <a:prstGeom prst="rect">
            <a:avLst/>
          </a:prstGeom>
        </p:spPr>
        <p:txBody>
          <a:bodyPr vert="horz" wrap="square" lIns="0" tIns="12700" rIns="0" bIns="0" rtlCol="0">
            <a:spAutoFit/>
          </a:bodyPr>
          <a:lstStyle/>
          <a:p>
            <a:pPr marL="447675">
              <a:lnSpc>
                <a:spcPct val="100000"/>
              </a:lnSpc>
              <a:spcBef>
                <a:spcPts val="100"/>
              </a:spcBef>
            </a:pPr>
            <a:r>
              <a:rPr sz="1800" dirty="0">
                <a:solidFill>
                  <a:schemeClr val="accent2"/>
                </a:solidFill>
                <a:latin typeface="微软雅黑" panose="020B0503020204020204" pitchFamily="34" charset="-122"/>
                <a:ea typeface="微软雅黑" panose="020B0503020204020204" pitchFamily="34" charset="-122"/>
                <a:cs typeface="微软雅黑"/>
              </a:rPr>
              <a:t>多个省份的超过</a:t>
            </a:r>
            <a:r>
              <a:rPr sz="1800" b="1" u="sng" spc="-20" dirty="0">
                <a:solidFill>
                  <a:schemeClr val="accent2"/>
                </a:solidFill>
                <a:latin typeface="微软雅黑" panose="020B0503020204020204" pitchFamily="34" charset="-122"/>
                <a:ea typeface="微软雅黑" panose="020B0503020204020204" pitchFamily="34" charset="-122"/>
                <a:cs typeface="Arial"/>
              </a:rPr>
              <a:t>50%</a:t>
            </a:r>
            <a:r>
              <a:rPr sz="1800" b="1" u="sng" dirty="0">
                <a:solidFill>
                  <a:schemeClr val="accent2"/>
                </a:solidFill>
                <a:latin typeface="微软雅黑" panose="020B0503020204020204" pitchFamily="34" charset="-122"/>
                <a:ea typeface="微软雅黑" panose="020B0503020204020204" pitchFamily="34" charset="-122"/>
                <a:cs typeface="微软雅黑"/>
              </a:rPr>
              <a:t>的医院</a:t>
            </a:r>
            <a:r>
              <a:rPr sz="1800" b="1" u="sng" spc="-20" dirty="0">
                <a:solidFill>
                  <a:schemeClr val="accent2"/>
                </a:solidFill>
                <a:latin typeface="微软雅黑" panose="020B0503020204020204" pitchFamily="34" charset="-122"/>
                <a:ea typeface="微软雅黑" panose="020B0503020204020204" pitchFamily="34" charset="-122"/>
                <a:cs typeface="Arial"/>
              </a:rPr>
              <a:t>ICU</a:t>
            </a:r>
            <a:r>
              <a:rPr sz="1800" b="1" u="sng" spc="-25" dirty="0">
                <a:solidFill>
                  <a:schemeClr val="accent2"/>
                </a:solidFill>
                <a:latin typeface="微软雅黑" panose="020B0503020204020204" pitchFamily="34" charset="-122"/>
                <a:ea typeface="微软雅黑" panose="020B0503020204020204" pitchFamily="34" charset="-122"/>
                <a:cs typeface="微软雅黑"/>
              </a:rPr>
              <a:t>中</a:t>
            </a:r>
            <a:r>
              <a:rPr sz="1800" b="1" u="sng" spc="-55" dirty="0">
                <a:solidFill>
                  <a:schemeClr val="accent2"/>
                </a:solidFill>
                <a:latin typeface="微软雅黑" panose="020B0503020204020204" pitchFamily="34" charset="-122"/>
                <a:ea typeface="微软雅黑" panose="020B0503020204020204" pitchFamily="34" charset="-122"/>
                <a:cs typeface="Arial"/>
              </a:rPr>
              <a:t>VAP</a:t>
            </a:r>
            <a:r>
              <a:rPr sz="1800" b="1" u="sng" dirty="0">
                <a:solidFill>
                  <a:schemeClr val="accent2"/>
                </a:solidFill>
                <a:latin typeface="微软雅黑" panose="020B0503020204020204" pitchFamily="34" charset="-122"/>
                <a:ea typeface="微软雅黑" panose="020B0503020204020204" pitchFamily="34" charset="-122"/>
                <a:cs typeface="微软雅黑"/>
              </a:rPr>
              <a:t>患者常见病原体为</a:t>
            </a:r>
            <a:r>
              <a:rPr sz="1800" b="1" u="sng" spc="-25" dirty="0">
                <a:solidFill>
                  <a:schemeClr val="accent2"/>
                </a:solidFill>
                <a:latin typeface="微软雅黑" panose="020B0503020204020204" pitchFamily="34" charset="-122"/>
                <a:ea typeface="微软雅黑" panose="020B0503020204020204" pitchFamily="34" charset="-122"/>
                <a:cs typeface="Arial"/>
              </a:rPr>
              <a:t>AB</a:t>
            </a:r>
            <a:endParaRPr sz="1800" b="1" u="sng" dirty="0">
              <a:solidFill>
                <a:schemeClr val="accent2"/>
              </a:solidFill>
              <a:latin typeface="微软雅黑" panose="020B0503020204020204" pitchFamily="34" charset="-122"/>
              <a:ea typeface="微软雅黑" panose="020B0503020204020204" pitchFamily="34" charset="-122"/>
              <a:cs typeface="Arial"/>
            </a:endParaRPr>
          </a:p>
          <a:p>
            <a:pPr marL="12700" marR="5080" algn="just">
              <a:lnSpc>
                <a:spcPct val="150000"/>
              </a:lnSpc>
            </a:pPr>
            <a:r>
              <a:rPr sz="1400" spc="-10" dirty="0">
                <a:solidFill>
                  <a:srgbClr val="333333"/>
                </a:solidFill>
                <a:latin typeface="微软雅黑" panose="020B0503020204020204" pitchFamily="34" charset="-122"/>
                <a:ea typeface="微软雅黑" panose="020B0503020204020204" pitchFamily="34" charset="-122"/>
                <a:cs typeface="微软雅黑"/>
              </a:rPr>
              <a:t>这是一项回顾性研究。来自中国大陆</a:t>
            </a:r>
            <a:r>
              <a:rPr sz="1400" spc="-10" dirty="0">
                <a:solidFill>
                  <a:srgbClr val="333333"/>
                </a:solidFill>
                <a:latin typeface="微软雅黑" panose="020B0503020204020204" pitchFamily="34" charset="-122"/>
                <a:ea typeface="微软雅黑" panose="020B0503020204020204" pitchFamily="34" charset="-122"/>
                <a:cs typeface="Arial"/>
              </a:rPr>
              <a:t>30</a:t>
            </a:r>
            <a:r>
              <a:rPr sz="1400" spc="-10" dirty="0">
                <a:solidFill>
                  <a:srgbClr val="333333"/>
                </a:solidFill>
                <a:latin typeface="微软雅黑" panose="020B0503020204020204" pitchFamily="34" charset="-122"/>
                <a:ea typeface="微软雅黑" panose="020B0503020204020204" pitchFamily="34" charset="-122"/>
                <a:cs typeface="微软雅黑"/>
              </a:rPr>
              <a:t>个省份的</a:t>
            </a:r>
            <a:r>
              <a:rPr sz="1400" spc="-10" dirty="0">
                <a:solidFill>
                  <a:srgbClr val="333333"/>
                </a:solidFill>
                <a:latin typeface="微软雅黑" panose="020B0503020204020204" pitchFamily="34" charset="-122"/>
                <a:ea typeface="微软雅黑" panose="020B0503020204020204" pitchFamily="34" charset="-122"/>
                <a:cs typeface="Arial"/>
              </a:rPr>
              <a:t>1267</a:t>
            </a:r>
            <a:r>
              <a:rPr sz="1400" dirty="0">
                <a:solidFill>
                  <a:srgbClr val="333333"/>
                </a:solidFill>
                <a:latin typeface="微软雅黑" panose="020B0503020204020204" pitchFamily="34" charset="-122"/>
                <a:ea typeface="微软雅黑" panose="020B0503020204020204" pitchFamily="34" charset="-122"/>
                <a:cs typeface="微软雅黑"/>
              </a:rPr>
              <a:t>个</a:t>
            </a:r>
            <a:r>
              <a:rPr sz="1400" spc="-10" dirty="0">
                <a:solidFill>
                  <a:srgbClr val="333333"/>
                </a:solidFill>
                <a:latin typeface="微软雅黑" panose="020B0503020204020204" pitchFamily="34" charset="-122"/>
                <a:ea typeface="微软雅黑" panose="020B0503020204020204" pitchFamily="34" charset="-122"/>
                <a:cs typeface="Arial"/>
              </a:rPr>
              <a:t>ICU</a:t>
            </a:r>
            <a:r>
              <a:rPr sz="1400" spc="-15" dirty="0">
                <a:solidFill>
                  <a:srgbClr val="333333"/>
                </a:solidFill>
                <a:latin typeface="微软雅黑" panose="020B0503020204020204" pitchFamily="34" charset="-122"/>
                <a:ea typeface="微软雅黑" panose="020B0503020204020204" pitchFamily="34" charset="-122"/>
                <a:cs typeface="微软雅黑"/>
              </a:rPr>
              <a:t>被纳入其中。使用报告</a:t>
            </a:r>
            <a:r>
              <a:rPr sz="1400" spc="-10" dirty="0">
                <a:solidFill>
                  <a:srgbClr val="333333"/>
                </a:solidFill>
                <a:latin typeface="微软雅黑" panose="020B0503020204020204" pitchFamily="34" charset="-122"/>
                <a:ea typeface="微软雅黑" panose="020B0503020204020204" pitchFamily="34" charset="-122"/>
                <a:cs typeface="Arial"/>
              </a:rPr>
              <a:t>ICU</a:t>
            </a:r>
            <a:r>
              <a:rPr sz="1400" spc="-15" dirty="0">
                <a:solidFill>
                  <a:srgbClr val="333333"/>
                </a:solidFill>
                <a:latin typeface="微软雅黑" panose="020B0503020204020204" pitchFamily="34" charset="-122"/>
                <a:ea typeface="微软雅黑" panose="020B0503020204020204" pitchFamily="34" charset="-122"/>
                <a:cs typeface="微软雅黑"/>
              </a:rPr>
              <a:t>信息的国家临床改进系统数据收集数据。对</a:t>
            </a:r>
            <a:r>
              <a:rPr sz="1400" spc="-10" dirty="0">
                <a:solidFill>
                  <a:srgbClr val="333333"/>
                </a:solidFill>
                <a:latin typeface="微软雅黑" panose="020B0503020204020204" pitchFamily="34" charset="-122"/>
                <a:ea typeface="微软雅黑" panose="020B0503020204020204" pitchFamily="34" charset="-122"/>
                <a:cs typeface="Arial"/>
              </a:rPr>
              <a:t>10</a:t>
            </a:r>
            <a:r>
              <a:rPr sz="1400" spc="-25" dirty="0">
                <a:solidFill>
                  <a:srgbClr val="333333"/>
                </a:solidFill>
                <a:latin typeface="微软雅黑" panose="020B0503020204020204" pitchFamily="34" charset="-122"/>
                <a:ea typeface="微软雅黑" panose="020B0503020204020204" pitchFamily="34" charset="-122"/>
                <a:cs typeface="微软雅黑"/>
              </a:rPr>
              <a:t>个相</a:t>
            </a:r>
            <a:r>
              <a:rPr sz="1400" spc="-15" dirty="0">
                <a:solidFill>
                  <a:srgbClr val="333333"/>
                </a:solidFill>
                <a:latin typeface="微软雅黑" panose="020B0503020204020204" pitchFamily="34" charset="-122"/>
                <a:ea typeface="微软雅黑" panose="020B0503020204020204" pitchFamily="34" charset="-122"/>
                <a:cs typeface="微软雅黑"/>
              </a:rPr>
              <a:t>关的质量控制指标进行了分析。还收集了</a:t>
            </a:r>
            <a:r>
              <a:rPr sz="1400" spc="-10" dirty="0">
                <a:solidFill>
                  <a:srgbClr val="333333"/>
                </a:solidFill>
                <a:latin typeface="微软雅黑" panose="020B0503020204020204" pitchFamily="34" charset="-122"/>
                <a:ea typeface="微软雅黑" panose="020B0503020204020204" pitchFamily="34" charset="-122"/>
                <a:cs typeface="Arial"/>
              </a:rPr>
              <a:t>ICU</a:t>
            </a:r>
            <a:r>
              <a:rPr sz="1400" spc="-15" dirty="0">
                <a:solidFill>
                  <a:srgbClr val="333333"/>
                </a:solidFill>
                <a:latin typeface="微软雅黑" panose="020B0503020204020204" pitchFamily="34" charset="-122"/>
                <a:ea typeface="微软雅黑" panose="020B0503020204020204" pitchFamily="34" charset="-122"/>
                <a:cs typeface="微软雅黑"/>
              </a:rPr>
              <a:t>中最常见的感染性病原体和最常用抗生素的信息。利用回归模型用于确定与</a:t>
            </a:r>
            <a:r>
              <a:rPr sz="1400" spc="-55" dirty="0">
                <a:solidFill>
                  <a:srgbClr val="333333"/>
                </a:solidFill>
                <a:latin typeface="微软雅黑" panose="020B0503020204020204" pitchFamily="34" charset="-122"/>
                <a:ea typeface="微软雅黑" panose="020B0503020204020204" pitchFamily="34" charset="-122"/>
                <a:cs typeface="Arial"/>
              </a:rPr>
              <a:t>VAP</a:t>
            </a:r>
            <a:r>
              <a:rPr sz="1400" spc="-15" dirty="0">
                <a:solidFill>
                  <a:srgbClr val="333333"/>
                </a:solidFill>
                <a:latin typeface="微软雅黑" panose="020B0503020204020204" pitchFamily="34" charset="-122"/>
                <a:ea typeface="微软雅黑" panose="020B0503020204020204" pitchFamily="34" charset="-122"/>
                <a:cs typeface="微软雅黑"/>
              </a:rPr>
              <a:t>发病率和死</a:t>
            </a:r>
            <a:r>
              <a:rPr sz="1400" spc="-5" dirty="0">
                <a:solidFill>
                  <a:srgbClr val="333333"/>
                </a:solidFill>
                <a:latin typeface="微软雅黑" panose="020B0503020204020204" pitchFamily="34" charset="-122"/>
                <a:ea typeface="微软雅黑" panose="020B0503020204020204" pitchFamily="34" charset="-122"/>
                <a:cs typeface="微软雅黑"/>
              </a:rPr>
              <a:t>亡率相关的影响因素。</a:t>
            </a:r>
            <a:endParaRPr sz="1400" dirty="0">
              <a:latin typeface="微软雅黑" panose="020B0503020204020204" pitchFamily="34" charset="-122"/>
              <a:ea typeface="微软雅黑" panose="020B0503020204020204" pitchFamily="34" charset="-122"/>
              <a:cs typeface="微软雅黑"/>
            </a:endParaRPr>
          </a:p>
        </p:txBody>
      </p:sp>
      <p:sp>
        <p:nvSpPr>
          <p:cNvPr id="96" name="object 96"/>
          <p:cNvSpPr txBox="1"/>
          <p:nvPr/>
        </p:nvSpPr>
        <p:spPr>
          <a:xfrm>
            <a:off x="711653" y="6144602"/>
            <a:ext cx="3159125" cy="142347"/>
          </a:xfrm>
          <a:prstGeom prst="rect">
            <a:avLst/>
          </a:prstGeom>
        </p:spPr>
        <p:txBody>
          <a:bodyPr vert="horz" wrap="square" lIns="0" tIns="19050" rIns="0" bIns="0" rtlCol="0">
            <a:spAutoFit/>
          </a:bodyPr>
          <a:lstStyle/>
          <a:p>
            <a:pPr marL="12700">
              <a:lnSpc>
                <a:spcPct val="100000"/>
              </a:lnSpc>
              <a:spcBef>
                <a:spcPts val="150"/>
              </a:spcBef>
            </a:pPr>
            <a:r>
              <a:rPr sz="800" spc="-10" dirty="0">
                <a:latin typeface="微软雅黑" panose="020B0503020204020204" pitchFamily="34" charset="-122"/>
                <a:ea typeface="微软雅黑" panose="020B0503020204020204" pitchFamily="34" charset="-122"/>
                <a:cs typeface="Arial"/>
              </a:rPr>
              <a:t>ICU</a:t>
            </a:r>
            <a:r>
              <a:rPr sz="800" spc="-10" dirty="0">
                <a:latin typeface="微软雅黑" panose="020B0503020204020204" pitchFamily="34" charset="-122"/>
                <a:ea typeface="微软雅黑" panose="020B0503020204020204" pitchFamily="34" charset="-122"/>
                <a:cs typeface="微软雅黑"/>
              </a:rPr>
              <a:t>：重症监护室；</a:t>
            </a:r>
            <a:r>
              <a:rPr sz="800" spc="-10" dirty="0">
                <a:latin typeface="微软雅黑" panose="020B0503020204020204" pitchFamily="34" charset="-122"/>
                <a:ea typeface="微软雅黑" panose="020B0503020204020204" pitchFamily="34" charset="-122"/>
                <a:cs typeface="Arial"/>
              </a:rPr>
              <a:t>HAP</a:t>
            </a:r>
            <a:r>
              <a:rPr sz="800" spc="-15" dirty="0">
                <a:latin typeface="微软雅黑" panose="020B0503020204020204" pitchFamily="34" charset="-122"/>
                <a:ea typeface="微软雅黑" panose="020B0503020204020204" pitchFamily="34" charset="-122"/>
                <a:cs typeface="微软雅黑"/>
              </a:rPr>
              <a:t>：医院获得性肺炎；</a:t>
            </a:r>
            <a:r>
              <a:rPr sz="800" spc="-10" dirty="0">
                <a:latin typeface="微软雅黑" panose="020B0503020204020204" pitchFamily="34" charset="-122"/>
                <a:ea typeface="微软雅黑" panose="020B0503020204020204" pitchFamily="34" charset="-122"/>
                <a:cs typeface="Arial"/>
              </a:rPr>
              <a:t>VAP</a:t>
            </a:r>
            <a:r>
              <a:rPr sz="800" spc="-20" dirty="0">
                <a:latin typeface="微软雅黑" panose="020B0503020204020204" pitchFamily="34" charset="-122"/>
                <a:ea typeface="微软雅黑" panose="020B0503020204020204" pitchFamily="34" charset="-122"/>
                <a:cs typeface="微软雅黑"/>
              </a:rPr>
              <a:t>：呼吸机相关性肺炎</a:t>
            </a:r>
            <a:endParaRPr sz="800">
              <a:latin typeface="微软雅黑" panose="020B0503020204020204" pitchFamily="34" charset="-122"/>
              <a:ea typeface="微软雅黑" panose="020B0503020204020204" pitchFamily="34" charset="-122"/>
              <a:cs typeface="微软雅黑"/>
            </a:endParaRPr>
          </a:p>
        </p:txBody>
      </p:sp>
      <p:sp>
        <p:nvSpPr>
          <p:cNvPr id="97" name="object 97"/>
          <p:cNvSpPr txBox="1"/>
          <p:nvPr/>
        </p:nvSpPr>
        <p:spPr>
          <a:xfrm>
            <a:off x="668472" y="6498527"/>
            <a:ext cx="2023745" cy="86306"/>
          </a:xfrm>
          <a:prstGeom prst="rect">
            <a:avLst/>
          </a:prstGeom>
        </p:spPr>
        <p:txBody>
          <a:bodyPr vert="horz" lIns="0" tIns="0" rIns="0" bIns="0" rtlCol="0" anchor="t" anchorCtr="0">
            <a:spAutoFit/>
          </a:bodyPr>
          <a:lstStyle>
            <a:lvl1pPr marL="228600" indent="-228600">
              <a:lnSpc>
                <a:spcPct val="90000"/>
              </a:lnSpc>
              <a:spcBef>
                <a:spcPts val="0"/>
              </a:spcBef>
              <a:buFont typeface="+mj-lt"/>
              <a:buAutoNum type="arabicPeriod"/>
              <a:defRPr sz="600">
                <a:latin typeface="微软雅黑" panose="020B0503020204020204" pitchFamily="34" charset="-122"/>
                <a:ea typeface="微软雅黑" panose="020B0503020204020204" pitchFamily="34" charset="-122"/>
                <a:cs typeface="+mn-ea"/>
              </a:defRPr>
            </a:lvl1pPr>
            <a:lvl2pPr marL="685800" indent="-228600">
              <a:lnSpc>
                <a:spcPct val="90000"/>
              </a:lnSpc>
              <a:spcBef>
                <a:spcPts val="500"/>
              </a:spcBef>
              <a:buFont typeface="Arial" panose="02080604020202020204" pitchFamily="34" charset="0"/>
              <a:buChar char="•"/>
              <a:defRPr sz="2400"/>
            </a:lvl2pPr>
            <a:lvl3pPr marL="1143000" indent="-228600">
              <a:lnSpc>
                <a:spcPct val="90000"/>
              </a:lnSpc>
              <a:spcBef>
                <a:spcPts val="500"/>
              </a:spcBef>
              <a:buFont typeface="Arial" panose="02080604020202020204" pitchFamily="34" charset="0"/>
              <a:buChar char="•"/>
              <a:defRPr sz="2000"/>
            </a:lvl3pPr>
            <a:lvl4pPr marL="1600200" indent="-228600">
              <a:lnSpc>
                <a:spcPct val="90000"/>
              </a:lnSpc>
              <a:spcBef>
                <a:spcPts val="500"/>
              </a:spcBef>
              <a:buFont typeface="Arial" panose="02080604020202020204" pitchFamily="34" charset="0"/>
              <a:buChar char="•"/>
            </a:lvl4pPr>
            <a:lvl5pPr marL="2057400" indent="-228600">
              <a:lnSpc>
                <a:spcPct val="90000"/>
              </a:lnSpc>
              <a:spcBef>
                <a:spcPts val="500"/>
              </a:spcBef>
              <a:buFont typeface="Arial" panose="02080604020202020204" pitchFamily="34" charset="0"/>
              <a:buChar char="•"/>
            </a:lvl5pPr>
            <a:lvl6pPr marL="2514600" indent="-228600">
              <a:lnSpc>
                <a:spcPct val="90000"/>
              </a:lnSpc>
              <a:spcBef>
                <a:spcPts val="500"/>
              </a:spcBef>
              <a:buFont typeface="Arial" panose="02080604020202020204" pitchFamily="34" charset="0"/>
              <a:buChar char="•"/>
            </a:lvl6pPr>
            <a:lvl7pPr marL="2971800" indent="-228600">
              <a:lnSpc>
                <a:spcPct val="90000"/>
              </a:lnSpc>
              <a:spcBef>
                <a:spcPts val="500"/>
              </a:spcBef>
              <a:buFont typeface="Arial" panose="02080604020202020204" pitchFamily="34" charset="0"/>
              <a:buChar char="•"/>
            </a:lvl7pPr>
            <a:lvl8pPr marL="3429000" indent="-228600">
              <a:lnSpc>
                <a:spcPct val="90000"/>
              </a:lnSpc>
              <a:spcBef>
                <a:spcPts val="500"/>
              </a:spcBef>
              <a:buFont typeface="Arial" panose="02080604020202020204" pitchFamily="34" charset="0"/>
              <a:buChar char="•"/>
            </a:lvl8pPr>
            <a:lvl9pPr marL="3886200" indent="-228600">
              <a:lnSpc>
                <a:spcPct val="90000"/>
              </a:lnSpc>
              <a:spcBef>
                <a:spcPts val="500"/>
              </a:spcBef>
              <a:buFont typeface="Arial" panose="02080604020202020204" pitchFamily="34" charset="0"/>
              <a:buChar char="•"/>
            </a:lvl9pPr>
          </a:lstStyle>
          <a:p>
            <a:r>
              <a:rPr dirty="0"/>
              <a:t>Ding X, et al. Crit Care. 2022 Dec 29;26:405</a:t>
            </a:r>
            <a:endParaRPr dirty="0"/>
          </a:p>
        </p:txBody>
      </p:sp>
      <p:sp>
        <p:nvSpPr>
          <p:cNvPr id="99" name="object 99"/>
          <p:cNvSpPr txBox="1"/>
          <p:nvPr/>
        </p:nvSpPr>
        <p:spPr>
          <a:xfrm>
            <a:off x="11520365" y="6556458"/>
            <a:ext cx="74930" cy="111569"/>
          </a:xfrm>
          <a:prstGeom prst="rect">
            <a:avLst/>
          </a:prstGeom>
        </p:spPr>
        <p:txBody>
          <a:bodyPr vert="horz" wrap="square" lIns="0" tIns="3810" rIns="0" bIns="0" rtlCol="0">
            <a:spAutoFit/>
          </a:bodyPr>
          <a:lstStyle/>
          <a:p>
            <a:pPr marL="12700">
              <a:lnSpc>
                <a:spcPct val="100000"/>
              </a:lnSpc>
              <a:spcBef>
                <a:spcPts val="30"/>
              </a:spcBef>
            </a:pPr>
            <a:r>
              <a:rPr sz="700" b="1" spc="-50" dirty="0">
                <a:solidFill>
                  <a:srgbClr val="0000C8"/>
                </a:solidFill>
                <a:latin typeface="微软雅黑" panose="020B0503020204020204" pitchFamily="34" charset="-122"/>
                <a:ea typeface="微软雅黑" panose="020B0503020204020204" pitchFamily="34" charset="-122"/>
                <a:cs typeface="Arial"/>
              </a:rPr>
              <a:t>7</a:t>
            </a:r>
            <a:endParaRPr sz="700">
              <a:latin typeface="微软雅黑" panose="020B0503020204020204" pitchFamily="34" charset="-122"/>
              <a:ea typeface="微软雅黑" panose="020B0503020204020204" pitchFamily="34" charset="-122"/>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p:cNvGrpSpPr/>
          <p:nvPr/>
        </p:nvGrpSpPr>
        <p:grpSpPr>
          <a:xfrm>
            <a:off x="334792" y="1454867"/>
            <a:ext cx="4791053" cy="4317475"/>
            <a:chOff x="334792" y="1235599"/>
            <a:chExt cx="4791053" cy="4317475"/>
          </a:xfrm>
        </p:grpSpPr>
        <p:grpSp>
          <p:nvGrpSpPr>
            <p:cNvPr id="10" name="组合 9"/>
            <p:cNvGrpSpPr/>
            <p:nvPr/>
          </p:nvGrpSpPr>
          <p:grpSpPr>
            <a:xfrm rot="16200000">
              <a:off x="1906400" y="-336009"/>
              <a:ext cx="1647835" cy="4791051"/>
              <a:chOff x="465138" y="2292312"/>
              <a:chExt cx="2027239" cy="3747030"/>
            </a:xfrm>
          </p:grpSpPr>
          <p:sp>
            <p:nvSpPr>
              <p:cNvPr id="12" name="矩形: 圆角 11"/>
              <p:cNvSpPr/>
              <p:nvPr/>
            </p:nvSpPr>
            <p:spPr>
              <a:xfrm>
                <a:off x="465138" y="2292312"/>
                <a:ext cx="2027239" cy="374703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5" name="矩形: 圆角 14"/>
              <p:cNvSpPr/>
              <p:nvPr/>
            </p:nvSpPr>
            <p:spPr>
              <a:xfrm>
                <a:off x="465138" y="2292312"/>
                <a:ext cx="2025490" cy="45719"/>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1" name="组合 20"/>
            <p:cNvGrpSpPr/>
            <p:nvPr/>
          </p:nvGrpSpPr>
          <p:grpSpPr>
            <a:xfrm rot="16200000">
              <a:off x="1542204" y="1969433"/>
              <a:ext cx="2376231" cy="4791051"/>
              <a:chOff x="465138" y="2292312"/>
              <a:chExt cx="2027239" cy="3747030"/>
            </a:xfrm>
          </p:grpSpPr>
          <p:sp>
            <p:nvSpPr>
              <p:cNvPr id="23" name="矩形: 圆角 22"/>
              <p:cNvSpPr/>
              <p:nvPr/>
            </p:nvSpPr>
            <p:spPr>
              <a:xfrm>
                <a:off x="465138" y="2292312"/>
                <a:ext cx="2027239" cy="374703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 name="矩形: 圆角 25"/>
              <p:cNvSpPr/>
              <p:nvPr/>
            </p:nvSpPr>
            <p:spPr>
              <a:xfrm>
                <a:off x="465138" y="2292312"/>
                <a:ext cx="2025490" cy="45719"/>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66" name="文本框 65"/>
            <p:cNvSpPr txBox="1"/>
            <p:nvPr/>
          </p:nvSpPr>
          <p:spPr>
            <a:xfrm>
              <a:off x="498177" y="1384235"/>
              <a:ext cx="2435523" cy="1350563"/>
            </a:xfrm>
            <a:prstGeom prst="rect">
              <a:avLst/>
            </a:prstGeom>
            <a:noFill/>
          </p:spPr>
          <p:txBody>
            <a:bodyPr wrap="square">
              <a:spAutoFit/>
            </a:bodyPr>
            <a:lstStyle/>
            <a:p>
              <a:pPr marL="285750" indent="-285750">
                <a:lnSpc>
                  <a:spcPct val="150000"/>
                </a:lnSpc>
                <a:spcAft>
                  <a:spcPts val="600"/>
                </a:spcAft>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鲍曼不动杆菌约有</a:t>
              </a:r>
              <a:r>
                <a:rPr lang="en-US" altLang="zh-CN" sz="1400" dirty="0">
                  <a:latin typeface="微软雅黑" panose="020B0503020204020204" pitchFamily="34" charset="-122"/>
                  <a:ea typeface="微软雅黑" panose="020B0503020204020204" pitchFamily="34" charset="-122"/>
                  <a:cs typeface="+mn-ea"/>
                  <a:sym typeface="+mn-lt"/>
                </a:rPr>
                <a:t>16</a:t>
              </a:r>
              <a:r>
                <a:rPr lang="zh-CN" altLang="en-US" sz="1400" dirty="0">
                  <a:latin typeface="微软雅黑" panose="020B0503020204020204" pitchFamily="34" charset="-122"/>
                  <a:ea typeface="微软雅黑" panose="020B0503020204020204" pitchFamily="34" charset="-122"/>
                  <a:cs typeface="+mn-ea"/>
                  <a:sym typeface="+mn-lt"/>
                </a:rPr>
                <a:t>个已确定的基因组岛与其毒力相关，表明其将相当一部分基因用于致病。</a:t>
              </a:r>
              <a:endParaRPr lang="zh-CN" altLang="en-US" sz="1400" dirty="0">
                <a:latin typeface="微软雅黑" panose="020B0503020204020204" pitchFamily="34" charset="-122"/>
                <a:ea typeface="微软雅黑" panose="020B0503020204020204" pitchFamily="34" charset="-122"/>
                <a:cs typeface="+mn-ea"/>
                <a:sym typeface="+mn-lt"/>
              </a:endParaRPr>
            </a:p>
          </p:txBody>
        </p:sp>
        <p:sp>
          <p:nvSpPr>
            <p:cNvPr id="67" name="文本框 66"/>
            <p:cNvSpPr txBox="1"/>
            <p:nvPr/>
          </p:nvSpPr>
          <p:spPr>
            <a:xfrm>
              <a:off x="498177" y="3368339"/>
              <a:ext cx="2435523" cy="1993238"/>
            </a:xfrm>
            <a:prstGeom prst="rect">
              <a:avLst/>
            </a:prstGeom>
            <a:noFill/>
          </p:spPr>
          <p:txBody>
            <a:bodyPr wrap="square">
              <a:spAutoFit/>
            </a:bodyPr>
            <a:lstStyle/>
            <a:p>
              <a:pPr marL="285750" indent="-285750">
                <a:lnSpc>
                  <a:spcPct val="150000"/>
                </a:lnSpc>
                <a:spcAft>
                  <a:spcPts val="600"/>
                </a:spcAft>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系统研究未能确定鲍曼不动杆菌临床造成感染的特定毒力因素，说明其具有强大的适应潜力，可能是适应不同人体部位或致病策略的结果。</a:t>
              </a:r>
              <a:endParaRPr lang="zh-CN" altLang="en-US" sz="1400" dirty="0">
                <a:latin typeface="微软雅黑" panose="020B0503020204020204" pitchFamily="34" charset="-122"/>
                <a:ea typeface="微软雅黑" panose="020B0503020204020204" pitchFamily="34" charset="-122"/>
                <a:cs typeface="+mn-ea"/>
                <a:sym typeface="+mn-lt"/>
              </a:endParaRPr>
            </a:p>
          </p:txBody>
        </p:sp>
      </p:grpSp>
      <p:sp>
        <p:nvSpPr>
          <p:cNvPr id="3" name="文本占位符 2"/>
          <p:cNvSpPr>
            <a:spLocks noGrp="1"/>
          </p:cNvSpPr>
          <p:nvPr>
            <p:ph type="body" sz="quarter" idx="4294967295"/>
          </p:nvPr>
        </p:nvSpPr>
        <p:spPr>
          <a:xfrm>
            <a:off x="704174" y="6470896"/>
            <a:ext cx="10014752" cy="83100"/>
          </a:xfrm>
        </p:spPr>
        <p:txBody>
          <a:bodyPr vert="horz" lIns="0" tIns="0" rIns="0" bIns="0" rtlCol="0" anchor="t" anchorCtr="0">
            <a:spAutoFit/>
          </a:bodyPr>
          <a:lstStyle/>
          <a:p>
            <a:pPr>
              <a:spcBef>
                <a:spcPts val="0"/>
              </a:spcBef>
              <a:buFont typeface="+mj-lt"/>
              <a:buAutoNum type="arabicPeriod"/>
            </a:pPr>
            <a:r>
              <a:rPr lang="en-US" altLang="zh-CN" sz="600" dirty="0" err="1">
                <a:latin typeface="微软雅黑" panose="020B0503020204020204" pitchFamily="34" charset="-122"/>
                <a:ea typeface="微软雅黑" panose="020B0503020204020204" pitchFamily="34" charset="-122"/>
                <a:cs typeface="+mn-ea"/>
                <a:sym typeface="+mn-lt"/>
              </a:rPr>
              <a:t>Moubareck</a:t>
            </a:r>
            <a:r>
              <a:rPr lang="en-US" altLang="zh-CN" sz="600" dirty="0">
                <a:latin typeface="微软雅黑" panose="020B0503020204020204" pitchFamily="34" charset="-122"/>
                <a:ea typeface="微软雅黑" panose="020B0503020204020204" pitchFamily="34" charset="-122"/>
                <a:cs typeface="+mn-ea"/>
                <a:sym typeface="+mn-lt"/>
              </a:rPr>
              <a:t> CA, et al. Antibiotics (Basel). 2020 Mar; 9(3), 119</a:t>
            </a:r>
            <a:endParaRPr lang="zh-CN" altLang="en-US" sz="600" dirty="0">
              <a:latin typeface="微软雅黑" panose="020B0503020204020204" pitchFamily="34" charset="-122"/>
              <a:ea typeface="微软雅黑" panose="020B0503020204020204" pitchFamily="34" charset="-122"/>
              <a:cs typeface="+mn-ea"/>
              <a:sym typeface="+mn-lt"/>
            </a:endParaRPr>
          </a:p>
        </p:txBody>
      </p:sp>
      <p:sp>
        <p:nvSpPr>
          <p:cNvPr id="6" name="文本占位符 5"/>
          <p:cNvSpPr>
            <a:spLocks noGrp="1"/>
          </p:cNvSpPr>
          <p:nvPr>
            <p:ph type="body" sz="quarter" idx="4294967295"/>
          </p:nvPr>
        </p:nvSpPr>
        <p:spPr>
          <a:xfrm>
            <a:off x="434326" y="442279"/>
            <a:ext cx="11420475" cy="332399"/>
          </a:xfrm>
        </p:spPr>
        <p:txBody>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鲍曼不动杆菌存在多种毒力因子，可适应不同人体部位以致病</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圆角 27"/>
          <p:cNvSpPr/>
          <p:nvPr/>
        </p:nvSpPr>
        <p:spPr>
          <a:xfrm>
            <a:off x="3073400" y="1077868"/>
            <a:ext cx="8788399" cy="5071472"/>
          </a:xfrm>
          <a:prstGeom prst="roundRect">
            <a:avLst>
              <a:gd name="adj" fmla="val 1499"/>
            </a:avLst>
          </a:prstGeom>
          <a:solidFill>
            <a:schemeClr val="bg1"/>
          </a:solidFill>
          <a:ln>
            <a:noFill/>
          </a:ln>
          <a:effectLst>
            <a:outerShdw blurRad="50800" algn="tl"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68" name="组合 67"/>
          <p:cNvGrpSpPr/>
          <p:nvPr/>
        </p:nvGrpSpPr>
        <p:grpSpPr>
          <a:xfrm>
            <a:off x="3107690" y="1101384"/>
            <a:ext cx="8648701" cy="5060558"/>
            <a:chOff x="2608166" y="7002518"/>
            <a:chExt cx="8888504" cy="5200873"/>
          </a:xfrm>
        </p:grpSpPr>
        <p:grpSp>
          <p:nvGrpSpPr>
            <p:cNvPr id="41" name="组合 40"/>
            <p:cNvGrpSpPr/>
            <p:nvPr/>
          </p:nvGrpSpPr>
          <p:grpSpPr>
            <a:xfrm>
              <a:off x="2608166" y="7002518"/>
              <a:ext cx="7279077" cy="5101113"/>
              <a:chOff x="2608166" y="1249418"/>
              <a:chExt cx="7279077" cy="5101113"/>
            </a:xfrm>
          </p:grpSpPr>
          <p:pic>
            <p:nvPicPr>
              <p:cNvPr id="7" name="图片 6"/>
              <p:cNvPicPr>
                <a:picLocks noChangeAspect="1"/>
              </p:cNvPicPr>
              <p:nvPr/>
            </p:nvPicPr>
            <p:blipFill>
              <a:blip r:embed="rId1"/>
              <a:stretch>
                <a:fillRect/>
              </a:stretch>
            </p:blipFill>
            <p:spPr>
              <a:xfrm>
                <a:off x="2608166" y="1249418"/>
                <a:ext cx="6975668" cy="5101113"/>
              </a:xfrm>
              <a:prstGeom prst="rect">
                <a:avLst/>
              </a:prstGeom>
            </p:spPr>
          </p:pic>
          <p:sp>
            <p:nvSpPr>
              <p:cNvPr id="5" name="文本框 4"/>
              <p:cNvSpPr txBox="1"/>
              <p:nvPr/>
            </p:nvSpPr>
            <p:spPr>
              <a:xfrm>
                <a:off x="2771333" y="1456005"/>
                <a:ext cx="724488" cy="316311"/>
              </a:xfrm>
              <a:prstGeom prst="rect">
                <a:avLst/>
              </a:prstGeom>
              <a:solidFill>
                <a:srgbClr val="EEEDE1"/>
              </a:solidFill>
            </p:spPr>
            <p:txBody>
              <a:bodyPr wrap="square" lIns="0" tIns="0" rIns="0" bIns="0" rtlCol="0">
                <a:spAutoFit/>
              </a:bodyPr>
              <a:lstStyle/>
              <a:p>
                <a:pPr algn="ctr"/>
                <a:r>
                  <a:rPr lang="zh-CN" altLang="en-US" sz="1000" dirty="0">
                    <a:latin typeface="微软雅黑" panose="020B0503020204020204" pitchFamily="34" charset="-122"/>
                    <a:ea typeface="微软雅黑" panose="020B0503020204020204" pitchFamily="34" charset="-122"/>
                    <a:cs typeface="+mn-ea"/>
                    <a:sym typeface="+mn-lt"/>
                  </a:rPr>
                  <a:t>黏附在宿主细胞上</a:t>
                </a:r>
                <a:endParaRPr lang="zh-CN" altLang="en-US" sz="1000" dirty="0">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5639386" y="1371366"/>
                <a:ext cx="1591408" cy="173971"/>
              </a:xfrm>
              <a:prstGeom prst="rect">
                <a:avLst/>
              </a:prstGeom>
              <a:solidFill>
                <a:schemeClr val="bg1"/>
              </a:solidFill>
            </p:spPr>
            <p:txBody>
              <a:bodyPr wrap="square" lIns="72000" tIns="0" rIns="0" bIns="0">
                <a:spAutoFit/>
              </a:bodyPr>
              <a:lstStyle/>
              <a:p>
                <a:r>
                  <a:rPr lang="zh-CN" altLang="en-US" sz="1100" dirty="0">
                    <a:latin typeface="微软雅黑" panose="020B0503020204020204" pitchFamily="34" charset="-122"/>
                    <a:ea typeface="微软雅黑" panose="020B0503020204020204" pitchFamily="34" charset="-122"/>
                    <a:cs typeface="+mn-ea"/>
                    <a:sym typeface="+mn-lt"/>
                  </a:rPr>
                  <a:t>多糖荚膜</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9" name="文本框 8"/>
              <p:cNvSpPr txBox="1"/>
              <p:nvPr/>
            </p:nvSpPr>
            <p:spPr>
              <a:xfrm>
                <a:off x="2679895" y="1859824"/>
                <a:ext cx="556159" cy="173971"/>
              </a:xfrm>
              <a:prstGeom prst="rect">
                <a:avLst/>
              </a:prstGeom>
              <a:solidFill>
                <a:schemeClr val="bg1"/>
              </a:solidFill>
            </p:spPr>
            <p:txBody>
              <a:bodyPr wrap="square" lIns="72000" tIns="0" rIns="0" bIns="0">
                <a:spAutoFit/>
              </a:bodyPr>
              <a:lstStyle/>
              <a:p>
                <a:pPr algn="r"/>
                <a:r>
                  <a:rPr lang="zh-CN" altLang="en-US" sz="1100" dirty="0">
                    <a:latin typeface="微软雅黑" panose="020B0503020204020204" pitchFamily="34" charset="-122"/>
                    <a:ea typeface="微软雅黑" panose="020B0503020204020204" pitchFamily="34" charset="-122"/>
                    <a:cs typeface="+mn-ea"/>
                    <a:sym typeface="+mn-lt"/>
                  </a:rPr>
                  <a:t>脂质</a:t>
                </a:r>
                <a:r>
                  <a:rPr lang="en-US" altLang="zh-CN" sz="1100" dirty="0">
                    <a:latin typeface="微软雅黑" panose="020B0503020204020204" pitchFamily="34" charset="-122"/>
                    <a:ea typeface="微软雅黑" panose="020B0503020204020204" pitchFamily="34" charset="-122"/>
                    <a:cs typeface="+mn-ea"/>
                    <a:sym typeface="+mn-lt"/>
                  </a:rPr>
                  <a:t>A</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1" name="文本框 10"/>
              <p:cNvSpPr txBox="1"/>
              <p:nvPr/>
            </p:nvSpPr>
            <p:spPr>
              <a:xfrm>
                <a:off x="2854027" y="2838625"/>
                <a:ext cx="833200" cy="316311"/>
              </a:xfrm>
              <a:prstGeom prst="rect">
                <a:avLst/>
              </a:prstGeom>
              <a:solidFill>
                <a:srgbClr val="EEEDE1"/>
              </a:solidFill>
            </p:spPr>
            <p:txBody>
              <a:bodyPr wrap="square" lIns="0" tIns="0" rIns="0" bIns="0" rtlCol="0">
                <a:spAutoFit/>
              </a:bodyPr>
              <a:lstStyle>
                <a:defPPr>
                  <a:defRPr lang="en-US"/>
                </a:defPPr>
                <a:lvl1pPr algn="ctr">
                  <a:defRPr sz="1000"/>
                </a:lvl1pPr>
              </a:lstStyle>
              <a:p>
                <a:r>
                  <a:rPr lang="zh-CN" altLang="en-US" dirty="0">
                    <a:latin typeface="微软雅黑" panose="020B0503020204020204" pitchFamily="34" charset="-122"/>
                    <a:ea typeface="微软雅黑" panose="020B0503020204020204" pitchFamily="34" charset="-122"/>
                    <a:cs typeface="+mn-ea"/>
                    <a:sym typeface="+mn-lt"/>
                  </a:rPr>
                  <a:t>氯己定</a:t>
                </a:r>
                <a:endParaRPr lang="en-US" altLang="zh-CN" dirty="0">
                  <a:latin typeface="微软雅黑" panose="020B0503020204020204" pitchFamily="34" charset="-122"/>
                  <a:ea typeface="微软雅黑" panose="020B0503020204020204" pitchFamily="34" charset="-122"/>
                  <a:cs typeface="+mn-ea"/>
                  <a:sym typeface="+mn-lt"/>
                </a:endParaRPr>
              </a:p>
              <a:p>
                <a:r>
                  <a:rPr lang="zh-CN" altLang="en-US" dirty="0">
                    <a:latin typeface="微软雅黑" panose="020B0503020204020204" pitchFamily="34" charset="-122"/>
                    <a:ea typeface="微软雅黑" panose="020B0503020204020204" pitchFamily="34" charset="-122"/>
                    <a:cs typeface="+mn-ea"/>
                    <a:sym typeface="+mn-lt"/>
                  </a:rPr>
                  <a:t>主动外排</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2785401" y="4094070"/>
                <a:ext cx="1003255" cy="465748"/>
              </a:xfrm>
              <a:prstGeom prst="rect">
                <a:avLst/>
              </a:prstGeom>
              <a:solidFill>
                <a:srgbClr val="EEEDE1"/>
              </a:solidFill>
            </p:spPr>
            <p:txBody>
              <a:bodyPr wrap="square" lIns="91440" tIns="72000" rIns="91440" bIns="72000" rtlCol="0">
                <a:spAutoFit/>
              </a:bodyPr>
              <a:lstStyle>
                <a:defPPr>
                  <a:defRPr lang="en-US"/>
                </a:defPPr>
                <a:lvl1pPr algn="ctr">
                  <a:defRPr sz="1000"/>
                </a:lvl1pPr>
              </a:lstStyle>
              <a:p>
                <a:r>
                  <a:rPr lang="zh-CN" altLang="en-US" dirty="0">
                    <a:latin typeface="微软雅黑" panose="020B0503020204020204" pitchFamily="34" charset="-122"/>
                    <a:ea typeface="微软雅黑" panose="020B0503020204020204" pitchFamily="34" charset="-122"/>
                    <a:cs typeface="+mn-ea"/>
                    <a:sym typeface="+mn-lt"/>
                  </a:rPr>
                  <a:t>减少</a:t>
                </a:r>
                <a:endParaRPr lang="en-US" altLang="zh-CN" dirty="0">
                  <a:latin typeface="微软雅黑" panose="020B0503020204020204" pitchFamily="34" charset="-122"/>
                  <a:ea typeface="微软雅黑" panose="020B0503020204020204" pitchFamily="34" charset="-122"/>
                  <a:cs typeface="+mn-ea"/>
                  <a:sym typeface="+mn-lt"/>
                </a:endParaRPr>
              </a:p>
              <a:p>
                <a:r>
                  <a:rPr lang="zh-CN" altLang="en-US" dirty="0">
                    <a:latin typeface="微软雅黑" panose="020B0503020204020204" pitchFamily="34" charset="-122"/>
                    <a:ea typeface="微软雅黑" panose="020B0503020204020204" pitchFamily="34" charset="-122"/>
                    <a:cs typeface="+mn-ea"/>
                    <a:sym typeface="+mn-lt"/>
                  </a:rPr>
                  <a:t>促炎反应</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文本框 13"/>
              <p:cNvSpPr txBox="1"/>
              <p:nvPr/>
            </p:nvSpPr>
            <p:spPr>
              <a:xfrm>
                <a:off x="2972042" y="5901395"/>
                <a:ext cx="636321" cy="158155"/>
              </a:xfrm>
              <a:prstGeom prst="rect">
                <a:avLst/>
              </a:prstGeom>
              <a:solidFill>
                <a:srgbClr val="EEEDE1"/>
              </a:solidFill>
            </p:spPr>
            <p:txBody>
              <a:bodyPr wrap="square" lIns="0" tIns="0" rIns="0" bIns="0" rtlCol="0">
                <a:spAutoFit/>
              </a:bodyPr>
              <a:lstStyle/>
              <a:p>
                <a:pPr algn="ctr"/>
                <a:r>
                  <a:rPr lang="zh-CN" altLang="en-US" sz="1000" dirty="0">
                    <a:latin typeface="微软雅黑" panose="020B0503020204020204" pitchFamily="34" charset="-122"/>
                    <a:ea typeface="微软雅黑" panose="020B0503020204020204" pitchFamily="34" charset="-122"/>
                    <a:cs typeface="+mn-ea"/>
                    <a:sym typeface="+mn-lt"/>
                  </a:rPr>
                  <a:t>黏附</a:t>
                </a:r>
                <a:endParaRPr lang="zh-CN" altLang="en-US" sz="1000"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5103515" y="5985093"/>
                <a:ext cx="636321" cy="316311"/>
              </a:xfrm>
              <a:prstGeom prst="rect">
                <a:avLst/>
              </a:prstGeom>
              <a:solidFill>
                <a:srgbClr val="EEEDE1"/>
              </a:solidFill>
            </p:spPr>
            <p:txBody>
              <a:bodyPr wrap="square" lIns="0" tIns="0" rIns="0" bIns="0" rtlCol="0">
                <a:spAutoFit/>
              </a:bodyPr>
              <a:lstStyle>
                <a:defPPr>
                  <a:defRPr lang="en-US"/>
                </a:defPPr>
                <a:lvl1pPr algn="ctr">
                  <a:defRPr sz="1000"/>
                </a:lvl1pPr>
              </a:lstStyle>
              <a:p>
                <a:r>
                  <a:rPr lang="zh-CN" altLang="en-US" dirty="0">
                    <a:latin typeface="微软雅黑" panose="020B0503020204020204" pitchFamily="34" charset="-122"/>
                    <a:ea typeface="微软雅黑" panose="020B0503020204020204" pitchFamily="34" charset="-122"/>
                    <a:cs typeface="+mn-ea"/>
                    <a:sym typeface="+mn-lt"/>
                  </a:rPr>
                  <a:t>生物膜</a:t>
                </a:r>
                <a:endParaRPr lang="en-US" altLang="zh-CN" dirty="0">
                  <a:latin typeface="微软雅黑" panose="020B0503020204020204" pitchFamily="34" charset="-122"/>
                  <a:ea typeface="微软雅黑" panose="020B0503020204020204" pitchFamily="34" charset="-122"/>
                  <a:cs typeface="+mn-ea"/>
                  <a:sym typeface="+mn-lt"/>
                </a:endParaRPr>
              </a:p>
              <a:p>
                <a:r>
                  <a:rPr lang="zh-CN" altLang="en-US" dirty="0">
                    <a:latin typeface="微软雅黑" panose="020B0503020204020204" pitchFamily="34" charset="-122"/>
                    <a:ea typeface="微软雅黑" panose="020B0503020204020204" pitchFamily="34" charset="-122"/>
                    <a:cs typeface="+mn-ea"/>
                    <a:sym typeface="+mn-lt"/>
                  </a:rPr>
                  <a:t>成熟</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6344408" y="6023631"/>
                <a:ext cx="636321" cy="158155"/>
              </a:xfrm>
              <a:prstGeom prst="rect">
                <a:avLst/>
              </a:prstGeom>
              <a:solidFill>
                <a:srgbClr val="EEEDE1"/>
              </a:solidFill>
            </p:spPr>
            <p:txBody>
              <a:bodyPr wrap="square" lIns="0" tIns="0" rIns="0" bIns="0" rtlCol="0">
                <a:spAutoFit/>
              </a:bodyPr>
              <a:lstStyle/>
              <a:p>
                <a:pPr algn="ctr"/>
                <a:r>
                  <a:rPr lang="zh-CN" altLang="en-US" sz="1000" dirty="0">
                    <a:latin typeface="微软雅黑" panose="020B0503020204020204" pitchFamily="34" charset="-122"/>
                    <a:ea typeface="微软雅黑" panose="020B0503020204020204" pitchFamily="34" charset="-122"/>
                    <a:cs typeface="+mn-ea"/>
                    <a:sym typeface="+mn-lt"/>
                  </a:rPr>
                  <a:t>细胞凋亡</a:t>
                </a:r>
                <a:endParaRPr lang="zh-CN" altLang="en-US" sz="1000" dirty="0">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8295835" y="5357163"/>
                <a:ext cx="1591408" cy="284679"/>
              </a:xfrm>
              <a:prstGeom prst="rect">
                <a:avLst/>
              </a:prstGeom>
              <a:solidFill>
                <a:schemeClr val="bg1"/>
              </a:solidFill>
            </p:spPr>
            <p:txBody>
              <a:bodyPr wrap="square" lIns="91440" tIns="45720" rIns="91440" bIns="45720">
                <a:spAutoFit/>
              </a:bodyPr>
              <a:lstStyle/>
              <a:p>
                <a:r>
                  <a:rPr lang="zh-CN" altLang="en-US" sz="1200" dirty="0">
                    <a:latin typeface="微软雅黑" panose="020B0503020204020204" pitchFamily="34" charset="-122"/>
                    <a:ea typeface="微软雅黑" panose="020B0503020204020204" pitchFamily="34" charset="-122"/>
                    <a:cs typeface="+mn-ea"/>
                    <a:sym typeface="+mn-lt"/>
                  </a:rPr>
                  <a:t>内膜</a:t>
                </a:r>
                <a:endParaRPr lang="zh-CN" altLang="en-US" sz="1200" dirty="0">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p:nvSpPr>
            <p:spPr>
              <a:xfrm>
                <a:off x="8144131" y="5724200"/>
                <a:ext cx="1591408" cy="284679"/>
              </a:xfrm>
              <a:prstGeom prst="rect">
                <a:avLst/>
              </a:prstGeom>
              <a:solidFill>
                <a:schemeClr val="bg1"/>
              </a:solidFill>
            </p:spPr>
            <p:txBody>
              <a:bodyPr wrap="square" lIns="91440" tIns="45720" rIns="91440" bIns="45720">
                <a:spAutoFit/>
              </a:bodyPr>
              <a:lstStyle/>
              <a:p>
                <a:r>
                  <a:rPr lang="zh-CN" altLang="en-US" sz="1200" dirty="0">
                    <a:latin typeface="微软雅黑" panose="020B0503020204020204" pitchFamily="34" charset="-122"/>
                    <a:ea typeface="微软雅黑" panose="020B0503020204020204" pitchFamily="34" charset="-122"/>
                    <a:cs typeface="+mn-ea"/>
                    <a:sym typeface="+mn-lt"/>
                  </a:rPr>
                  <a:t>外膜</a:t>
                </a:r>
                <a:endParaRPr lang="zh-CN" altLang="en-US" sz="1200" dirty="0">
                  <a:latin typeface="微软雅黑" panose="020B0503020204020204" pitchFamily="34" charset="-122"/>
                  <a:ea typeface="微软雅黑" panose="020B0503020204020204" pitchFamily="34" charset="-122"/>
                  <a:cs typeface="+mn-ea"/>
                  <a:sym typeface="+mn-lt"/>
                </a:endParaRPr>
              </a:p>
            </p:txBody>
          </p:sp>
          <p:sp>
            <p:nvSpPr>
              <p:cNvPr id="20" name="文本框 19"/>
              <p:cNvSpPr txBox="1"/>
              <p:nvPr/>
            </p:nvSpPr>
            <p:spPr>
              <a:xfrm>
                <a:off x="7992426" y="6037699"/>
                <a:ext cx="1591408" cy="284679"/>
              </a:xfrm>
              <a:prstGeom prst="rect">
                <a:avLst/>
              </a:prstGeom>
              <a:solidFill>
                <a:schemeClr val="bg1"/>
              </a:solidFill>
            </p:spPr>
            <p:txBody>
              <a:bodyPr wrap="square" lIns="91440" tIns="45720" rIns="91440" bIns="45720">
                <a:spAutoFit/>
              </a:bodyPr>
              <a:lstStyle>
                <a:defPPr>
                  <a:defRPr lang="en-US"/>
                </a:defPPr>
                <a:lvl1pPr>
                  <a:defRPr sz="1200"/>
                </a:lvl1pPr>
              </a:lstStyle>
              <a:p>
                <a:r>
                  <a:rPr lang="zh-CN" altLang="en-US" dirty="0">
                    <a:latin typeface="微软雅黑" panose="020B0503020204020204" pitchFamily="34" charset="-122"/>
                    <a:ea typeface="微软雅黑" panose="020B0503020204020204" pitchFamily="34" charset="-122"/>
                    <a:cs typeface="+mn-ea"/>
                    <a:sym typeface="+mn-lt"/>
                  </a:rPr>
                  <a:t>多糖荚膜</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8363244" y="4568283"/>
                <a:ext cx="928468" cy="316311"/>
              </a:xfrm>
              <a:prstGeom prst="rect">
                <a:avLst/>
              </a:prstGeom>
              <a:solidFill>
                <a:srgbClr val="EEEDE1"/>
              </a:solidFill>
            </p:spPr>
            <p:txBody>
              <a:bodyPr wrap="square" lIns="0" tIns="0" rIns="0" bIns="0" rtlCol="0">
                <a:spAutoFit/>
              </a:bodyPr>
              <a:lstStyle>
                <a:defPPr>
                  <a:defRPr lang="en-US"/>
                </a:defPPr>
                <a:lvl1pPr marL="171450" indent="-171450">
                  <a:buFont typeface="Arial" panose="02080604020202020204" pitchFamily="34" charset="0"/>
                  <a:buChar char="•"/>
                  <a:defRPr sz="1000"/>
                </a:lvl1pPr>
              </a:lstStyle>
              <a:p>
                <a:pPr marL="0" indent="0" algn="ctr">
                  <a:buNone/>
                </a:pPr>
                <a:r>
                  <a:rPr lang="zh-CN" altLang="en-US" dirty="0">
                    <a:latin typeface="微软雅黑" panose="020B0503020204020204" pitchFamily="34" charset="-122"/>
                    <a:ea typeface="微软雅黑" panose="020B0503020204020204" pitchFamily="34" charset="-122"/>
                    <a:cs typeface="+mn-ea"/>
                    <a:sym typeface="+mn-lt"/>
                  </a:rPr>
                  <a:t>输出</a:t>
                </a:r>
                <a:endParaRPr lang="en-US" altLang="zh-CN" dirty="0">
                  <a:latin typeface="微软雅黑" panose="020B0503020204020204" pitchFamily="34" charset="-122"/>
                  <a:ea typeface="微软雅黑" panose="020B0503020204020204" pitchFamily="34" charset="-122"/>
                  <a:cs typeface="+mn-ea"/>
                  <a:sym typeface="+mn-lt"/>
                </a:endParaRPr>
              </a:p>
              <a:p>
                <a:pPr marL="0" indent="0" algn="ctr">
                  <a:buNone/>
                </a:pPr>
                <a:r>
                  <a:rPr lang="zh-CN" altLang="en-US" dirty="0">
                    <a:latin typeface="微软雅黑" panose="020B0503020204020204" pitchFamily="34" charset="-122"/>
                    <a:ea typeface="微软雅黑" panose="020B0503020204020204" pitchFamily="34" charset="-122"/>
                    <a:cs typeface="+mn-ea"/>
                    <a:sym typeface="+mn-lt"/>
                  </a:rPr>
                  <a:t>效应蛋白</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4" name="文本框 23"/>
              <p:cNvSpPr txBox="1"/>
              <p:nvPr/>
            </p:nvSpPr>
            <p:spPr>
              <a:xfrm>
                <a:off x="8288801" y="3293543"/>
                <a:ext cx="1124093" cy="474466"/>
              </a:xfrm>
              <a:prstGeom prst="rect">
                <a:avLst/>
              </a:prstGeom>
              <a:solidFill>
                <a:srgbClr val="EEEDE1"/>
              </a:solidFill>
            </p:spPr>
            <p:txBody>
              <a:bodyPr wrap="square" lIns="0" tIns="0" rIns="0" bIns="0" rtlCol="0">
                <a:spAutoFit/>
              </a:bodyPr>
              <a:lstStyle>
                <a:defPPr>
                  <a:defRPr lang="en-US"/>
                </a:defPPr>
                <a:lvl1pPr marL="171450" indent="-171450">
                  <a:buFont typeface="Arial" panose="02080604020202020204" pitchFamily="34" charset="0"/>
                  <a:buChar char="•"/>
                  <a:defRPr sz="1000"/>
                </a:lvl1pPr>
              </a:lstStyle>
              <a:p>
                <a:r>
                  <a:rPr lang="zh-CN" altLang="en-US" dirty="0">
                    <a:latin typeface="微软雅黑" panose="020B0503020204020204" pitchFamily="34" charset="-122"/>
                    <a:ea typeface="微软雅黑" panose="020B0503020204020204" pitchFamily="34" charset="-122"/>
                    <a:cs typeface="+mn-ea"/>
                    <a:sym typeface="+mn-lt"/>
                  </a:rPr>
                  <a:t>能动性</a:t>
                </a:r>
                <a:endParaRPr lang="en-US" altLang="zh-CN" dirty="0">
                  <a:latin typeface="微软雅黑" panose="020B0503020204020204" pitchFamily="34" charset="-122"/>
                  <a:ea typeface="微软雅黑" panose="020B0503020204020204" pitchFamily="34" charset="-122"/>
                  <a:cs typeface="+mn-ea"/>
                  <a:sym typeface="+mn-lt"/>
                </a:endParaRPr>
              </a:p>
              <a:p>
                <a:r>
                  <a:rPr lang="zh-CN" altLang="en-US" dirty="0">
                    <a:latin typeface="微软雅黑" panose="020B0503020204020204" pitchFamily="34" charset="-122"/>
                    <a:ea typeface="微软雅黑" panose="020B0503020204020204" pitchFamily="34" charset="-122"/>
                    <a:cs typeface="+mn-ea"/>
                    <a:sym typeface="+mn-lt"/>
                  </a:rPr>
                  <a:t>生物膜形成</a:t>
                </a:r>
                <a:endParaRPr lang="en-US" altLang="zh-CN" dirty="0">
                  <a:latin typeface="微软雅黑" panose="020B0503020204020204" pitchFamily="34" charset="-122"/>
                  <a:ea typeface="微软雅黑" panose="020B0503020204020204" pitchFamily="34" charset="-122"/>
                  <a:cs typeface="+mn-ea"/>
                  <a:sym typeface="+mn-lt"/>
                </a:endParaRPr>
              </a:p>
              <a:p>
                <a:r>
                  <a:rPr lang="zh-CN" altLang="en-US" dirty="0">
                    <a:latin typeface="微软雅黑" panose="020B0503020204020204" pitchFamily="34" charset="-122"/>
                    <a:ea typeface="微软雅黑" panose="020B0503020204020204" pitchFamily="34" charset="-122"/>
                    <a:cs typeface="+mn-ea"/>
                    <a:sym typeface="+mn-lt"/>
                  </a:rPr>
                  <a:t>基因转移</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5" name="文本框 24"/>
              <p:cNvSpPr txBox="1"/>
              <p:nvPr/>
            </p:nvSpPr>
            <p:spPr>
              <a:xfrm>
                <a:off x="7973805" y="1809961"/>
                <a:ext cx="1124093" cy="316311"/>
              </a:xfrm>
              <a:prstGeom prst="rect">
                <a:avLst/>
              </a:prstGeom>
              <a:solidFill>
                <a:srgbClr val="EEEDE1"/>
              </a:solidFill>
            </p:spPr>
            <p:txBody>
              <a:bodyPr wrap="square" lIns="0" tIns="0" rIns="0" bIns="0" rtlCol="0">
                <a:spAutoFit/>
              </a:bodyPr>
              <a:lstStyle>
                <a:defPPr>
                  <a:defRPr lang="en-US"/>
                </a:defPPr>
                <a:lvl1pPr marL="171450" indent="-171450">
                  <a:buFont typeface="Arial" panose="02080604020202020204" pitchFamily="34" charset="0"/>
                  <a:buChar char="•"/>
                  <a:defRPr sz="1000"/>
                </a:lvl1pPr>
              </a:lstStyle>
              <a:p>
                <a:r>
                  <a:rPr lang="zh-CN" altLang="en-US" dirty="0">
                    <a:latin typeface="微软雅黑" panose="020B0503020204020204" pitchFamily="34" charset="-122"/>
                    <a:ea typeface="微软雅黑" panose="020B0503020204020204" pitchFamily="34" charset="-122"/>
                    <a:cs typeface="+mn-ea"/>
                    <a:sym typeface="+mn-lt"/>
                  </a:rPr>
                  <a:t>细胞连接</a:t>
                </a:r>
                <a:endParaRPr lang="en-US" altLang="zh-CN" dirty="0">
                  <a:latin typeface="微软雅黑" panose="020B0503020204020204" pitchFamily="34" charset="-122"/>
                  <a:ea typeface="微软雅黑" panose="020B0503020204020204" pitchFamily="34" charset="-122"/>
                  <a:cs typeface="+mn-ea"/>
                  <a:sym typeface="+mn-lt"/>
                </a:endParaRPr>
              </a:p>
              <a:p>
                <a:r>
                  <a:rPr lang="zh-CN" altLang="en-US" dirty="0">
                    <a:latin typeface="微软雅黑" panose="020B0503020204020204" pitchFamily="34" charset="-122"/>
                    <a:ea typeface="微软雅黑" panose="020B0503020204020204" pitchFamily="34" charset="-122"/>
                    <a:cs typeface="+mn-ea"/>
                    <a:sym typeface="+mn-lt"/>
                  </a:rPr>
                  <a:t>生物膜形成</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5729243" y="1602941"/>
                <a:ext cx="1364088" cy="465748"/>
              </a:xfrm>
              <a:prstGeom prst="rect">
                <a:avLst/>
              </a:prstGeom>
              <a:solidFill>
                <a:srgbClr val="EEEDE1"/>
              </a:solidFill>
            </p:spPr>
            <p:txBody>
              <a:bodyPr wrap="none" lIns="0" tIns="72000" rIns="0" bIns="72000" rtlCol="0">
                <a:spAutoFit/>
              </a:bodyPr>
              <a:lstStyle>
                <a:defPPr>
                  <a:defRPr lang="en-US"/>
                </a:defPPr>
                <a:lvl1pPr algn="ctr">
                  <a:defRPr sz="1000"/>
                </a:lvl1pPr>
              </a:lstStyle>
              <a:p>
                <a:pPr marL="171450" indent="-171450" algn="l">
                  <a:buFont typeface="Arial" panose="02080604020202020204" pitchFamily="34" charset="0"/>
                  <a:buChar char="•"/>
                </a:pPr>
                <a:r>
                  <a:rPr lang="zh-CN" altLang="en-US" dirty="0">
                    <a:latin typeface="微软雅黑" panose="020B0503020204020204" pitchFamily="34" charset="-122"/>
                    <a:ea typeface="微软雅黑" panose="020B0503020204020204" pitchFamily="34" charset="-122"/>
                    <a:cs typeface="+mn-ea"/>
                    <a:sym typeface="+mn-lt"/>
                  </a:rPr>
                  <a:t>抵御环境压力的屏障</a:t>
                </a:r>
                <a:endParaRPr lang="en-US" altLang="zh-CN" dirty="0">
                  <a:latin typeface="微软雅黑" panose="020B0503020204020204" pitchFamily="34" charset="-122"/>
                  <a:ea typeface="微软雅黑" panose="020B0503020204020204" pitchFamily="34" charset="-122"/>
                  <a:cs typeface="+mn-ea"/>
                  <a:sym typeface="+mn-lt"/>
                </a:endParaRPr>
              </a:p>
              <a:p>
                <a:pPr marL="171450" indent="-171450" algn="l">
                  <a:buFont typeface="Arial" panose="02080604020202020204" pitchFamily="34" charset="0"/>
                  <a:buChar char="•"/>
                </a:pPr>
                <a:r>
                  <a:rPr lang="zh-CN" altLang="en-US" dirty="0">
                    <a:latin typeface="微软雅黑" panose="020B0503020204020204" pitchFamily="34" charset="-122"/>
                    <a:ea typeface="微软雅黑" panose="020B0503020204020204" pitchFamily="34" charset="-122"/>
                    <a:cs typeface="+mn-ea"/>
                    <a:sym typeface="+mn-lt"/>
                  </a:rPr>
                  <a:t>抗吞噬作用</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29" name="文本框 28"/>
              <p:cNvSpPr txBox="1"/>
              <p:nvPr/>
            </p:nvSpPr>
            <p:spPr>
              <a:xfrm>
                <a:off x="5882934" y="2901089"/>
                <a:ext cx="1132966" cy="316311"/>
              </a:xfrm>
              <a:prstGeom prst="rect">
                <a:avLst/>
              </a:prstGeom>
              <a:solidFill>
                <a:srgbClr val="EEEDE1"/>
              </a:solidFill>
            </p:spPr>
            <p:txBody>
              <a:bodyPr wrap="square" lIns="0" tIns="0" rIns="0" bIns="0" rtlCol="0">
                <a:spAutoFit/>
              </a:bodyPr>
              <a:lstStyle>
                <a:defPPr>
                  <a:defRPr lang="en-US"/>
                </a:defPPr>
                <a:lvl1pPr algn="ctr">
                  <a:defRPr sz="1000"/>
                </a:lvl1pPr>
              </a:lstStyle>
              <a:p>
                <a:r>
                  <a:rPr lang="zh-CN" altLang="en-US" dirty="0">
                    <a:latin typeface="微软雅黑" panose="020B0503020204020204" pitchFamily="34" charset="-122"/>
                    <a:ea typeface="微软雅黑" panose="020B0503020204020204" pitchFamily="34" charset="-122"/>
                    <a:cs typeface="+mn-ea"/>
                    <a:sym typeface="+mn-lt"/>
                  </a:rPr>
                  <a:t>人血清中</a:t>
                </a:r>
                <a:endParaRPr lang="en-US" altLang="zh-CN" dirty="0">
                  <a:latin typeface="微软雅黑" panose="020B0503020204020204" pitchFamily="34" charset="-122"/>
                  <a:ea typeface="微软雅黑" panose="020B0503020204020204" pitchFamily="34" charset="-122"/>
                  <a:cs typeface="+mn-ea"/>
                  <a:sym typeface="+mn-lt"/>
                </a:endParaRPr>
              </a:p>
              <a:p>
                <a:r>
                  <a:rPr lang="zh-CN" altLang="en-US" dirty="0">
                    <a:latin typeface="微软雅黑" panose="020B0503020204020204" pitchFamily="34" charset="-122"/>
                    <a:ea typeface="微软雅黑" panose="020B0503020204020204" pitchFamily="34" charset="-122"/>
                    <a:cs typeface="+mn-ea"/>
                    <a:sym typeface="+mn-lt"/>
                  </a:rPr>
                  <a:t>细菌持久存在</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1" name="文本框 30"/>
              <p:cNvSpPr txBox="1"/>
              <p:nvPr/>
            </p:nvSpPr>
            <p:spPr>
              <a:xfrm>
                <a:off x="5929520" y="3725711"/>
                <a:ext cx="829775" cy="316311"/>
              </a:xfrm>
              <a:prstGeom prst="rect">
                <a:avLst/>
              </a:prstGeom>
              <a:solidFill>
                <a:srgbClr val="EEEDE1"/>
              </a:solidFill>
            </p:spPr>
            <p:txBody>
              <a:bodyPr wrap="square" lIns="0" tIns="0" rIns="0" bIns="0" rtlCol="0">
                <a:spAutoFit/>
              </a:bodyPr>
              <a:lstStyle>
                <a:defPPr>
                  <a:defRPr lang="en-US"/>
                </a:defPPr>
                <a:lvl1pPr algn="ctr">
                  <a:defRPr sz="1000"/>
                </a:lvl1pPr>
              </a:lstStyle>
              <a:p>
                <a:r>
                  <a:rPr lang="zh-CN" altLang="en-US" dirty="0">
                    <a:latin typeface="微软雅黑" panose="020B0503020204020204" pitchFamily="34" charset="-122"/>
                    <a:ea typeface="微软雅黑" panose="020B0503020204020204" pitchFamily="34" charset="-122"/>
                    <a:cs typeface="+mn-ea"/>
                    <a:sym typeface="+mn-lt"/>
                  </a:rPr>
                  <a:t>对上皮细胞的毒性</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3" name="文本框 32"/>
              <p:cNvSpPr txBox="1"/>
              <p:nvPr/>
            </p:nvSpPr>
            <p:spPr>
              <a:xfrm>
                <a:off x="6038799" y="4538012"/>
                <a:ext cx="703167" cy="316311"/>
              </a:xfrm>
              <a:prstGeom prst="rect">
                <a:avLst/>
              </a:prstGeom>
              <a:solidFill>
                <a:srgbClr val="EEEDE1"/>
              </a:solidFill>
            </p:spPr>
            <p:txBody>
              <a:bodyPr wrap="square" lIns="0" tIns="0" rIns="0" bIns="0" rtlCol="0">
                <a:spAutoFit/>
              </a:bodyPr>
              <a:lstStyle>
                <a:defPPr>
                  <a:defRPr lang="en-US"/>
                </a:defPPr>
                <a:lvl1pPr algn="ctr">
                  <a:defRPr sz="1000"/>
                </a:lvl1pPr>
              </a:lstStyle>
              <a:p>
                <a:r>
                  <a:rPr lang="zh-CN" altLang="en-US" dirty="0">
                    <a:latin typeface="微软雅黑" panose="020B0503020204020204" pitchFamily="34" charset="-122"/>
                    <a:ea typeface="微软雅黑" panose="020B0503020204020204" pitchFamily="34" charset="-122"/>
                    <a:cs typeface="+mn-ea"/>
                    <a:sym typeface="+mn-lt"/>
                  </a:rPr>
                  <a:t>细胞因子XII失活</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5036233" y="3318976"/>
                <a:ext cx="1223889" cy="189786"/>
              </a:xfrm>
              <a:prstGeom prst="rect">
                <a:avLst/>
              </a:prstGeom>
              <a:solidFill>
                <a:schemeClr val="bg1"/>
              </a:solidFill>
            </p:spPr>
            <p:txBody>
              <a:bodyPr wrap="square" lIns="72000" tIns="0" rIns="0" bIns="0">
                <a:spAutoFit/>
              </a:bodyPr>
              <a:lstStyle>
                <a:defPPr>
                  <a:defRPr lang="en-US"/>
                </a:defPPr>
                <a:lvl1pPr>
                  <a:defRPr sz="1100"/>
                </a:lvl1pPr>
              </a:lstStyle>
              <a:p>
                <a:pPr algn="ctr"/>
                <a:r>
                  <a:rPr lang="zh-CN" altLang="en-US" sz="1200" dirty="0">
                    <a:latin typeface="微软雅黑" panose="020B0503020204020204" pitchFamily="34" charset="-122"/>
                    <a:ea typeface="微软雅黑" panose="020B0503020204020204" pitchFamily="34" charset="-122"/>
                    <a:cs typeface="+mn-ea"/>
                    <a:sym typeface="+mn-lt"/>
                  </a:rPr>
                  <a:t>磷脂酶</a:t>
                </a:r>
                <a:r>
                  <a:rPr lang="en-US" altLang="zh-CN" sz="1200" dirty="0">
                    <a:latin typeface="微软雅黑" panose="020B0503020204020204" pitchFamily="34" charset="-122"/>
                    <a:ea typeface="微软雅黑" panose="020B0503020204020204" pitchFamily="34" charset="-122"/>
                    <a:cs typeface="+mn-ea"/>
                    <a:sym typeface="+mn-lt"/>
                  </a:rPr>
                  <a:t>D</a:t>
                </a:r>
                <a:endParaRPr lang="zh-CN" altLang="en-US" sz="1200" dirty="0">
                  <a:latin typeface="微软雅黑" panose="020B0503020204020204" pitchFamily="34" charset="-122"/>
                  <a:ea typeface="微软雅黑" panose="020B0503020204020204" pitchFamily="34" charset="-122"/>
                  <a:cs typeface="+mn-ea"/>
                  <a:sym typeface="+mn-lt"/>
                </a:endParaRPr>
              </a:p>
            </p:txBody>
          </p:sp>
          <p:sp>
            <p:nvSpPr>
              <p:cNvPr id="36" name="文本框 35"/>
              <p:cNvSpPr txBox="1"/>
              <p:nvPr/>
            </p:nvSpPr>
            <p:spPr>
              <a:xfrm>
                <a:off x="4947608" y="4108138"/>
                <a:ext cx="1223889" cy="189786"/>
              </a:xfrm>
              <a:prstGeom prst="rect">
                <a:avLst/>
              </a:prstGeom>
              <a:solidFill>
                <a:schemeClr val="bg1"/>
              </a:solidFill>
            </p:spPr>
            <p:txBody>
              <a:bodyPr wrap="square" lIns="72000" tIns="0" rIns="0" bIns="0">
                <a:spAutoFit/>
              </a:bodyPr>
              <a:lstStyle>
                <a:defPPr>
                  <a:defRPr lang="en-US"/>
                </a:defPPr>
                <a:lvl1pPr>
                  <a:defRPr sz="1100"/>
                </a:lvl1pPr>
              </a:lstStyle>
              <a:p>
                <a:pPr algn="ctr"/>
                <a:r>
                  <a:rPr lang="zh-CN" altLang="en-US" sz="1200" dirty="0">
                    <a:latin typeface="微软雅黑" panose="020B0503020204020204" pitchFamily="34" charset="-122"/>
                    <a:ea typeface="微软雅黑" panose="020B0503020204020204" pitchFamily="34" charset="-122"/>
                    <a:cs typeface="+mn-ea"/>
                    <a:sym typeface="+mn-lt"/>
                  </a:rPr>
                  <a:t>磷脂酶</a:t>
                </a:r>
                <a:r>
                  <a:rPr lang="en-US" altLang="zh-CN" sz="1200" dirty="0">
                    <a:latin typeface="微软雅黑" panose="020B0503020204020204" pitchFamily="34" charset="-122"/>
                    <a:ea typeface="微软雅黑" panose="020B0503020204020204" pitchFamily="34" charset="-122"/>
                    <a:cs typeface="+mn-ea"/>
                    <a:sym typeface="+mn-lt"/>
                  </a:rPr>
                  <a:t>C</a:t>
                </a:r>
                <a:endParaRPr lang="zh-CN" altLang="en-US" sz="1200" dirty="0">
                  <a:latin typeface="微软雅黑" panose="020B0503020204020204" pitchFamily="34" charset="-122"/>
                  <a:ea typeface="微软雅黑" panose="020B0503020204020204" pitchFamily="34" charset="-122"/>
                  <a:cs typeface="+mn-ea"/>
                  <a:sym typeface="+mn-lt"/>
                </a:endParaRPr>
              </a:p>
            </p:txBody>
          </p:sp>
          <p:sp>
            <p:nvSpPr>
              <p:cNvPr id="37" name="文本框 36"/>
              <p:cNvSpPr txBox="1"/>
              <p:nvPr/>
            </p:nvSpPr>
            <p:spPr>
              <a:xfrm>
                <a:off x="3680193" y="1392468"/>
                <a:ext cx="697614" cy="173971"/>
              </a:xfrm>
              <a:prstGeom prst="rect">
                <a:avLst/>
              </a:prstGeom>
              <a:solidFill>
                <a:schemeClr val="bg1"/>
              </a:solidFill>
            </p:spPr>
            <p:txBody>
              <a:bodyPr wrap="square" lIns="36000" tIns="0" rIns="0" bIns="0">
                <a:spAutoFit/>
              </a:bodyPr>
              <a:lstStyle/>
              <a:p>
                <a:r>
                  <a:rPr lang="en-US" altLang="zh-CN" sz="1100" dirty="0">
                    <a:latin typeface="微软雅黑" panose="020B0503020204020204" pitchFamily="34" charset="-122"/>
                    <a:ea typeface="微软雅黑" panose="020B0503020204020204" pitchFamily="34" charset="-122"/>
                    <a:cs typeface="+mn-ea"/>
                    <a:sym typeface="+mn-lt"/>
                  </a:rPr>
                  <a:t>O-</a:t>
                </a:r>
                <a:r>
                  <a:rPr lang="zh-CN" altLang="en-US" sz="1100" dirty="0">
                    <a:latin typeface="微软雅黑" panose="020B0503020204020204" pitchFamily="34" charset="-122"/>
                    <a:ea typeface="微软雅黑" panose="020B0503020204020204" pitchFamily="34" charset="-122"/>
                    <a:cs typeface="+mn-ea"/>
                    <a:sym typeface="+mn-lt"/>
                  </a:rPr>
                  <a:t>抗原</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38" name="文本框 37"/>
              <p:cNvSpPr txBox="1"/>
              <p:nvPr/>
            </p:nvSpPr>
            <p:spPr>
              <a:xfrm>
                <a:off x="8200114" y="1533609"/>
                <a:ext cx="360076" cy="173971"/>
              </a:xfrm>
              <a:prstGeom prst="rect">
                <a:avLst/>
              </a:prstGeom>
              <a:solidFill>
                <a:schemeClr val="bg1"/>
              </a:solidFill>
            </p:spPr>
            <p:txBody>
              <a:bodyPr wrap="square" lIns="36000" tIns="0" rIns="0" bIns="0">
                <a:spAutoFit/>
              </a:bodyPr>
              <a:lstStyle/>
              <a:p>
                <a:r>
                  <a:rPr lang="zh-CN" altLang="en-US" sz="1100" dirty="0">
                    <a:latin typeface="微软雅黑" panose="020B0503020204020204" pitchFamily="34" charset="-122"/>
                    <a:ea typeface="微软雅黑" panose="020B0503020204020204" pitchFamily="34" charset="-122"/>
                    <a:cs typeface="+mn-ea"/>
                    <a:sym typeface="+mn-lt"/>
                  </a:rPr>
                  <a:t>纤毛</a:t>
                </a:r>
                <a:endParaRPr lang="zh-CN" altLang="en-US" sz="1100" dirty="0">
                  <a:latin typeface="微软雅黑" panose="020B0503020204020204" pitchFamily="34" charset="-122"/>
                  <a:ea typeface="微软雅黑" panose="020B0503020204020204" pitchFamily="34" charset="-122"/>
                  <a:cs typeface="+mn-ea"/>
                  <a:sym typeface="+mn-lt"/>
                </a:endParaRPr>
              </a:p>
            </p:txBody>
          </p:sp>
        </p:grpSp>
        <p:sp>
          <p:nvSpPr>
            <p:cNvPr id="40" name="文本框 39"/>
            <p:cNvSpPr txBox="1"/>
            <p:nvPr/>
          </p:nvSpPr>
          <p:spPr>
            <a:xfrm>
              <a:off x="9057305" y="10827441"/>
              <a:ext cx="2439365" cy="1375950"/>
            </a:xfrm>
            <a:prstGeom prst="rect">
              <a:avLst/>
            </a:prstGeom>
            <a:noFill/>
          </p:spPr>
          <p:txBody>
            <a:bodyPr wrap="square">
              <a:spAutoFit/>
            </a:bodyPr>
            <a:lstStyle/>
            <a:p>
              <a:r>
                <a:rPr lang="zh-CN" altLang="en-US" sz="900" dirty="0">
                  <a:latin typeface="微软雅黑" panose="020B0503020204020204" pitchFamily="34" charset="-122"/>
                  <a:ea typeface="微软雅黑" panose="020B0503020204020204" pitchFamily="34" charset="-122"/>
                  <a:cs typeface="+mn-ea"/>
                  <a:sym typeface="+mn-lt"/>
                </a:rPr>
                <a:t>AceI=不动杆菌氯己定外排蛋白；</a:t>
              </a:r>
              <a:endParaRPr lang="en-US" altLang="zh-CN" sz="900" dirty="0">
                <a:latin typeface="微软雅黑" panose="020B0503020204020204" pitchFamily="34" charset="-122"/>
                <a:ea typeface="微软雅黑" panose="020B0503020204020204" pitchFamily="34" charset="-122"/>
                <a:cs typeface="+mn-ea"/>
                <a:sym typeface="+mn-lt"/>
              </a:endParaRPr>
            </a:p>
            <a:p>
              <a:r>
                <a:rPr lang="zh-CN" altLang="en-US" sz="900" dirty="0">
                  <a:latin typeface="微软雅黑" panose="020B0503020204020204" pitchFamily="34" charset="-122"/>
                  <a:ea typeface="微软雅黑" panose="020B0503020204020204" pitchFamily="34" charset="-122"/>
                  <a:cs typeface="+mn-ea"/>
                  <a:sym typeface="+mn-lt"/>
                </a:rPr>
                <a:t>CpaA=甘聚糖特异性</a:t>
              </a:r>
              <a:r>
                <a:rPr lang="en-US" altLang="zh-CN" sz="900" dirty="0" err="1">
                  <a:latin typeface="微软雅黑" panose="020B0503020204020204" pitchFamily="34" charset="-122"/>
                  <a:ea typeface="微软雅黑" panose="020B0503020204020204" pitchFamily="34" charset="-122"/>
                  <a:cs typeface="+mn-ea"/>
                  <a:sym typeface="+mn-lt"/>
                </a:rPr>
                <a:t>adamalysis</a:t>
              </a:r>
              <a:r>
                <a:rPr lang="zh-CN" altLang="en-US" sz="900" dirty="0">
                  <a:latin typeface="微软雅黑" panose="020B0503020204020204" pitchFamily="34" charset="-122"/>
                  <a:ea typeface="微软雅黑" panose="020B0503020204020204" pitchFamily="34" charset="-122"/>
                  <a:cs typeface="+mn-ea"/>
                  <a:sym typeface="+mn-lt"/>
                </a:rPr>
                <a:t>样蛋白酶；</a:t>
              </a:r>
              <a:endParaRPr lang="en-US" altLang="zh-CN" sz="900" dirty="0">
                <a:latin typeface="微软雅黑" panose="020B0503020204020204" pitchFamily="34" charset="-122"/>
                <a:ea typeface="微软雅黑" panose="020B0503020204020204" pitchFamily="34" charset="-122"/>
                <a:cs typeface="+mn-ea"/>
                <a:sym typeface="+mn-lt"/>
              </a:endParaRPr>
            </a:p>
            <a:p>
              <a:r>
                <a:rPr lang="zh-CN" altLang="en-US" sz="900" dirty="0">
                  <a:latin typeface="微软雅黑" panose="020B0503020204020204" pitchFamily="34" charset="-122"/>
                  <a:ea typeface="微软雅黑" panose="020B0503020204020204" pitchFamily="34" charset="-122"/>
                  <a:cs typeface="+mn-ea"/>
                  <a:sym typeface="+mn-lt"/>
                </a:rPr>
                <a:t>Csu=通过伴侣引导途径组装的粘附性纤毛；</a:t>
              </a:r>
              <a:endParaRPr lang="en-US" altLang="zh-CN" sz="900" dirty="0">
                <a:latin typeface="微软雅黑" panose="020B0503020204020204" pitchFamily="34" charset="-122"/>
                <a:ea typeface="微软雅黑" panose="020B0503020204020204" pitchFamily="34" charset="-122"/>
                <a:cs typeface="+mn-ea"/>
                <a:sym typeface="+mn-lt"/>
              </a:endParaRPr>
            </a:p>
            <a:p>
              <a:r>
                <a:rPr lang="en-US" altLang="zh-CN" sz="900" dirty="0" err="1">
                  <a:latin typeface="微软雅黑" panose="020B0503020204020204" pitchFamily="34" charset="-122"/>
                  <a:ea typeface="微软雅黑" panose="020B0503020204020204" pitchFamily="34" charset="-122"/>
                  <a:cs typeface="+mn-ea"/>
                  <a:sym typeface="+mn-lt"/>
                </a:rPr>
                <a:t>CarO</a:t>
              </a:r>
              <a:r>
                <a:rPr lang="en-US" altLang="zh-CN" sz="900" dirty="0">
                  <a:latin typeface="微软雅黑" panose="020B0503020204020204" pitchFamily="34" charset="-122"/>
                  <a:ea typeface="微软雅黑" panose="020B0503020204020204" pitchFamily="34" charset="-122"/>
                  <a:cs typeface="+mn-ea"/>
                  <a:sym typeface="+mn-lt"/>
                </a:rPr>
                <a:t>=</a:t>
              </a:r>
              <a:r>
                <a:rPr lang="zh-CN" altLang="en-US" sz="900" dirty="0">
                  <a:latin typeface="微软雅黑" panose="020B0503020204020204" pitchFamily="34" charset="-122"/>
                  <a:ea typeface="微软雅黑" panose="020B0503020204020204" pitchFamily="34" charset="-122"/>
                  <a:cs typeface="+mn-ea"/>
                  <a:sym typeface="+mn-lt"/>
                </a:rPr>
                <a:t>一种</a:t>
              </a:r>
              <a:r>
                <a:rPr lang="en-US" altLang="zh-CN" sz="900" dirty="0">
                  <a:latin typeface="微软雅黑" panose="020B0503020204020204" pitchFamily="34" charset="-122"/>
                  <a:ea typeface="微软雅黑" panose="020B0503020204020204" pitchFamily="34" charset="-122"/>
                  <a:cs typeface="+mn-ea"/>
                  <a:sym typeface="+mn-lt"/>
                </a:rPr>
                <a:t>29-kDa</a:t>
              </a:r>
              <a:r>
                <a:rPr lang="zh-CN" altLang="en-US" sz="900" dirty="0">
                  <a:latin typeface="微软雅黑" panose="020B0503020204020204" pitchFamily="34" charset="-122"/>
                  <a:ea typeface="微软雅黑" panose="020B0503020204020204" pitchFamily="34" charset="-122"/>
                  <a:cs typeface="+mn-ea"/>
                  <a:sym typeface="+mn-lt"/>
                </a:rPr>
                <a:t>的外膜孔蛋白</a:t>
              </a:r>
              <a:endParaRPr lang="en-US" altLang="zh-CN" sz="900" dirty="0">
                <a:latin typeface="微软雅黑" panose="020B0503020204020204" pitchFamily="34" charset="-122"/>
                <a:ea typeface="微软雅黑" panose="020B0503020204020204" pitchFamily="34" charset="-122"/>
                <a:cs typeface="+mn-ea"/>
                <a:sym typeface="+mn-lt"/>
              </a:endParaRPr>
            </a:p>
            <a:p>
              <a:r>
                <a:rPr lang="zh-CN" altLang="en-US" sz="900" dirty="0">
                  <a:latin typeface="微软雅黑" panose="020B0503020204020204" pitchFamily="34" charset="-122"/>
                  <a:ea typeface="微软雅黑" panose="020B0503020204020204" pitchFamily="34" charset="-122"/>
                  <a:cs typeface="+mn-ea"/>
                  <a:sym typeface="+mn-lt"/>
                </a:rPr>
                <a:t>LPS=脂多糖；</a:t>
              </a:r>
              <a:endParaRPr lang="en-US" altLang="zh-CN" sz="900" dirty="0">
                <a:latin typeface="微软雅黑" panose="020B0503020204020204" pitchFamily="34" charset="-122"/>
                <a:ea typeface="微软雅黑" panose="020B0503020204020204" pitchFamily="34" charset="-122"/>
                <a:cs typeface="+mn-ea"/>
                <a:sym typeface="+mn-lt"/>
              </a:endParaRPr>
            </a:p>
            <a:p>
              <a:r>
                <a:rPr lang="zh-CN" altLang="en-US" sz="900" dirty="0">
                  <a:latin typeface="微软雅黑" panose="020B0503020204020204" pitchFamily="34" charset="-122"/>
                  <a:ea typeface="微软雅黑" panose="020B0503020204020204" pitchFamily="34" charset="-122"/>
                  <a:cs typeface="+mn-ea"/>
                  <a:sym typeface="+mn-lt"/>
                </a:rPr>
                <a:t>Omp=外膜蛋白；</a:t>
              </a:r>
              <a:endParaRPr lang="en-US" altLang="zh-CN" sz="900" dirty="0">
                <a:latin typeface="微软雅黑" panose="020B0503020204020204" pitchFamily="34" charset="-122"/>
                <a:ea typeface="微软雅黑" panose="020B0503020204020204" pitchFamily="34" charset="-122"/>
                <a:cs typeface="+mn-ea"/>
                <a:sym typeface="+mn-lt"/>
              </a:endParaRPr>
            </a:p>
            <a:p>
              <a:r>
                <a:rPr lang="zh-CN" altLang="en-US" sz="900" dirty="0">
                  <a:latin typeface="微软雅黑" panose="020B0503020204020204" pitchFamily="34" charset="-122"/>
                  <a:ea typeface="微软雅黑" panose="020B0503020204020204" pitchFamily="34" charset="-122"/>
                  <a:cs typeface="+mn-ea"/>
                  <a:sym typeface="+mn-lt"/>
                </a:rPr>
                <a:t>PNAG=聚-</a:t>
              </a:r>
              <a:r>
                <a:rPr lang="el-GR" altLang="zh-CN" sz="900" dirty="0">
                  <a:latin typeface="微软雅黑" panose="020B0503020204020204" pitchFamily="34" charset="-122"/>
                  <a:ea typeface="微软雅黑" panose="020B0503020204020204" pitchFamily="34" charset="-122"/>
                  <a:cs typeface="+mn-ea"/>
                  <a:sym typeface="+mn-lt"/>
                </a:rPr>
                <a:t>β</a:t>
              </a:r>
              <a:r>
                <a:rPr lang="en-US" altLang="zh-CN" sz="900" dirty="0">
                  <a:latin typeface="微软雅黑" panose="020B0503020204020204" pitchFamily="34" charset="-122"/>
                  <a:ea typeface="微软雅黑" panose="020B0503020204020204" pitchFamily="34" charset="-122"/>
                  <a:cs typeface="+mn-ea"/>
                  <a:sym typeface="+mn-lt"/>
                </a:rPr>
                <a:t>-</a:t>
              </a:r>
              <a:r>
                <a:rPr lang="zh-CN" altLang="en-US" sz="900" dirty="0">
                  <a:latin typeface="微软雅黑" panose="020B0503020204020204" pitchFamily="34" charset="-122"/>
                  <a:ea typeface="微软雅黑" panose="020B0503020204020204" pitchFamily="34" charset="-122"/>
                  <a:cs typeface="+mn-ea"/>
                  <a:sym typeface="+mn-lt"/>
                </a:rPr>
                <a:t>1,6-N-乙酰葡糖胺；</a:t>
              </a:r>
              <a:endParaRPr lang="en-US" altLang="zh-CN" sz="900" dirty="0">
                <a:latin typeface="微软雅黑" panose="020B0503020204020204" pitchFamily="34" charset="-122"/>
                <a:ea typeface="微软雅黑" panose="020B0503020204020204" pitchFamily="34" charset="-122"/>
                <a:cs typeface="+mn-ea"/>
                <a:sym typeface="+mn-lt"/>
              </a:endParaRPr>
            </a:p>
            <a:p>
              <a:r>
                <a:rPr lang="zh-CN" altLang="en-US" sz="900" dirty="0">
                  <a:latin typeface="微软雅黑" panose="020B0503020204020204" pitchFamily="34" charset="-122"/>
                  <a:ea typeface="微软雅黑" panose="020B0503020204020204" pitchFamily="34" charset="-122"/>
                  <a:cs typeface="+mn-ea"/>
                  <a:sym typeface="+mn-lt"/>
                </a:rPr>
                <a:t>T2SS=II型分泌系统；</a:t>
              </a:r>
              <a:endParaRPr lang="en-US" altLang="zh-CN" sz="900" dirty="0">
                <a:latin typeface="微软雅黑" panose="020B0503020204020204" pitchFamily="34" charset="-122"/>
                <a:ea typeface="微软雅黑" panose="020B0503020204020204" pitchFamily="34" charset="-122"/>
                <a:cs typeface="+mn-ea"/>
                <a:sym typeface="+mn-lt"/>
              </a:endParaRPr>
            </a:p>
            <a:p>
              <a:r>
                <a:rPr lang="zh-CN" altLang="en-US" sz="900" dirty="0">
                  <a:latin typeface="微软雅黑" panose="020B0503020204020204" pitchFamily="34" charset="-122"/>
                  <a:ea typeface="微软雅黑" panose="020B0503020204020204" pitchFamily="34" charset="-122"/>
                  <a:cs typeface="+mn-ea"/>
                  <a:sym typeface="+mn-lt"/>
                </a:rPr>
                <a:t>T6SS=VI型分泌系统</a:t>
              </a:r>
              <a:endParaRPr lang="zh-CN" altLang="en-US" sz="900"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4294967295"/>
          </p:nvPr>
        </p:nvSpPr>
        <p:spPr>
          <a:xfrm>
            <a:off x="569511" y="6450925"/>
            <a:ext cx="8445500" cy="166199"/>
          </a:xfrm>
        </p:spPr>
        <p:txBody>
          <a:bodyPr vert="horz" lIns="0" tIns="0" rIns="0" bIns="0" rtlCol="0" anchor="t" anchorCtr="0">
            <a:spAutoFit/>
          </a:bodyPr>
          <a:lstStyle/>
          <a:p>
            <a:pPr>
              <a:spcBef>
                <a:spcPts val="0"/>
              </a:spcBef>
              <a:buFont typeface="+mj-lt"/>
              <a:buAutoNum type="arabicPeriod"/>
            </a:pPr>
            <a:r>
              <a:rPr lang="en-US" altLang="zh-CN" sz="600" dirty="0" err="1">
                <a:latin typeface="微软雅黑" panose="020B0503020204020204" pitchFamily="34" charset="-122"/>
                <a:ea typeface="微软雅黑" panose="020B0503020204020204" pitchFamily="34" charset="-122"/>
                <a:cs typeface="+mn-ea"/>
                <a:sym typeface="+mn-lt"/>
              </a:rPr>
              <a:t>Moubareck</a:t>
            </a:r>
            <a:r>
              <a:rPr lang="en-US" altLang="zh-CN" sz="600" dirty="0">
                <a:latin typeface="微软雅黑" panose="020B0503020204020204" pitchFamily="34" charset="-122"/>
                <a:ea typeface="微软雅黑" panose="020B0503020204020204" pitchFamily="34" charset="-122"/>
                <a:cs typeface="+mn-ea"/>
                <a:sym typeface="+mn-lt"/>
              </a:rPr>
              <a:t> CA, et al. Antibiotics (Basel). 2020 Mar; 9(3), 119</a:t>
            </a:r>
            <a:endParaRPr lang="en-US" altLang="zh-CN" sz="600" dirty="0">
              <a:latin typeface="微软雅黑" panose="020B0503020204020204" pitchFamily="34" charset="-122"/>
              <a:ea typeface="微软雅黑" panose="020B0503020204020204" pitchFamily="34" charset="-122"/>
              <a:cs typeface="+mn-ea"/>
              <a:sym typeface="+mn-lt"/>
            </a:endParaRPr>
          </a:p>
          <a:p>
            <a:pPr>
              <a:spcBef>
                <a:spcPts val="0"/>
              </a:spcBef>
              <a:buFont typeface="+mj-lt"/>
              <a:buAutoNum type="arabicPeriod"/>
            </a:pPr>
            <a:r>
              <a:rPr lang="zh-CN" altLang="en-US" sz="600" dirty="0">
                <a:latin typeface="微软雅黑" panose="020B0503020204020204" pitchFamily="34" charset="-122"/>
                <a:ea typeface="微软雅黑" panose="020B0503020204020204" pitchFamily="34" charset="-122"/>
                <a:cs typeface="+mn-ea"/>
                <a:sym typeface="+mn-lt"/>
              </a:rPr>
              <a:t>戴桂花，等</a:t>
            </a:r>
            <a:r>
              <a:rPr lang="en-US" altLang="zh-CN" sz="600" dirty="0">
                <a:latin typeface="微软雅黑" panose="020B0503020204020204" pitchFamily="34" charset="-122"/>
                <a:ea typeface="微软雅黑" panose="020B0503020204020204" pitchFamily="34" charset="-122"/>
                <a:cs typeface="+mn-ea"/>
                <a:sym typeface="+mn-lt"/>
              </a:rPr>
              <a:t>. </a:t>
            </a:r>
            <a:r>
              <a:rPr lang="zh-CN" altLang="en-US" sz="600" dirty="0">
                <a:latin typeface="微软雅黑" panose="020B0503020204020204" pitchFamily="34" charset="-122"/>
                <a:ea typeface="微软雅黑" panose="020B0503020204020204" pitchFamily="34" charset="-122"/>
                <a:cs typeface="+mn-ea"/>
                <a:sym typeface="+mn-lt"/>
              </a:rPr>
              <a:t>鲍曼不动杆菌耐药机制的研究进展</a:t>
            </a:r>
            <a:r>
              <a:rPr lang="en-US" altLang="zh-CN" sz="600" dirty="0">
                <a:latin typeface="微软雅黑" panose="020B0503020204020204" pitchFamily="34" charset="-122"/>
                <a:ea typeface="微软雅黑" panose="020B0503020204020204" pitchFamily="34" charset="-122"/>
                <a:cs typeface="+mn-ea"/>
                <a:sym typeface="+mn-lt"/>
              </a:rPr>
              <a:t>. </a:t>
            </a:r>
            <a:r>
              <a:rPr lang="zh-CN" altLang="en-US" sz="600" dirty="0">
                <a:latin typeface="微软雅黑" panose="020B0503020204020204" pitchFamily="34" charset="-122"/>
                <a:ea typeface="微软雅黑" panose="020B0503020204020204" pitchFamily="34" charset="-122"/>
                <a:cs typeface="+mn-ea"/>
                <a:sym typeface="+mn-lt"/>
              </a:rPr>
              <a:t>亚洲临床医学杂志</a:t>
            </a:r>
            <a:r>
              <a:rPr lang="en-US" altLang="zh-CN" sz="600" dirty="0">
                <a:latin typeface="微软雅黑" panose="020B0503020204020204" pitchFamily="34" charset="-122"/>
                <a:ea typeface="微软雅黑" panose="020B0503020204020204" pitchFamily="34" charset="-122"/>
                <a:cs typeface="+mn-ea"/>
                <a:sym typeface="+mn-lt"/>
              </a:rPr>
              <a:t>, 2019,</a:t>
            </a:r>
            <a:r>
              <a:rPr lang="zh-CN" altLang="en-US" sz="600" dirty="0">
                <a:latin typeface="微软雅黑" panose="020B0503020204020204" pitchFamily="34" charset="-122"/>
                <a:ea typeface="微软雅黑" panose="020B0503020204020204" pitchFamily="34" charset="-122"/>
                <a:cs typeface="+mn-ea"/>
                <a:sym typeface="+mn-lt"/>
              </a:rPr>
              <a:t> </a:t>
            </a:r>
            <a:r>
              <a:rPr lang="en-US" altLang="zh-CN" sz="600" dirty="0">
                <a:latin typeface="微软雅黑" panose="020B0503020204020204" pitchFamily="34" charset="-122"/>
                <a:ea typeface="微软雅黑" panose="020B0503020204020204" pitchFamily="34" charset="-122"/>
                <a:cs typeface="+mn-ea"/>
                <a:sym typeface="+mn-lt"/>
              </a:rPr>
              <a:t>2</a:t>
            </a:r>
            <a:r>
              <a:rPr lang="zh-CN" altLang="en-US" sz="600" dirty="0">
                <a:latin typeface="微软雅黑" panose="020B0503020204020204" pitchFamily="34" charset="-122"/>
                <a:ea typeface="微软雅黑" panose="020B0503020204020204" pitchFamily="34" charset="-122"/>
                <a:cs typeface="+mn-ea"/>
                <a:sym typeface="+mn-lt"/>
              </a:rPr>
              <a:t> </a:t>
            </a:r>
            <a:r>
              <a:rPr lang="en-US" altLang="zh-CN" sz="600" dirty="0">
                <a:latin typeface="微软雅黑" panose="020B0503020204020204" pitchFamily="34" charset="-122"/>
                <a:ea typeface="微软雅黑" panose="020B0503020204020204" pitchFamily="34" charset="-122"/>
                <a:cs typeface="+mn-ea"/>
                <a:sym typeface="+mn-lt"/>
              </a:rPr>
              <a:t>(3):</a:t>
            </a:r>
            <a:r>
              <a:rPr lang="zh-CN" altLang="en-US" sz="600" dirty="0">
                <a:latin typeface="微软雅黑" panose="020B0503020204020204" pitchFamily="34" charset="-122"/>
                <a:ea typeface="微软雅黑" panose="020B0503020204020204" pitchFamily="34" charset="-122"/>
                <a:cs typeface="+mn-ea"/>
                <a:sym typeface="+mn-lt"/>
              </a:rPr>
              <a:t> </a:t>
            </a:r>
            <a:r>
              <a:rPr lang="en-US" altLang="zh-CN" sz="600" dirty="0">
                <a:latin typeface="微软雅黑" panose="020B0503020204020204" pitchFamily="34" charset="-122"/>
                <a:ea typeface="微软雅黑" panose="020B0503020204020204" pitchFamily="34" charset="-122"/>
                <a:cs typeface="+mn-ea"/>
                <a:sym typeface="+mn-lt"/>
              </a:rPr>
              <a:t>67-71</a:t>
            </a:r>
            <a:endParaRPr lang="zh-CN" altLang="en-US" sz="600" dirty="0">
              <a:latin typeface="微软雅黑" panose="020B0503020204020204" pitchFamily="34" charset="-122"/>
              <a:ea typeface="微软雅黑" panose="020B0503020204020204" pitchFamily="34" charset="-122"/>
              <a:cs typeface="+mn-ea"/>
              <a:sym typeface="+mn-lt"/>
            </a:endParaRPr>
          </a:p>
        </p:txBody>
      </p:sp>
      <p:sp>
        <p:nvSpPr>
          <p:cNvPr id="34" name="文本占位符 33"/>
          <p:cNvSpPr>
            <a:spLocks noGrp="1"/>
          </p:cNvSpPr>
          <p:nvPr>
            <p:ph type="body" sz="quarter" idx="4294967295"/>
          </p:nvPr>
        </p:nvSpPr>
        <p:spPr>
          <a:xfrm>
            <a:off x="442913" y="421591"/>
            <a:ext cx="11538425" cy="414738"/>
          </a:xfrm>
        </p:spPr>
        <p:txBody>
          <a:bodyPr>
            <a:noAutofit/>
          </a:bodyPr>
          <a:lstStyle/>
          <a:p>
            <a:pPr marL="0" indent="0">
              <a:buNone/>
            </a:pP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鲍曼不动杆菌的多种耐药机制中，</a:t>
            </a: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产生</a:t>
            </a:r>
            <a:r>
              <a:rPr lang="en-US" altLang="zh-CN" sz="2400" b="1" dirty="0">
                <a:solidFill>
                  <a:schemeClr val="accent2"/>
                </a:solidFill>
                <a:latin typeface="微软雅黑" panose="020B0503020204020204" pitchFamily="34" charset="-122"/>
                <a:ea typeface="微软雅黑" panose="020B0503020204020204" pitchFamily="34" charset="-122"/>
                <a:cs typeface="+mn-ea"/>
                <a:sym typeface="+mn-lt"/>
              </a:rPr>
              <a:t>β-</a:t>
            </a:r>
            <a:r>
              <a:rPr lang="zh-CN" altLang="en-US" sz="2400" b="1" dirty="0">
                <a:solidFill>
                  <a:schemeClr val="accent2"/>
                </a:solidFill>
                <a:latin typeface="微软雅黑" panose="020B0503020204020204" pitchFamily="34" charset="-122"/>
                <a:ea typeface="微软雅黑" panose="020B0503020204020204" pitchFamily="34" charset="-122"/>
                <a:cs typeface="+mn-ea"/>
                <a:sym typeface="+mn-lt"/>
              </a:rPr>
              <a:t>内酰胺酶</a:t>
            </a:r>
            <a:r>
              <a:rPr lang="zh-CN" altLang="en-US" sz="2400" b="1" dirty="0">
                <a:solidFill>
                  <a:schemeClr val="bg1"/>
                </a:solidFill>
                <a:latin typeface="微软雅黑" panose="020B0503020204020204" pitchFamily="34" charset="-122"/>
                <a:ea typeface="微软雅黑" panose="020B0503020204020204" pitchFamily="34" charset="-122"/>
                <a:cs typeface="+mn-ea"/>
                <a:sym typeface="+mn-lt"/>
              </a:rPr>
              <a:t>是对碳青霉烯类最普遍的耐药机制</a:t>
            </a:r>
            <a:endParaRPr lang="zh-CN" altLang="en-US" sz="2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99" name="组合 98"/>
          <p:cNvGrpSpPr/>
          <p:nvPr/>
        </p:nvGrpSpPr>
        <p:grpSpPr>
          <a:xfrm rot="16200000">
            <a:off x="1906400" y="-336009"/>
            <a:ext cx="1647835" cy="4791051"/>
            <a:chOff x="465138" y="2292312"/>
            <a:chExt cx="2027239" cy="3747030"/>
          </a:xfrm>
        </p:grpSpPr>
        <p:sp>
          <p:nvSpPr>
            <p:cNvPr id="100" name="矩形: 圆角 99"/>
            <p:cNvSpPr/>
            <p:nvPr/>
          </p:nvSpPr>
          <p:spPr>
            <a:xfrm>
              <a:off x="465138" y="2292312"/>
              <a:ext cx="2027239" cy="374703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1" name="矩形: 圆角 100"/>
            <p:cNvSpPr/>
            <p:nvPr/>
          </p:nvSpPr>
          <p:spPr>
            <a:xfrm>
              <a:off x="465138" y="2292312"/>
              <a:ext cx="2025490" cy="45719"/>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102" name="组合 101"/>
          <p:cNvGrpSpPr/>
          <p:nvPr/>
        </p:nvGrpSpPr>
        <p:grpSpPr>
          <a:xfrm rot="16200000">
            <a:off x="1392949" y="2118689"/>
            <a:ext cx="2674741" cy="4791051"/>
            <a:chOff x="465138" y="2292312"/>
            <a:chExt cx="2027239" cy="3747030"/>
          </a:xfrm>
        </p:grpSpPr>
        <p:sp>
          <p:nvSpPr>
            <p:cNvPr id="103" name="矩形: 圆角 102"/>
            <p:cNvSpPr/>
            <p:nvPr/>
          </p:nvSpPr>
          <p:spPr>
            <a:xfrm>
              <a:off x="465138" y="2292312"/>
              <a:ext cx="2027239" cy="374703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4" name="矩形: 圆角 103"/>
            <p:cNvSpPr/>
            <p:nvPr/>
          </p:nvSpPr>
          <p:spPr>
            <a:xfrm>
              <a:off x="465138" y="2292312"/>
              <a:ext cx="2025490" cy="45719"/>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ea"/>
                <a:sym typeface="+mn-lt"/>
              </a:endParaRPr>
            </a:p>
          </p:txBody>
        </p:sp>
      </p:grpSp>
      <p:sp>
        <p:nvSpPr>
          <p:cNvPr id="105" name="矩形: 圆角 104"/>
          <p:cNvSpPr/>
          <p:nvPr/>
        </p:nvSpPr>
        <p:spPr>
          <a:xfrm>
            <a:off x="4197427" y="1077869"/>
            <a:ext cx="7664372" cy="4931446"/>
          </a:xfrm>
          <a:prstGeom prst="roundRect">
            <a:avLst>
              <a:gd name="adj" fmla="val 1499"/>
            </a:avLst>
          </a:prstGeom>
          <a:solidFill>
            <a:schemeClr val="bg1"/>
          </a:solidFill>
          <a:ln>
            <a:noFill/>
          </a:ln>
          <a:effectLst>
            <a:outerShdw blurRad="50800" algn="tl"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grpSp>
        <p:nvGrpSpPr>
          <p:cNvPr id="106" name="组合 105"/>
          <p:cNvGrpSpPr/>
          <p:nvPr/>
        </p:nvGrpSpPr>
        <p:grpSpPr>
          <a:xfrm>
            <a:off x="4597765" y="1112968"/>
            <a:ext cx="7325532" cy="4832677"/>
            <a:chOff x="5607600" y="1122817"/>
            <a:chExt cx="8134793" cy="5464352"/>
          </a:xfrm>
        </p:grpSpPr>
        <p:grpSp>
          <p:nvGrpSpPr>
            <p:cNvPr id="107" name="组合 106"/>
            <p:cNvGrpSpPr/>
            <p:nvPr/>
          </p:nvGrpSpPr>
          <p:grpSpPr>
            <a:xfrm>
              <a:off x="6194016" y="1122817"/>
              <a:ext cx="7297882" cy="5464352"/>
              <a:chOff x="2412855" y="1105456"/>
              <a:chExt cx="7297882" cy="5464352"/>
            </a:xfrm>
          </p:grpSpPr>
          <p:pic>
            <p:nvPicPr>
              <p:cNvPr id="110" name="图片 109"/>
              <p:cNvPicPr>
                <a:picLocks noChangeAspect="1"/>
              </p:cNvPicPr>
              <p:nvPr/>
            </p:nvPicPr>
            <p:blipFill>
              <a:blip r:embed="rId1">
                <a:clrChange>
                  <a:clrFrom>
                    <a:srgbClr val="FFFFFF"/>
                  </a:clrFrom>
                  <a:clrTo>
                    <a:srgbClr val="FFFFFF">
                      <a:alpha val="0"/>
                    </a:srgbClr>
                  </a:clrTo>
                </a:clrChange>
              </a:blip>
              <a:stretch>
                <a:fillRect/>
              </a:stretch>
            </p:blipFill>
            <p:spPr>
              <a:xfrm>
                <a:off x="2528795" y="1105456"/>
                <a:ext cx="7105173" cy="5355185"/>
              </a:xfrm>
              <a:prstGeom prst="rect">
                <a:avLst/>
              </a:prstGeom>
            </p:spPr>
          </p:pic>
          <p:sp>
            <p:nvSpPr>
              <p:cNvPr id="111" name="文本框 110"/>
              <p:cNvSpPr txBox="1"/>
              <p:nvPr/>
            </p:nvSpPr>
            <p:spPr>
              <a:xfrm>
                <a:off x="2599134" y="2384475"/>
                <a:ext cx="788580" cy="191403"/>
              </a:xfrm>
              <a:prstGeom prst="rect">
                <a:avLst/>
              </a:prstGeom>
              <a:solidFill>
                <a:schemeClr val="bg1"/>
              </a:solidFill>
            </p:spPr>
            <p:txBody>
              <a:bodyPr wrap="none" lIns="0" tIns="0" rIns="0" bIns="0" rtlCol="0">
                <a:spAutoFit/>
              </a:bodyPr>
              <a:lstStyle/>
              <a:p>
                <a:r>
                  <a:rPr lang="el-GR" altLang="zh-CN" sz="1100" dirty="0">
                    <a:latin typeface="微软雅黑" panose="020B0503020204020204" pitchFamily="34" charset="-122"/>
                    <a:ea typeface="微软雅黑" panose="020B0503020204020204" pitchFamily="34" charset="-122"/>
                    <a:cs typeface="+mn-ea"/>
                    <a:sym typeface="+mn-lt"/>
                  </a:rPr>
                  <a:t>β</a:t>
                </a:r>
                <a:r>
                  <a:rPr lang="en-US" altLang="zh-CN" sz="1100" dirty="0">
                    <a:latin typeface="微软雅黑" panose="020B0503020204020204" pitchFamily="34" charset="-122"/>
                    <a:ea typeface="微软雅黑" panose="020B0503020204020204" pitchFamily="34" charset="-122"/>
                    <a:cs typeface="+mn-ea"/>
                    <a:sym typeface="+mn-lt"/>
                  </a:rPr>
                  <a:t>-</a:t>
                </a:r>
                <a:r>
                  <a:rPr lang="zh-CN" altLang="en-US" sz="1100" dirty="0">
                    <a:latin typeface="微软雅黑" panose="020B0503020204020204" pitchFamily="34" charset="-122"/>
                    <a:ea typeface="微软雅黑" panose="020B0503020204020204" pitchFamily="34" charset="-122"/>
                    <a:cs typeface="+mn-ea"/>
                    <a:sym typeface="+mn-lt"/>
                  </a:rPr>
                  <a:t>内酰胺类</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12" name="文本框 111"/>
              <p:cNvSpPr txBox="1"/>
              <p:nvPr/>
            </p:nvSpPr>
            <p:spPr>
              <a:xfrm>
                <a:off x="2441739" y="3704616"/>
                <a:ext cx="788580" cy="191403"/>
              </a:xfrm>
              <a:prstGeom prst="rect">
                <a:avLst/>
              </a:prstGeom>
              <a:solidFill>
                <a:schemeClr val="bg1"/>
              </a:solidFill>
            </p:spPr>
            <p:txBody>
              <a:bodyPr wrap="none" lIns="0" tIns="0" rIns="0" bIns="0" rtlCol="0">
                <a:spAutoFit/>
              </a:bodyPr>
              <a:lstStyle/>
              <a:p>
                <a:r>
                  <a:rPr lang="el-GR" altLang="zh-CN" sz="1100" dirty="0">
                    <a:latin typeface="微软雅黑" panose="020B0503020204020204" pitchFamily="34" charset="-122"/>
                    <a:ea typeface="微软雅黑" panose="020B0503020204020204" pitchFamily="34" charset="-122"/>
                    <a:cs typeface="+mn-ea"/>
                    <a:sym typeface="+mn-lt"/>
                  </a:rPr>
                  <a:t>β</a:t>
                </a:r>
                <a:r>
                  <a:rPr lang="en-US" altLang="zh-CN" sz="1100" dirty="0">
                    <a:latin typeface="微软雅黑" panose="020B0503020204020204" pitchFamily="34" charset="-122"/>
                    <a:ea typeface="微软雅黑" panose="020B0503020204020204" pitchFamily="34" charset="-122"/>
                    <a:cs typeface="+mn-ea"/>
                    <a:sym typeface="+mn-lt"/>
                  </a:rPr>
                  <a:t>-</a:t>
                </a:r>
                <a:r>
                  <a:rPr lang="zh-CN" altLang="en-US" sz="1100" dirty="0">
                    <a:latin typeface="微软雅黑" panose="020B0503020204020204" pitchFamily="34" charset="-122"/>
                    <a:ea typeface="微软雅黑" panose="020B0503020204020204" pitchFamily="34" charset="-122"/>
                    <a:cs typeface="+mn-ea"/>
                    <a:sym typeface="+mn-lt"/>
                  </a:rPr>
                  <a:t>内酰胺类</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13" name="文本框 112"/>
              <p:cNvSpPr txBox="1"/>
              <p:nvPr/>
            </p:nvSpPr>
            <p:spPr>
              <a:xfrm>
                <a:off x="2412855" y="4449640"/>
                <a:ext cx="1042479" cy="1444224"/>
              </a:xfrm>
              <a:prstGeom prst="rect">
                <a:avLst/>
              </a:prstGeom>
              <a:solidFill>
                <a:schemeClr val="bg1"/>
              </a:solidFill>
            </p:spPr>
            <p:txBody>
              <a:bodyPr wrap="square" rtlCol="0">
                <a:spAutoFit/>
              </a:bodyPr>
              <a:lstStyle/>
              <a:p>
                <a:r>
                  <a:rPr lang="el-GR" altLang="zh-CN" sz="1100" b="1" dirty="0">
                    <a:latin typeface="微软雅黑" panose="020B0503020204020204" pitchFamily="34" charset="-122"/>
                    <a:ea typeface="微软雅黑" panose="020B0503020204020204" pitchFamily="34" charset="-122"/>
                    <a:cs typeface="+mn-ea"/>
                    <a:sym typeface="+mn-lt"/>
                  </a:rPr>
                  <a:t>β</a:t>
                </a:r>
                <a:r>
                  <a:rPr lang="en-US" altLang="zh-CN" sz="1100" b="1" dirty="0">
                    <a:latin typeface="微软雅黑" panose="020B0503020204020204" pitchFamily="34" charset="-122"/>
                    <a:ea typeface="微软雅黑" panose="020B0503020204020204" pitchFamily="34" charset="-122"/>
                    <a:cs typeface="+mn-ea"/>
                    <a:sym typeface="+mn-lt"/>
                  </a:rPr>
                  <a:t>-</a:t>
                </a:r>
                <a:r>
                  <a:rPr lang="zh-CN" altLang="en-US" sz="1100" b="1" dirty="0">
                    <a:latin typeface="微软雅黑" panose="020B0503020204020204" pitchFamily="34" charset="-122"/>
                    <a:ea typeface="微软雅黑" panose="020B0503020204020204" pitchFamily="34" charset="-122"/>
                    <a:cs typeface="+mn-ea"/>
                    <a:sym typeface="+mn-lt"/>
                  </a:rPr>
                  <a:t>内酰胺类</a:t>
                </a:r>
                <a:endParaRPr lang="en-US" altLang="zh-CN" sz="1100" b="1" dirty="0">
                  <a:latin typeface="微软雅黑" panose="020B0503020204020204" pitchFamily="34" charset="-122"/>
                  <a:ea typeface="微软雅黑" panose="020B0503020204020204" pitchFamily="34" charset="-122"/>
                  <a:cs typeface="+mn-ea"/>
                  <a:sym typeface="+mn-lt"/>
                </a:endParaRPr>
              </a:p>
              <a:p>
                <a:pPr marL="171450" indent="-171450">
                  <a:buFont typeface="Wingdings" panose="05000000000000000000" pitchFamily="2" charset="2"/>
                  <a:buChar char="ü"/>
                </a:pPr>
                <a:r>
                  <a:rPr lang="en-US" altLang="zh-CN" sz="1100" b="1" dirty="0">
                    <a:latin typeface="微软雅黑" panose="020B0503020204020204" pitchFamily="34" charset="-122"/>
                    <a:ea typeface="微软雅黑" panose="020B0503020204020204" pitchFamily="34" charset="-122"/>
                    <a:cs typeface="+mn-ea"/>
                    <a:sym typeface="+mn-lt"/>
                  </a:rPr>
                  <a:t>A</a:t>
                </a:r>
                <a:r>
                  <a:rPr lang="zh-CN" altLang="en-US" sz="1100" b="1" dirty="0">
                    <a:latin typeface="微软雅黑" panose="020B0503020204020204" pitchFamily="34" charset="-122"/>
                    <a:ea typeface="微软雅黑" panose="020B0503020204020204" pitchFamily="34" charset="-122"/>
                    <a:cs typeface="+mn-ea"/>
                    <a:sym typeface="+mn-lt"/>
                  </a:rPr>
                  <a:t>类酶和</a:t>
                </a:r>
                <a:r>
                  <a:rPr lang="en-US" altLang="zh-CN" sz="1100" b="1" dirty="0">
                    <a:latin typeface="微软雅黑" panose="020B0503020204020204" pitchFamily="34" charset="-122"/>
                    <a:ea typeface="微软雅黑" panose="020B0503020204020204" pitchFamily="34" charset="-122"/>
                    <a:cs typeface="+mn-ea"/>
                    <a:sym typeface="+mn-lt"/>
                  </a:rPr>
                  <a:t>ESBLs</a:t>
                </a:r>
                <a:endParaRPr lang="en-US" altLang="zh-CN" sz="1100" b="1" dirty="0">
                  <a:latin typeface="微软雅黑" panose="020B0503020204020204" pitchFamily="34" charset="-122"/>
                  <a:ea typeface="微软雅黑" panose="020B0503020204020204" pitchFamily="34" charset="-122"/>
                  <a:cs typeface="+mn-ea"/>
                  <a:sym typeface="+mn-lt"/>
                </a:endParaRPr>
              </a:p>
              <a:p>
                <a:pPr marL="171450" indent="-171450">
                  <a:buFont typeface="Wingdings" panose="05000000000000000000" pitchFamily="2" charset="2"/>
                  <a:buChar char="ü"/>
                </a:pPr>
                <a:r>
                  <a:rPr lang="en-US" altLang="zh-CN" sz="1100" b="1" dirty="0">
                    <a:latin typeface="微软雅黑" panose="020B0503020204020204" pitchFamily="34" charset="-122"/>
                    <a:ea typeface="微软雅黑" panose="020B0503020204020204" pitchFamily="34" charset="-122"/>
                    <a:cs typeface="+mn-ea"/>
                    <a:sym typeface="+mn-lt"/>
                  </a:rPr>
                  <a:t>B</a:t>
                </a:r>
                <a:r>
                  <a:rPr lang="zh-CN" altLang="en-US" sz="1100" b="1" dirty="0">
                    <a:latin typeface="微软雅黑" panose="020B0503020204020204" pitchFamily="34" charset="-122"/>
                    <a:ea typeface="微软雅黑" panose="020B0503020204020204" pitchFamily="34" charset="-122"/>
                    <a:cs typeface="+mn-ea"/>
                    <a:sym typeface="+mn-lt"/>
                  </a:rPr>
                  <a:t>类酶 </a:t>
                </a:r>
                <a:r>
                  <a:rPr lang="en-US" altLang="zh-CN" sz="1100" b="1" dirty="0">
                    <a:latin typeface="微软雅黑" panose="020B0503020204020204" pitchFamily="34" charset="-122"/>
                    <a:ea typeface="微软雅黑" panose="020B0503020204020204" pitchFamily="34" charset="-122"/>
                    <a:cs typeface="+mn-ea"/>
                    <a:sym typeface="+mn-lt"/>
                  </a:rPr>
                  <a:t>(MBLs)</a:t>
                </a:r>
                <a:endParaRPr lang="en-US" altLang="zh-CN" sz="1100" b="1" dirty="0">
                  <a:latin typeface="微软雅黑" panose="020B0503020204020204" pitchFamily="34" charset="-122"/>
                  <a:ea typeface="微软雅黑" panose="020B0503020204020204" pitchFamily="34" charset="-122"/>
                  <a:cs typeface="+mn-ea"/>
                  <a:sym typeface="+mn-lt"/>
                </a:endParaRPr>
              </a:p>
              <a:p>
                <a:pPr marL="171450" indent="-171450">
                  <a:buFont typeface="Wingdings" panose="05000000000000000000" pitchFamily="2" charset="2"/>
                  <a:buChar char="ü"/>
                </a:pPr>
                <a:r>
                  <a:rPr lang="en-US" altLang="zh-CN" sz="1100" b="1" dirty="0">
                    <a:latin typeface="微软雅黑" panose="020B0503020204020204" pitchFamily="34" charset="-122"/>
                    <a:ea typeface="微软雅黑" panose="020B0503020204020204" pitchFamily="34" charset="-122"/>
                    <a:cs typeface="+mn-ea"/>
                    <a:sym typeface="+mn-lt"/>
                  </a:rPr>
                  <a:t>C</a:t>
                </a:r>
                <a:r>
                  <a:rPr lang="zh-CN" altLang="en-US" sz="1100" b="1" dirty="0">
                    <a:latin typeface="微软雅黑" panose="020B0503020204020204" pitchFamily="34" charset="-122"/>
                    <a:ea typeface="微软雅黑" panose="020B0503020204020204" pitchFamily="34" charset="-122"/>
                    <a:cs typeface="+mn-ea"/>
                    <a:sym typeface="+mn-lt"/>
                  </a:rPr>
                  <a:t>类酶</a:t>
                </a:r>
                <a:endParaRPr lang="en-US" altLang="zh-CN" sz="1100" b="1" dirty="0">
                  <a:latin typeface="微软雅黑" panose="020B0503020204020204" pitchFamily="34" charset="-122"/>
                  <a:ea typeface="微软雅黑" panose="020B0503020204020204" pitchFamily="34" charset="-122"/>
                  <a:cs typeface="+mn-ea"/>
                  <a:sym typeface="+mn-lt"/>
                </a:endParaRPr>
              </a:p>
              <a:p>
                <a:pPr marL="171450" indent="-171450">
                  <a:buFont typeface="Wingdings" panose="05000000000000000000" pitchFamily="2" charset="2"/>
                  <a:buChar char="ü"/>
                </a:pPr>
                <a:r>
                  <a:rPr lang="en-US" altLang="zh-CN" sz="1100" b="1" dirty="0">
                    <a:latin typeface="微软雅黑" panose="020B0503020204020204" pitchFamily="34" charset="-122"/>
                    <a:ea typeface="微软雅黑" panose="020B0503020204020204" pitchFamily="34" charset="-122"/>
                    <a:cs typeface="+mn-ea"/>
                    <a:sym typeface="+mn-lt"/>
                  </a:rPr>
                  <a:t>D</a:t>
                </a:r>
                <a:r>
                  <a:rPr lang="zh-CN" altLang="en-US" sz="1100" b="1" dirty="0">
                    <a:latin typeface="微软雅黑" panose="020B0503020204020204" pitchFamily="34" charset="-122"/>
                    <a:ea typeface="微软雅黑" panose="020B0503020204020204" pitchFamily="34" charset="-122"/>
                    <a:cs typeface="+mn-ea"/>
                    <a:sym typeface="+mn-lt"/>
                  </a:rPr>
                  <a:t>类酶</a:t>
                </a:r>
                <a:endParaRPr lang="zh-CN" altLang="en-US" sz="1100" b="1" dirty="0">
                  <a:latin typeface="微软雅黑" panose="020B0503020204020204" pitchFamily="34" charset="-122"/>
                  <a:ea typeface="微软雅黑" panose="020B0503020204020204" pitchFamily="34" charset="-122"/>
                  <a:cs typeface="+mn-ea"/>
                  <a:sym typeface="+mn-lt"/>
                </a:endParaRPr>
              </a:p>
            </p:txBody>
          </p:sp>
          <p:sp>
            <p:nvSpPr>
              <p:cNvPr id="114" name="文本框 113"/>
              <p:cNvSpPr txBox="1"/>
              <p:nvPr/>
            </p:nvSpPr>
            <p:spPr>
              <a:xfrm>
                <a:off x="4649372" y="4812120"/>
                <a:ext cx="1519311" cy="487208"/>
              </a:xfrm>
              <a:prstGeom prst="rect">
                <a:avLst/>
              </a:prstGeom>
              <a:solidFill>
                <a:schemeClr val="bg1"/>
              </a:solidFill>
            </p:spPr>
            <p:txBody>
              <a:bodyPr wrap="square" rtlCol="0">
                <a:spAutoFit/>
              </a:bodyPr>
              <a:lstStyle/>
              <a:p>
                <a:pPr algn="ctr"/>
                <a:r>
                  <a:rPr lang="el-GR" altLang="zh-CN" sz="1100" b="1" dirty="0">
                    <a:latin typeface="微软雅黑" panose="020B0503020204020204" pitchFamily="34" charset="-122"/>
                    <a:ea typeface="微软雅黑" panose="020B0503020204020204" pitchFamily="34" charset="-122"/>
                    <a:cs typeface="+mn-ea"/>
                    <a:sym typeface="+mn-lt"/>
                  </a:rPr>
                  <a:t>β</a:t>
                </a:r>
                <a:r>
                  <a:rPr lang="en-US" altLang="zh-CN" sz="1100" b="1" dirty="0">
                    <a:latin typeface="微软雅黑" panose="020B0503020204020204" pitchFamily="34" charset="-122"/>
                    <a:ea typeface="微软雅黑" panose="020B0503020204020204" pitchFamily="34" charset="-122"/>
                    <a:cs typeface="+mn-ea"/>
                    <a:sym typeface="+mn-lt"/>
                  </a:rPr>
                  <a:t>-</a:t>
                </a:r>
                <a:r>
                  <a:rPr lang="zh-CN" altLang="en-US" sz="1100" b="1" dirty="0">
                    <a:latin typeface="微软雅黑" panose="020B0503020204020204" pitchFamily="34" charset="-122"/>
                    <a:ea typeface="微软雅黑" panose="020B0503020204020204" pitchFamily="34" charset="-122"/>
                    <a:cs typeface="+mn-ea"/>
                    <a:sym typeface="+mn-lt"/>
                  </a:rPr>
                  <a:t>内酰胺酶与</a:t>
                </a:r>
                <a:endParaRPr lang="en-US" altLang="zh-CN" sz="1100" b="1" dirty="0">
                  <a:latin typeface="微软雅黑" panose="020B0503020204020204" pitchFamily="34" charset="-122"/>
                  <a:ea typeface="微软雅黑" panose="020B0503020204020204" pitchFamily="34" charset="-122"/>
                  <a:cs typeface="+mn-ea"/>
                  <a:sym typeface="+mn-lt"/>
                </a:endParaRPr>
              </a:p>
              <a:p>
                <a:pPr algn="ctr"/>
                <a:r>
                  <a:rPr lang="zh-CN" altLang="en-US" sz="1100" b="1" dirty="0">
                    <a:latin typeface="微软雅黑" panose="020B0503020204020204" pitchFamily="34" charset="-122"/>
                    <a:ea typeface="微软雅黑" panose="020B0503020204020204" pitchFamily="34" charset="-122"/>
                    <a:cs typeface="+mn-ea"/>
                    <a:sym typeface="+mn-lt"/>
                  </a:rPr>
                  <a:t>抗生素底物结合</a:t>
                </a:r>
                <a:endParaRPr lang="zh-CN" altLang="en-US" sz="1100" b="1" dirty="0">
                  <a:latin typeface="微软雅黑" panose="020B0503020204020204" pitchFamily="34" charset="-122"/>
                  <a:ea typeface="微软雅黑" panose="020B0503020204020204" pitchFamily="34" charset="-122"/>
                  <a:cs typeface="+mn-ea"/>
                  <a:sym typeface="+mn-lt"/>
                </a:endParaRPr>
              </a:p>
            </p:txBody>
          </p:sp>
          <p:sp>
            <p:nvSpPr>
              <p:cNvPr id="115" name="文本框 114"/>
              <p:cNvSpPr txBox="1"/>
              <p:nvPr/>
            </p:nvSpPr>
            <p:spPr>
              <a:xfrm>
                <a:off x="5512615" y="1303787"/>
                <a:ext cx="984745" cy="678611"/>
              </a:xfrm>
              <a:prstGeom prst="rect">
                <a:avLst/>
              </a:prstGeom>
              <a:solidFill>
                <a:schemeClr val="bg1"/>
              </a:solidFill>
            </p:spPr>
            <p:txBody>
              <a:bodyPr wrap="none" rtlCol="0">
                <a:spAutoFit/>
              </a:bodyPr>
              <a:lstStyle/>
              <a:p>
                <a:r>
                  <a:rPr lang="el-GR" altLang="zh-CN" sz="1100" dirty="0">
                    <a:latin typeface="微软雅黑" panose="020B0503020204020204" pitchFamily="34" charset="-122"/>
                    <a:ea typeface="微软雅黑" panose="020B0503020204020204" pitchFamily="34" charset="-122"/>
                    <a:cs typeface="+mn-ea"/>
                    <a:sym typeface="+mn-lt"/>
                  </a:rPr>
                  <a:t>β</a:t>
                </a:r>
                <a:r>
                  <a:rPr lang="en-US" altLang="zh-CN" sz="1100" dirty="0">
                    <a:latin typeface="微软雅黑" panose="020B0503020204020204" pitchFamily="34" charset="-122"/>
                    <a:ea typeface="微软雅黑" panose="020B0503020204020204" pitchFamily="34" charset="-122"/>
                    <a:cs typeface="+mn-ea"/>
                    <a:sym typeface="+mn-lt"/>
                  </a:rPr>
                  <a:t>-</a:t>
                </a:r>
                <a:r>
                  <a:rPr lang="zh-CN" altLang="en-US" sz="1100" dirty="0">
                    <a:latin typeface="微软雅黑" panose="020B0503020204020204" pitchFamily="34" charset="-122"/>
                    <a:ea typeface="微软雅黑" panose="020B0503020204020204" pitchFamily="34" charset="-122"/>
                    <a:cs typeface="+mn-ea"/>
                    <a:sym typeface="+mn-lt"/>
                  </a:rPr>
                  <a:t>内酰胺类</a:t>
                </a:r>
                <a:endParaRPr lang="en-US" altLang="zh-CN" sz="1100" dirty="0">
                  <a:latin typeface="微软雅黑" panose="020B0503020204020204" pitchFamily="34" charset="-122"/>
                  <a:ea typeface="微软雅黑" panose="020B0503020204020204" pitchFamily="34" charset="-122"/>
                  <a:cs typeface="+mn-ea"/>
                  <a:sym typeface="+mn-lt"/>
                </a:endParaRPr>
              </a:p>
              <a:p>
                <a:r>
                  <a:rPr lang="zh-CN" altLang="en-US" sz="1100" dirty="0">
                    <a:latin typeface="微软雅黑" panose="020B0503020204020204" pitchFamily="34" charset="-122"/>
                    <a:ea typeface="微软雅黑" panose="020B0503020204020204" pitchFamily="34" charset="-122"/>
                    <a:cs typeface="+mn-ea"/>
                    <a:sym typeface="+mn-lt"/>
                  </a:rPr>
                  <a:t>四环素类</a:t>
                </a:r>
                <a:endParaRPr lang="en-US" altLang="zh-CN" sz="1100" dirty="0">
                  <a:latin typeface="微软雅黑" panose="020B0503020204020204" pitchFamily="34" charset="-122"/>
                  <a:ea typeface="微软雅黑" panose="020B0503020204020204" pitchFamily="34" charset="-122"/>
                  <a:cs typeface="+mn-ea"/>
                  <a:sym typeface="+mn-lt"/>
                </a:endParaRPr>
              </a:p>
              <a:p>
                <a:r>
                  <a:rPr lang="zh-CN" altLang="en-US" sz="1100" dirty="0">
                    <a:latin typeface="微软雅黑" panose="020B0503020204020204" pitchFamily="34" charset="-122"/>
                    <a:ea typeface="微软雅黑" panose="020B0503020204020204" pitchFamily="34" charset="-122"/>
                    <a:cs typeface="+mn-ea"/>
                    <a:sym typeface="+mn-lt"/>
                  </a:rPr>
                  <a:t>喹诺酮类</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16" name="文本框 6"/>
              <p:cNvSpPr txBox="1"/>
              <p:nvPr/>
            </p:nvSpPr>
            <p:spPr>
              <a:xfrm>
                <a:off x="8479676" y="1303787"/>
                <a:ext cx="936684" cy="29580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a:latin typeface="微软雅黑" panose="020B0503020204020204" pitchFamily="34" charset="-122"/>
                    <a:ea typeface="微软雅黑" panose="020B0503020204020204" pitchFamily="34" charset="-122"/>
                    <a:cs typeface="+mn-ea"/>
                    <a:sym typeface="+mn-lt"/>
                  </a:rPr>
                  <a:t>多粘菌素</a:t>
                </a:r>
                <a:r>
                  <a:rPr lang="en-US" altLang="zh-CN" sz="1100" dirty="0">
                    <a:latin typeface="微软雅黑" panose="020B0503020204020204" pitchFamily="34" charset="-122"/>
                    <a:ea typeface="微软雅黑" panose="020B0503020204020204" pitchFamily="34" charset="-122"/>
                    <a:cs typeface="+mn-ea"/>
                    <a:sym typeface="+mn-lt"/>
                  </a:rPr>
                  <a:t>E</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17" name="文本框 6"/>
              <p:cNvSpPr txBox="1"/>
              <p:nvPr/>
            </p:nvSpPr>
            <p:spPr>
              <a:xfrm>
                <a:off x="8775174" y="2522973"/>
                <a:ext cx="518361" cy="295805"/>
              </a:xfrm>
              <a:prstGeom prst="rect">
                <a:avLst/>
              </a:prstGeom>
              <a:solidFill>
                <a:schemeClr val="bg1"/>
              </a:solid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a:latin typeface="微软雅黑" panose="020B0503020204020204" pitchFamily="34" charset="-122"/>
                    <a:ea typeface="微软雅黑" panose="020B0503020204020204" pitchFamily="34" charset="-122"/>
                    <a:cs typeface="+mn-ea"/>
                    <a:sym typeface="+mn-lt"/>
                  </a:rPr>
                  <a:t>外膜</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18" name="矩形 117"/>
              <p:cNvSpPr/>
              <p:nvPr/>
            </p:nvSpPr>
            <p:spPr>
              <a:xfrm>
                <a:off x="8595360" y="2783030"/>
                <a:ext cx="866140" cy="2154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119" name="文本框 118"/>
              <p:cNvSpPr txBox="1"/>
              <p:nvPr/>
            </p:nvSpPr>
            <p:spPr>
              <a:xfrm>
                <a:off x="8521880" y="4146197"/>
                <a:ext cx="1155393" cy="295805"/>
              </a:xfrm>
              <a:prstGeom prst="rect">
                <a:avLst/>
              </a:prstGeom>
              <a:solidFill>
                <a:schemeClr val="bg1"/>
              </a:solidFill>
            </p:spPr>
            <p:txBody>
              <a:bodyPr wrap="square" rtlCol="0">
                <a:spAutoFit/>
              </a:bodyPr>
              <a:lstStyle/>
              <a:p>
                <a:r>
                  <a:rPr lang="zh-CN" altLang="en-US" sz="1100" dirty="0">
                    <a:latin typeface="微软雅黑" panose="020B0503020204020204" pitchFamily="34" charset="-122"/>
                    <a:ea typeface="微软雅黑" panose="020B0503020204020204" pitchFamily="34" charset="-122"/>
                    <a:cs typeface="+mn-ea"/>
                    <a:sym typeface="+mn-lt"/>
                  </a:rPr>
                  <a:t>喹诺酮类</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20" name="文本框 11"/>
              <p:cNvSpPr txBox="1"/>
              <p:nvPr/>
            </p:nvSpPr>
            <p:spPr>
              <a:xfrm>
                <a:off x="8585880" y="5042954"/>
                <a:ext cx="944983" cy="295805"/>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100" dirty="0">
                    <a:latin typeface="微软雅黑" panose="020B0503020204020204" pitchFamily="34" charset="-122"/>
                    <a:ea typeface="微软雅黑" panose="020B0503020204020204" pitchFamily="34" charset="-122"/>
                    <a:cs typeface="+mn-ea"/>
                    <a:sym typeface="+mn-lt"/>
                  </a:rPr>
                  <a:t>四环素类</a:t>
                </a:r>
                <a:endParaRPr lang="en-US" altLang="zh-CN" sz="1100" dirty="0">
                  <a:latin typeface="微软雅黑" panose="020B0503020204020204" pitchFamily="34" charset="-122"/>
                  <a:ea typeface="微软雅黑" panose="020B0503020204020204" pitchFamily="34" charset="-122"/>
                  <a:cs typeface="+mn-ea"/>
                  <a:sym typeface="+mn-lt"/>
                </a:endParaRPr>
              </a:p>
            </p:txBody>
          </p:sp>
          <p:sp>
            <p:nvSpPr>
              <p:cNvPr id="121" name="文本框 6"/>
              <p:cNvSpPr txBox="1"/>
              <p:nvPr/>
            </p:nvSpPr>
            <p:spPr>
              <a:xfrm>
                <a:off x="3664637" y="6198527"/>
                <a:ext cx="1195754" cy="295805"/>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100" dirty="0">
                    <a:latin typeface="微软雅黑" panose="020B0503020204020204" pitchFamily="34" charset="-122"/>
                    <a:ea typeface="微软雅黑" panose="020B0503020204020204" pitchFamily="34" charset="-122"/>
                    <a:cs typeface="+mn-ea"/>
                    <a:sym typeface="+mn-lt"/>
                  </a:rPr>
                  <a:t>内膜</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22" name="文本框 121"/>
              <p:cNvSpPr txBox="1"/>
              <p:nvPr/>
            </p:nvSpPr>
            <p:spPr>
              <a:xfrm>
                <a:off x="4545301" y="6274003"/>
                <a:ext cx="1897378" cy="295805"/>
              </a:xfrm>
              <a:prstGeom prst="rect">
                <a:avLst/>
              </a:prstGeom>
              <a:solidFill>
                <a:schemeClr val="bg1"/>
              </a:solidFill>
            </p:spPr>
            <p:txBody>
              <a:bodyPr wrap="square" rtlCol="0">
                <a:spAutoFit/>
              </a:bodyPr>
              <a:lstStyle>
                <a:defPPr>
                  <a:defRPr lang="en-US"/>
                </a:defPPr>
                <a:lvl1pPr algn="ctr">
                  <a:defRPr sz="1200" b="1"/>
                </a:lvl1pPr>
              </a:lstStyle>
              <a:p>
                <a:r>
                  <a:rPr lang="zh-CN" altLang="en-US" sz="1100" b="0" dirty="0">
                    <a:latin typeface="微软雅黑" panose="020B0503020204020204" pitchFamily="34" charset="-122"/>
                    <a:ea typeface="微软雅黑" panose="020B0503020204020204" pitchFamily="34" charset="-122"/>
                    <a:cs typeface="+mn-ea"/>
                    <a:sym typeface="+mn-lt"/>
                  </a:rPr>
                  <a:t>多糖荚膜</a:t>
                </a:r>
                <a:endParaRPr lang="zh-CN" altLang="en-US" sz="1100" b="0" dirty="0">
                  <a:latin typeface="微软雅黑" panose="020B0503020204020204" pitchFamily="34" charset="-122"/>
                  <a:ea typeface="微软雅黑" panose="020B0503020204020204" pitchFamily="34" charset="-122"/>
                  <a:cs typeface="+mn-ea"/>
                  <a:sym typeface="+mn-lt"/>
                </a:endParaRPr>
              </a:p>
            </p:txBody>
          </p:sp>
          <p:sp>
            <p:nvSpPr>
              <p:cNvPr id="123" name="矩形 122"/>
              <p:cNvSpPr/>
              <p:nvPr/>
            </p:nvSpPr>
            <p:spPr>
              <a:xfrm>
                <a:off x="3972637" y="1487000"/>
                <a:ext cx="1032018" cy="276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124" name="文本框 123"/>
              <p:cNvSpPr txBox="1"/>
              <p:nvPr/>
            </p:nvSpPr>
            <p:spPr>
              <a:xfrm>
                <a:off x="4011997" y="1450299"/>
                <a:ext cx="953297" cy="484868"/>
              </a:xfrm>
              <a:prstGeom prst="rect">
                <a:avLst/>
              </a:prstGeom>
              <a:solidFill>
                <a:schemeClr val="bg1"/>
              </a:solidFill>
            </p:spPr>
            <p:txBody>
              <a:bodyPr wrap="square" rtlCol="0">
                <a:spAutoFit/>
              </a:bodyPr>
              <a:lstStyle>
                <a:defPPr>
                  <a:defRPr lang="en-US"/>
                </a:defPPr>
                <a:lvl1pPr>
                  <a:defRPr sz="1200" b="1"/>
                </a:lvl1pPr>
              </a:lstStyle>
              <a:p>
                <a:pPr algn="ctr"/>
                <a:r>
                  <a:rPr lang="zh-CN" altLang="en-US" sz="1100" b="0" dirty="0">
                    <a:latin typeface="微软雅黑" panose="020B0503020204020204" pitchFamily="34" charset="-122"/>
                    <a:ea typeface="微软雅黑" panose="020B0503020204020204" pitchFamily="34" charset="-122"/>
                    <a:cs typeface="+mn-ea"/>
                    <a:sym typeface="+mn-lt"/>
                  </a:rPr>
                  <a:t>AdeABC</a:t>
                </a:r>
                <a:endParaRPr lang="en-US" altLang="zh-CN" sz="1100" b="0" dirty="0">
                  <a:latin typeface="微软雅黑" panose="020B0503020204020204" pitchFamily="34" charset="-122"/>
                  <a:ea typeface="微软雅黑" panose="020B0503020204020204" pitchFamily="34" charset="-122"/>
                  <a:cs typeface="+mn-ea"/>
                  <a:sym typeface="+mn-lt"/>
                </a:endParaRPr>
              </a:p>
              <a:p>
                <a:pPr algn="ctr"/>
                <a:r>
                  <a:rPr lang="zh-CN" altLang="en-US" sz="1100" b="0" dirty="0">
                    <a:latin typeface="微软雅黑" panose="020B0503020204020204" pitchFamily="34" charset="-122"/>
                    <a:ea typeface="微软雅黑" panose="020B0503020204020204" pitchFamily="34" charset="-122"/>
                    <a:cs typeface="+mn-ea"/>
                    <a:sym typeface="+mn-lt"/>
                  </a:rPr>
                  <a:t>外排泵</a:t>
                </a:r>
                <a:endParaRPr lang="zh-CN" altLang="en-US" sz="1100" b="0" dirty="0">
                  <a:latin typeface="微软雅黑" panose="020B0503020204020204" pitchFamily="34" charset="-122"/>
                  <a:ea typeface="微软雅黑" panose="020B0503020204020204" pitchFamily="34" charset="-122"/>
                  <a:cs typeface="+mn-ea"/>
                  <a:sym typeface="+mn-lt"/>
                </a:endParaRPr>
              </a:p>
            </p:txBody>
          </p:sp>
          <p:sp>
            <p:nvSpPr>
              <p:cNvPr id="125" name="矩形 124"/>
              <p:cNvSpPr/>
              <p:nvPr/>
            </p:nvSpPr>
            <p:spPr>
              <a:xfrm>
                <a:off x="6731665" y="5158484"/>
                <a:ext cx="372520" cy="579992"/>
              </a:xfrm>
              <a:prstGeom prst="rect">
                <a:avLst/>
              </a:prstGeom>
              <a:solidFill>
                <a:srgbClr val="01B1F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126" name="文本框 125"/>
              <p:cNvSpPr txBox="1"/>
              <p:nvPr/>
            </p:nvSpPr>
            <p:spPr>
              <a:xfrm>
                <a:off x="6580419" y="5211086"/>
                <a:ext cx="675010" cy="487208"/>
              </a:xfrm>
              <a:prstGeom prst="rect">
                <a:avLst/>
              </a:prstGeom>
              <a:noFill/>
            </p:spPr>
            <p:txBody>
              <a:bodyPr wrap="none" lIns="91440" tIns="45720" rIns="91440" bIns="45720" rtlCol="0">
                <a:spAutoFit/>
              </a:bodyPr>
              <a:lstStyle>
                <a:defPPr>
                  <a:defRPr lang="en-US"/>
                </a:defPPr>
                <a:lvl1pPr>
                  <a:defRPr sz="1200" b="1"/>
                </a:lvl1pPr>
              </a:lstStyle>
              <a:p>
                <a:pPr algn="ctr"/>
                <a:r>
                  <a:rPr lang="en-US" altLang="zh-CN" sz="1100" dirty="0">
                    <a:latin typeface="微软雅黑" panose="020B0503020204020204" pitchFamily="34" charset="-122"/>
                    <a:ea typeface="微软雅黑" panose="020B0503020204020204" pitchFamily="34" charset="-122"/>
                    <a:cs typeface="+mn-ea"/>
                    <a:sym typeface="+mn-lt"/>
                  </a:rPr>
                  <a:t>TET</a:t>
                </a:r>
                <a:endParaRPr lang="en-US" altLang="zh-CN" sz="1100" dirty="0">
                  <a:latin typeface="微软雅黑" panose="020B0503020204020204" pitchFamily="34" charset="-122"/>
                  <a:ea typeface="微软雅黑" panose="020B0503020204020204" pitchFamily="34" charset="-122"/>
                  <a:cs typeface="+mn-ea"/>
                  <a:sym typeface="+mn-lt"/>
                </a:endParaRPr>
              </a:p>
              <a:p>
                <a:pPr algn="ctr"/>
                <a:r>
                  <a:rPr lang="zh-CN" altLang="en-US" sz="1100" dirty="0">
                    <a:latin typeface="微软雅黑" panose="020B0503020204020204" pitchFamily="34" charset="-122"/>
                    <a:ea typeface="微软雅黑" panose="020B0503020204020204" pitchFamily="34" charset="-122"/>
                    <a:cs typeface="+mn-ea"/>
                    <a:sym typeface="+mn-lt"/>
                  </a:rPr>
                  <a:t>外排泵</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27" name="文本框 126"/>
              <p:cNvSpPr txBox="1"/>
              <p:nvPr/>
            </p:nvSpPr>
            <p:spPr>
              <a:xfrm>
                <a:off x="6462953" y="4449640"/>
                <a:ext cx="1032808" cy="295805"/>
              </a:xfrm>
              <a:prstGeom prst="rect">
                <a:avLst/>
              </a:prstGeom>
              <a:solidFill>
                <a:schemeClr val="bg1"/>
              </a:solidFill>
            </p:spPr>
            <p:txBody>
              <a:bodyPr wrap="none" rtlCol="0">
                <a:spAutoFit/>
              </a:bodyPr>
              <a:lstStyle>
                <a:defPPr>
                  <a:defRPr lang="en-US"/>
                </a:defPPr>
                <a:lvl1pPr>
                  <a:defRPr sz="1200" b="1"/>
                </a:lvl1pPr>
              </a:lstStyle>
              <a:p>
                <a:r>
                  <a:rPr lang="zh-CN" altLang="en-US" sz="1100" b="0" dirty="0">
                    <a:latin typeface="微软雅黑" panose="020B0503020204020204" pitchFamily="34" charset="-122"/>
                    <a:ea typeface="微软雅黑" panose="020B0503020204020204" pitchFamily="34" charset="-122"/>
                    <a:cs typeface="+mn-ea"/>
                    <a:sym typeface="+mn-lt"/>
                  </a:rPr>
                  <a:t>DNA旋转酶</a:t>
                </a:r>
                <a:endParaRPr lang="zh-CN" altLang="en-US" sz="1100" b="0" dirty="0">
                  <a:latin typeface="微软雅黑" panose="020B0503020204020204" pitchFamily="34" charset="-122"/>
                  <a:ea typeface="微软雅黑" panose="020B0503020204020204" pitchFamily="34" charset="-122"/>
                  <a:cs typeface="+mn-ea"/>
                  <a:sym typeface="+mn-lt"/>
                </a:endParaRPr>
              </a:p>
            </p:txBody>
          </p:sp>
          <p:sp>
            <p:nvSpPr>
              <p:cNvPr id="128" name="矩形 127"/>
              <p:cNvSpPr/>
              <p:nvPr/>
            </p:nvSpPr>
            <p:spPr>
              <a:xfrm>
                <a:off x="5984680" y="3441600"/>
                <a:ext cx="998011" cy="2029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129" name="矩形 128"/>
              <p:cNvSpPr/>
              <p:nvPr/>
            </p:nvSpPr>
            <p:spPr>
              <a:xfrm>
                <a:off x="5820226" y="3594000"/>
                <a:ext cx="1321899" cy="2029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sp>
            <p:nvSpPr>
              <p:cNvPr id="130" name="文本框 129"/>
              <p:cNvSpPr txBox="1"/>
              <p:nvPr/>
            </p:nvSpPr>
            <p:spPr>
              <a:xfrm>
                <a:off x="6086342" y="3394449"/>
                <a:ext cx="1096535" cy="382806"/>
              </a:xfrm>
              <a:prstGeom prst="rect">
                <a:avLst/>
              </a:prstGeom>
              <a:noFill/>
            </p:spPr>
            <p:txBody>
              <a:bodyPr wrap="none" lIns="0" tIns="0" rIns="0" bIns="0" rtlCol="0">
                <a:spAutoFit/>
              </a:bodyPr>
              <a:lstStyle/>
              <a:p>
                <a:pPr algn="ctr"/>
                <a:r>
                  <a:rPr lang="en-US" altLang="zh-CN" sz="1100" dirty="0">
                    <a:latin typeface="微软雅黑" panose="020B0503020204020204" pitchFamily="34" charset="-122"/>
                    <a:ea typeface="微软雅黑" panose="020B0503020204020204" pitchFamily="34" charset="-122"/>
                    <a:cs typeface="+mn-ea"/>
                    <a:sym typeface="+mn-lt"/>
                  </a:rPr>
                  <a:t>AME</a:t>
                </a:r>
                <a:r>
                  <a:rPr lang="zh-CN" altLang="en-US" sz="1100" dirty="0">
                    <a:latin typeface="微软雅黑" panose="020B0503020204020204" pitchFamily="34" charset="-122"/>
                    <a:ea typeface="微软雅黑" panose="020B0503020204020204" pitchFamily="34" charset="-122"/>
                    <a:cs typeface="+mn-ea"/>
                    <a:sym typeface="+mn-lt"/>
                  </a:rPr>
                  <a:t>与</a:t>
                </a:r>
                <a:endParaRPr lang="en-US" altLang="zh-CN" sz="1100" dirty="0">
                  <a:latin typeface="微软雅黑" panose="020B0503020204020204" pitchFamily="34" charset="-122"/>
                  <a:ea typeface="微软雅黑" panose="020B0503020204020204" pitchFamily="34" charset="-122"/>
                  <a:cs typeface="+mn-ea"/>
                  <a:sym typeface="+mn-lt"/>
                </a:endParaRPr>
              </a:p>
              <a:p>
                <a:pPr algn="ctr"/>
                <a:r>
                  <a:rPr lang="zh-CN" altLang="en-US" sz="1100" dirty="0">
                    <a:latin typeface="微软雅黑" panose="020B0503020204020204" pitchFamily="34" charset="-122"/>
                    <a:ea typeface="微软雅黑" panose="020B0503020204020204" pitchFamily="34" charset="-122"/>
                    <a:cs typeface="+mn-ea"/>
                    <a:sym typeface="+mn-lt"/>
                  </a:rPr>
                  <a:t>抗生素底物结合</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31" name="文本框 130"/>
              <p:cNvSpPr txBox="1"/>
              <p:nvPr/>
            </p:nvSpPr>
            <p:spPr>
              <a:xfrm>
                <a:off x="8555344" y="3083050"/>
                <a:ext cx="1155393" cy="295805"/>
              </a:xfrm>
              <a:prstGeom prst="rect">
                <a:avLst/>
              </a:prstGeom>
              <a:solidFill>
                <a:schemeClr val="bg1"/>
              </a:solidFill>
            </p:spPr>
            <p:txBody>
              <a:bodyPr wrap="square" rtlCol="0">
                <a:spAutoFit/>
              </a:bodyPr>
              <a:lstStyle/>
              <a:p>
                <a:r>
                  <a:rPr lang="zh-CN" altLang="en-US" sz="1100" dirty="0">
                    <a:latin typeface="微软雅黑" panose="020B0503020204020204" pitchFamily="34" charset="-122"/>
                    <a:ea typeface="微软雅黑" panose="020B0503020204020204" pitchFamily="34" charset="-122"/>
                    <a:cs typeface="+mn-ea"/>
                    <a:sym typeface="+mn-lt"/>
                  </a:rPr>
                  <a:t>氨基糖苷类</a:t>
                </a:r>
                <a:endParaRPr lang="zh-CN" altLang="en-US" sz="1100" dirty="0">
                  <a:latin typeface="微软雅黑" panose="020B0503020204020204" pitchFamily="34" charset="-122"/>
                  <a:ea typeface="微软雅黑" panose="020B0503020204020204" pitchFamily="34" charset="-122"/>
                  <a:cs typeface="+mn-ea"/>
                  <a:sym typeface="+mn-lt"/>
                </a:endParaRPr>
              </a:p>
            </p:txBody>
          </p:sp>
          <p:sp>
            <p:nvSpPr>
              <p:cNvPr id="132" name="文本框 131"/>
              <p:cNvSpPr txBox="1"/>
              <p:nvPr/>
            </p:nvSpPr>
            <p:spPr>
              <a:xfrm>
                <a:off x="3478251" y="3637514"/>
                <a:ext cx="783240" cy="382806"/>
              </a:xfrm>
              <a:prstGeom prst="rect">
                <a:avLst/>
              </a:prstGeom>
              <a:solidFill>
                <a:srgbClr val="FD0002"/>
              </a:solidFill>
            </p:spPr>
            <p:txBody>
              <a:bodyPr wrap="none" lIns="0" tIns="0" rIns="0" bIns="0" rtlCol="0">
                <a:spAutoFit/>
              </a:bodyPr>
              <a:lstStyle>
                <a:defPPr>
                  <a:defRPr lang="en-US"/>
                </a:defPPr>
                <a:lvl1pPr>
                  <a:defRPr sz="1200" b="1"/>
                </a:lvl1pPr>
              </a:lstStyle>
              <a:p>
                <a:pPr algn="ctr"/>
                <a:r>
                  <a:rPr lang="en-US" altLang="zh-CN" sz="1100" b="0" dirty="0" err="1">
                    <a:latin typeface="微软雅黑" panose="020B0503020204020204" pitchFamily="34" charset="-122"/>
                    <a:ea typeface="微软雅黑" panose="020B0503020204020204" pitchFamily="34" charset="-122"/>
                    <a:cs typeface="+mn-ea"/>
                    <a:sym typeface="+mn-lt"/>
                  </a:rPr>
                  <a:t>CarO</a:t>
                </a:r>
                <a:endParaRPr lang="en-US" altLang="zh-CN" sz="1100" b="0" dirty="0">
                  <a:latin typeface="微软雅黑" panose="020B0503020204020204" pitchFamily="34" charset="-122"/>
                  <a:ea typeface="微软雅黑" panose="020B0503020204020204" pitchFamily="34" charset="-122"/>
                  <a:cs typeface="+mn-ea"/>
                  <a:sym typeface="+mn-lt"/>
                </a:endParaRPr>
              </a:p>
              <a:p>
                <a:pPr algn="ctr"/>
                <a:r>
                  <a:rPr lang="zh-CN" altLang="en-US" sz="1100" b="0" dirty="0">
                    <a:latin typeface="微软雅黑" panose="020B0503020204020204" pitchFamily="34" charset="-122"/>
                    <a:ea typeface="微软雅黑" panose="020B0503020204020204" pitchFamily="34" charset="-122"/>
                    <a:cs typeface="+mn-ea"/>
                    <a:sym typeface="+mn-lt"/>
                  </a:rPr>
                  <a:t>外膜孔蛋白</a:t>
                </a:r>
                <a:endParaRPr lang="zh-CN" altLang="en-US" sz="1100" b="0" dirty="0">
                  <a:latin typeface="微软雅黑" panose="020B0503020204020204" pitchFamily="34" charset="-122"/>
                  <a:ea typeface="微软雅黑" panose="020B0503020204020204" pitchFamily="34" charset="-122"/>
                  <a:cs typeface="+mn-ea"/>
                  <a:sym typeface="+mn-lt"/>
                </a:endParaRPr>
              </a:p>
            </p:txBody>
          </p:sp>
        </p:grpSp>
        <p:sp>
          <p:nvSpPr>
            <p:cNvPr id="108" name="文本框 107"/>
            <p:cNvSpPr txBox="1"/>
            <p:nvPr/>
          </p:nvSpPr>
          <p:spPr>
            <a:xfrm>
              <a:off x="12250321" y="5610635"/>
              <a:ext cx="1492072" cy="800413"/>
            </a:xfrm>
            <a:prstGeom prst="rect">
              <a:avLst/>
            </a:prstGeom>
            <a:noFill/>
          </p:spPr>
          <p:txBody>
            <a:bodyPr wrap="none">
              <a:spAutoFit/>
            </a:bodyPr>
            <a:lstStyle>
              <a:defPPr>
                <a:defRPr lang="en-US"/>
              </a:defPPr>
              <a:lvl1pPr>
                <a:defRPr sz="900"/>
              </a:lvl1pPr>
            </a:lstStyle>
            <a:p>
              <a:r>
                <a:rPr lang="en-US" altLang="zh-CN" sz="800" dirty="0">
                  <a:latin typeface="微软雅黑" panose="020B0503020204020204" pitchFamily="34" charset="-122"/>
                  <a:ea typeface="微软雅黑" panose="020B0503020204020204" pitchFamily="34" charset="-122"/>
                  <a:cs typeface="+mn-ea"/>
                  <a:sym typeface="+mn-lt"/>
                </a:rPr>
                <a:t>AME = </a:t>
              </a:r>
              <a:r>
                <a:rPr lang="zh-CN" altLang="en-US" sz="800" dirty="0">
                  <a:latin typeface="微软雅黑" panose="020B0503020204020204" pitchFamily="34" charset="-122"/>
                  <a:ea typeface="微软雅黑" panose="020B0503020204020204" pitchFamily="34" charset="-122"/>
                  <a:cs typeface="+mn-ea"/>
                  <a:sym typeface="+mn-lt"/>
                </a:rPr>
                <a:t>氨基糖苷修饰酶;</a:t>
              </a:r>
              <a:endParaRPr lang="en-US" altLang="zh-CN" sz="800" dirty="0">
                <a:latin typeface="微软雅黑" panose="020B0503020204020204" pitchFamily="34" charset="-122"/>
                <a:ea typeface="微软雅黑" panose="020B0503020204020204" pitchFamily="34" charset="-122"/>
                <a:cs typeface="+mn-ea"/>
                <a:sym typeface="+mn-lt"/>
              </a:endParaRPr>
            </a:p>
            <a:p>
              <a:r>
                <a:rPr lang="zh-CN" altLang="en-US" sz="800" dirty="0">
                  <a:latin typeface="微软雅黑" panose="020B0503020204020204" pitchFamily="34" charset="-122"/>
                  <a:ea typeface="微软雅黑" panose="020B0503020204020204" pitchFamily="34" charset="-122"/>
                  <a:cs typeface="+mn-ea"/>
                  <a:sym typeface="+mn-lt"/>
                </a:rPr>
                <a:t>ESBLs = 超广谱内酰胺酶;</a:t>
              </a:r>
              <a:endParaRPr lang="en-US" altLang="zh-CN" sz="800" dirty="0">
                <a:latin typeface="微软雅黑" panose="020B0503020204020204" pitchFamily="34" charset="-122"/>
                <a:ea typeface="微软雅黑" panose="020B0503020204020204" pitchFamily="34" charset="-122"/>
                <a:cs typeface="+mn-ea"/>
                <a:sym typeface="+mn-lt"/>
              </a:endParaRPr>
            </a:p>
            <a:p>
              <a:r>
                <a:rPr lang="zh-CN" altLang="en-US" sz="800" dirty="0">
                  <a:latin typeface="微软雅黑" panose="020B0503020204020204" pitchFamily="34" charset="-122"/>
                  <a:ea typeface="微软雅黑" panose="020B0503020204020204" pitchFamily="34" charset="-122"/>
                  <a:cs typeface="+mn-ea"/>
                  <a:sym typeface="+mn-lt"/>
                </a:rPr>
                <a:t>MBLs = 金属内酰胺酶;</a:t>
              </a:r>
              <a:endParaRPr lang="en-US" altLang="zh-CN" sz="800" dirty="0">
                <a:latin typeface="微软雅黑" panose="020B0503020204020204" pitchFamily="34" charset="-122"/>
                <a:ea typeface="微软雅黑" panose="020B0503020204020204" pitchFamily="34" charset="-122"/>
                <a:cs typeface="+mn-ea"/>
                <a:sym typeface="+mn-lt"/>
              </a:endParaRPr>
            </a:p>
            <a:p>
              <a:r>
                <a:rPr lang="en-US" altLang="zh-CN" sz="800" dirty="0">
                  <a:latin typeface="微软雅黑" panose="020B0503020204020204" pitchFamily="34" charset="-122"/>
                  <a:ea typeface="微软雅黑" panose="020B0503020204020204" pitchFamily="34" charset="-122"/>
                  <a:cs typeface="+mn-ea"/>
                  <a:sym typeface="+mn-lt"/>
                </a:rPr>
                <a:t>LPS = </a:t>
              </a:r>
              <a:r>
                <a:rPr lang="zh-CN" altLang="en-US" sz="800" dirty="0">
                  <a:latin typeface="微软雅黑" panose="020B0503020204020204" pitchFamily="34" charset="-122"/>
                  <a:ea typeface="微软雅黑" panose="020B0503020204020204" pitchFamily="34" charset="-122"/>
                  <a:cs typeface="+mn-ea"/>
                  <a:sym typeface="+mn-lt"/>
                </a:rPr>
                <a:t>脂多糖;</a:t>
              </a:r>
              <a:endParaRPr lang="en-US" altLang="zh-CN" sz="800" dirty="0">
                <a:latin typeface="微软雅黑" panose="020B0503020204020204" pitchFamily="34" charset="-122"/>
                <a:ea typeface="微软雅黑" panose="020B0503020204020204" pitchFamily="34" charset="-122"/>
                <a:cs typeface="+mn-ea"/>
                <a:sym typeface="+mn-lt"/>
              </a:endParaRPr>
            </a:p>
            <a:p>
              <a:r>
                <a:rPr lang="zh-CN" altLang="en-US" sz="800" dirty="0">
                  <a:latin typeface="微软雅黑" panose="020B0503020204020204" pitchFamily="34" charset="-122"/>
                  <a:ea typeface="微软雅黑" panose="020B0503020204020204" pitchFamily="34" charset="-122"/>
                  <a:cs typeface="+mn-ea"/>
                  <a:sym typeface="+mn-lt"/>
                </a:rPr>
                <a:t>PBP = 青霉素结合蛋白</a:t>
              </a:r>
              <a:endParaRPr lang="zh-CN" altLang="en-US" sz="800" dirty="0">
                <a:latin typeface="微软雅黑" panose="020B0503020204020204" pitchFamily="34" charset="-122"/>
                <a:ea typeface="微软雅黑" panose="020B0503020204020204" pitchFamily="34" charset="-122"/>
                <a:cs typeface="+mn-ea"/>
                <a:sym typeface="+mn-lt"/>
              </a:endParaRPr>
            </a:p>
          </p:txBody>
        </p:sp>
        <p:sp>
          <p:nvSpPr>
            <p:cNvPr id="109" name="椭圆 108"/>
            <p:cNvSpPr/>
            <p:nvPr/>
          </p:nvSpPr>
          <p:spPr>
            <a:xfrm rot="21055077">
              <a:off x="5607600" y="4027354"/>
              <a:ext cx="4560275" cy="1874046"/>
            </a:xfrm>
            <a:prstGeom prst="ellipse">
              <a:avLst/>
            </a:prstGeom>
            <a:solidFill>
              <a:schemeClr val="accent2">
                <a:alpha val="10000"/>
              </a:schemeClr>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cs typeface="+mn-ea"/>
                <a:sym typeface="+mn-lt"/>
              </a:endParaRPr>
            </a:p>
          </p:txBody>
        </p:sp>
      </p:grpSp>
      <p:sp>
        <p:nvSpPr>
          <p:cNvPr id="133" name="文本框 132"/>
          <p:cNvSpPr txBox="1"/>
          <p:nvPr/>
        </p:nvSpPr>
        <p:spPr>
          <a:xfrm>
            <a:off x="330200" y="6097201"/>
            <a:ext cx="7973301" cy="138499"/>
          </a:xfrm>
          <a:prstGeom prst="rect">
            <a:avLst/>
          </a:prstGeom>
          <a:noFill/>
        </p:spPr>
        <p:txBody>
          <a:bodyPr wrap="square" lIns="0" tIns="0" rIns="0" bIns="0" rtlCol="0">
            <a:spAutoFit/>
          </a:bodyPr>
          <a:lstStyle>
            <a:defPPr>
              <a:defRPr lang="en-US"/>
            </a:defPPr>
            <a:lvl1pPr>
              <a:defRPr sz="900">
                <a:latin typeface="Pfizer Tomorrow" panose="02010503040201060303" pitchFamily="50" charset="0"/>
              </a:defRPr>
            </a:lvl1pPr>
          </a:lstStyle>
          <a:p>
            <a:r>
              <a:rPr lang="zh-CN" altLang="en-US" dirty="0">
                <a:latin typeface="微软雅黑" panose="020B0503020204020204" pitchFamily="34" charset="-122"/>
                <a:ea typeface="微软雅黑" panose="020B0503020204020204" pitchFamily="34" charset="-122"/>
                <a:cs typeface="+mn-ea"/>
                <a:sym typeface="+mn-lt"/>
              </a:rPr>
              <a:t>*碳青霉烯类抗生素是抗菌谱最广，抗菌活性最强的非典型</a:t>
            </a:r>
            <a:r>
              <a:rPr lang="en-US" altLang="zh-CN" dirty="0">
                <a:latin typeface="微软雅黑" panose="020B0503020204020204" pitchFamily="34" charset="-122"/>
                <a:ea typeface="微软雅黑" panose="020B0503020204020204" pitchFamily="34" charset="-122"/>
                <a:cs typeface="+mn-ea"/>
                <a:sym typeface="+mn-lt"/>
              </a:rPr>
              <a:t>β-</a:t>
            </a:r>
            <a:r>
              <a:rPr lang="zh-CN" altLang="en-US" dirty="0">
                <a:latin typeface="微软雅黑" panose="020B0503020204020204" pitchFamily="34" charset="-122"/>
                <a:ea typeface="微软雅黑" panose="020B0503020204020204" pitchFamily="34" charset="-122"/>
                <a:cs typeface="+mn-ea"/>
                <a:sym typeface="+mn-lt"/>
              </a:rPr>
              <a:t>内酰胺类抗生素，是治疗严重细菌感染的最主要抗菌药物之一。</a:t>
            </a: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34" name="文本框 133"/>
          <p:cNvSpPr txBox="1"/>
          <p:nvPr/>
        </p:nvSpPr>
        <p:spPr>
          <a:xfrm>
            <a:off x="498177" y="1384235"/>
            <a:ext cx="3534708" cy="1350563"/>
          </a:xfrm>
          <a:prstGeom prst="rect">
            <a:avLst/>
          </a:prstGeom>
          <a:noFill/>
        </p:spPr>
        <p:txBody>
          <a:bodyPr wrap="square">
            <a:spAutoFit/>
          </a:bodyPr>
          <a:lstStyle/>
          <a:p>
            <a:pPr marL="285750" indent="-285750">
              <a:lnSpc>
                <a:spcPct val="150000"/>
              </a:lnSpc>
              <a:spcAft>
                <a:spcPts val="600"/>
              </a:spcAft>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鲍曼不动杆菌对许多常用抗生素具有耐药性，其耐药机制较复杂，主要包括</a:t>
            </a:r>
            <a:r>
              <a:rPr lang="zh-CN" altLang="en-US" sz="1400" b="1" u="sng" dirty="0">
                <a:solidFill>
                  <a:schemeClr val="accent2"/>
                </a:solidFill>
                <a:latin typeface="微软雅黑" panose="020B0503020204020204" pitchFamily="34" charset="-122"/>
                <a:ea typeface="微软雅黑" panose="020B0503020204020204" pitchFamily="34" charset="-122"/>
                <a:cs typeface="+mn-ea"/>
                <a:sym typeface="+mn-lt"/>
              </a:rPr>
              <a:t>产生抗菌药物灭活酶、外排泵高表达、膜孔蛋白缺失、药物作用靶标变化等</a:t>
            </a:r>
            <a:r>
              <a:rPr lang="en-US" altLang="zh-CN" sz="1400" b="1" u="sng" baseline="30000" dirty="0">
                <a:solidFill>
                  <a:schemeClr val="accent2"/>
                </a:solidFill>
                <a:latin typeface="微软雅黑" panose="020B0503020204020204" pitchFamily="34" charset="-122"/>
                <a:ea typeface="微软雅黑" panose="020B0503020204020204" pitchFamily="34" charset="-122"/>
                <a:cs typeface="+mn-ea"/>
                <a:sym typeface="+mn-lt"/>
              </a:rPr>
              <a:t>1</a:t>
            </a:r>
            <a:r>
              <a:rPr lang="zh-CN" altLang="en-US" sz="1400" b="1" dirty="0">
                <a:latin typeface="微软雅黑" panose="020B0503020204020204" pitchFamily="34" charset="-122"/>
                <a:ea typeface="微软雅黑" panose="020B0503020204020204" pitchFamily="34" charset="-122"/>
                <a:cs typeface="+mn-ea"/>
                <a:sym typeface="+mn-lt"/>
              </a:rPr>
              <a:t>。</a:t>
            </a:r>
            <a:endParaRPr lang="zh-CN" altLang="en-US" sz="1400" b="1" dirty="0">
              <a:latin typeface="微软雅黑" panose="020B0503020204020204" pitchFamily="34" charset="-122"/>
              <a:ea typeface="微软雅黑" panose="020B0503020204020204" pitchFamily="34" charset="-122"/>
              <a:cs typeface="+mn-ea"/>
              <a:sym typeface="+mn-lt"/>
            </a:endParaRPr>
          </a:p>
        </p:txBody>
      </p:sp>
      <p:sp>
        <p:nvSpPr>
          <p:cNvPr id="135" name="文本框 134"/>
          <p:cNvSpPr txBox="1"/>
          <p:nvPr/>
        </p:nvSpPr>
        <p:spPr>
          <a:xfrm>
            <a:off x="498176" y="3354185"/>
            <a:ext cx="3655089" cy="2320059"/>
          </a:xfrm>
          <a:prstGeom prst="rect">
            <a:avLst/>
          </a:prstGeom>
          <a:noFill/>
        </p:spPr>
        <p:txBody>
          <a:bodyPr wrap="square">
            <a:spAutoFit/>
          </a:bodyPr>
          <a:lstStyle/>
          <a:p>
            <a:pPr marL="285750" indent="-285750">
              <a:lnSpc>
                <a:spcPct val="150000"/>
              </a:lnSpc>
              <a:spcAft>
                <a:spcPts val="600"/>
              </a:spcAft>
              <a:buFont typeface="Arial" panose="0208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产生灭活</a:t>
            </a:r>
            <a:r>
              <a:rPr lang="en-US" altLang="zh-CN" sz="1400" dirty="0">
                <a:latin typeface="微软雅黑" panose="020B0503020204020204" pitchFamily="34" charset="-122"/>
                <a:ea typeface="微软雅黑" panose="020B0503020204020204" pitchFamily="34" charset="-122"/>
                <a:cs typeface="+mn-ea"/>
                <a:sym typeface="+mn-lt"/>
              </a:rPr>
              <a:t>β-</a:t>
            </a:r>
            <a:r>
              <a:rPr lang="zh-CN" altLang="en-US" sz="1400" dirty="0">
                <a:latin typeface="微软雅黑" panose="020B0503020204020204" pitchFamily="34" charset="-122"/>
                <a:ea typeface="微软雅黑" panose="020B0503020204020204" pitchFamily="34" charset="-122"/>
                <a:cs typeface="+mn-ea"/>
                <a:sym typeface="+mn-lt"/>
              </a:rPr>
              <a:t>内酰胺类抗生素的</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β-</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内酰胺酶</a:t>
            </a:r>
            <a:r>
              <a:rPr lang="zh-CN" altLang="en-US" sz="1400" dirty="0">
                <a:latin typeface="微软雅黑" panose="020B0503020204020204" pitchFamily="34" charset="-122"/>
                <a:ea typeface="微软雅黑" panose="020B0503020204020204" pitchFamily="34" charset="-122"/>
                <a:cs typeface="+mn-ea"/>
                <a:sym typeface="+mn-lt"/>
              </a:rPr>
              <a:t>是鲍曼不动杆菌对碳青霉烯类抗生素*最普遍的耐药机制。该酶根据</a:t>
            </a:r>
            <a:r>
              <a:rPr lang="en-US" altLang="zh-CN" sz="1400" dirty="0">
                <a:latin typeface="微软雅黑" panose="020B0503020204020204" pitchFamily="34" charset="-122"/>
                <a:ea typeface="微软雅黑" panose="020B0503020204020204" pitchFamily="34" charset="-122"/>
                <a:cs typeface="+mn-ea"/>
                <a:sym typeface="+mn-lt"/>
              </a:rPr>
              <a:t>Ambler</a:t>
            </a:r>
            <a:r>
              <a:rPr lang="zh-CN" altLang="en-US" sz="1400" dirty="0">
                <a:latin typeface="微软雅黑" panose="020B0503020204020204" pitchFamily="34" charset="-122"/>
                <a:ea typeface="微软雅黑" panose="020B0503020204020204" pitchFamily="34" charset="-122"/>
                <a:cs typeface="+mn-ea"/>
                <a:sym typeface="+mn-lt"/>
              </a:rPr>
              <a:t>分子分类法，可分为</a:t>
            </a:r>
            <a:r>
              <a:rPr lang="en-US" altLang="zh-CN" sz="1400" dirty="0">
                <a:latin typeface="微软雅黑" panose="020B0503020204020204" pitchFamily="34" charset="-122"/>
                <a:ea typeface="微软雅黑" panose="020B0503020204020204" pitchFamily="34" charset="-122"/>
                <a:cs typeface="+mn-ea"/>
                <a:sym typeface="+mn-lt"/>
              </a:rPr>
              <a:t>A</a:t>
            </a:r>
            <a:r>
              <a:rPr lang="zh-CN" altLang="en-US" sz="1400" dirty="0">
                <a:latin typeface="微软雅黑" panose="020B0503020204020204" pitchFamily="34" charset="-122"/>
                <a:ea typeface="微软雅黑" panose="020B0503020204020204" pitchFamily="34" charset="-122"/>
                <a:cs typeface="+mn-ea"/>
                <a:sym typeface="+mn-lt"/>
              </a:rPr>
              <a:t>、</a:t>
            </a:r>
            <a:r>
              <a:rPr lang="en-US" altLang="zh-CN" sz="1400" dirty="0">
                <a:latin typeface="微软雅黑" panose="020B0503020204020204" pitchFamily="34" charset="-122"/>
                <a:ea typeface="微软雅黑" panose="020B0503020204020204" pitchFamily="34" charset="-122"/>
                <a:cs typeface="+mn-ea"/>
                <a:sym typeface="+mn-lt"/>
              </a:rPr>
              <a:t>B</a:t>
            </a:r>
            <a:r>
              <a:rPr lang="zh-CN" altLang="en-US" sz="1400" dirty="0">
                <a:latin typeface="微软雅黑" panose="020B0503020204020204" pitchFamily="34" charset="-122"/>
                <a:ea typeface="微软雅黑" panose="020B0503020204020204" pitchFamily="34" charset="-122"/>
                <a:cs typeface="+mn-ea"/>
                <a:sym typeface="+mn-lt"/>
              </a:rPr>
              <a:t>、</a:t>
            </a:r>
            <a:r>
              <a:rPr lang="en-US" altLang="zh-CN" sz="1400" dirty="0">
                <a:latin typeface="微软雅黑" panose="020B0503020204020204" pitchFamily="34" charset="-122"/>
                <a:ea typeface="微软雅黑" panose="020B0503020204020204" pitchFamily="34" charset="-122"/>
                <a:cs typeface="+mn-ea"/>
                <a:sym typeface="+mn-lt"/>
              </a:rPr>
              <a:t>C</a:t>
            </a:r>
            <a:r>
              <a:rPr lang="zh-CN" altLang="en-US" sz="1400" dirty="0">
                <a:latin typeface="微软雅黑" panose="020B0503020204020204" pitchFamily="34" charset="-122"/>
                <a:ea typeface="微软雅黑" panose="020B0503020204020204" pitchFamily="34" charset="-122"/>
                <a:cs typeface="+mn-ea"/>
                <a:sym typeface="+mn-lt"/>
              </a:rPr>
              <a:t>、</a:t>
            </a:r>
            <a:r>
              <a:rPr lang="en-US" altLang="zh-CN" sz="1400" dirty="0">
                <a:latin typeface="微软雅黑" panose="020B0503020204020204" pitchFamily="34" charset="-122"/>
                <a:ea typeface="微软雅黑" panose="020B0503020204020204" pitchFamily="34" charset="-122"/>
                <a:cs typeface="+mn-ea"/>
                <a:sym typeface="+mn-lt"/>
              </a:rPr>
              <a:t>D</a:t>
            </a:r>
            <a:r>
              <a:rPr lang="zh-CN" altLang="en-US" sz="1400" dirty="0">
                <a:latin typeface="微软雅黑" panose="020B0503020204020204" pitchFamily="34" charset="-122"/>
                <a:ea typeface="微软雅黑" panose="020B0503020204020204" pitchFamily="34" charset="-122"/>
                <a:cs typeface="+mn-ea"/>
                <a:sym typeface="+mn-lt"/>
              </a:rPr>
              <a:t>四类，其中</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D</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类丝氨酸苯唑西林酶（</a:t>
            </a:r>
            <a:r>
              <a:rPr lang="en-US" altLang="zh-CN" sz="1400" b="1" dirty="0">
                <a:solidFill>
                  <a:schemeClr val="accent2"/>
                </a:solidFill>
                <a:latin typeface="微软雅黑" panose="020B0503020204020204" pitchFamily="34" charset="-122"/>
                <a:ea typeface="微软雅黑" panose="020B0503020204020204" pitchFamily="34" charset="-122"/>
                <a:cs typeface="+mn-ea"/>
                <a:sym typeface="+mn-lt"/>
              </a:rPr>
              <a:t>OXA</a:t>
            </a:r>
            <a:r>
              <a:rPr lang="zh-CN" altLang="en-US" sz="1400" b="1" dirty="0">
                <a:solidFill>
                  <a:schemeClr val="accent2"/>
                </a:solidFill>
                <a:latin typeface="微软雅黑" panose="020B0503020204020204" pitchFamily="34" charset="-122"/>
                <a:ea typeface="微软雅黑" panose="020B0503020204020204" pitchFamily="34" charset="-122"/>
                <a:cs typeface="+mn-ea"/>
                <a:sym typeface="+mn-lt"/>
              </a:rPr>
              <a:t>酶）是最常见的亚型，对碳青霉烯类抗生素的水解活性强</a:t>
            </a:r>
            <a:r>
              <a:rPr lang="en-US" altLang="zh-CN" sz="1400" b="1" baseline="30000" dirty="0">
                <a:solidFill>
                  <a:schemeClr val="accent2"/>
                </a:solidFill>
                <a:latin typeface="微软雅黑" panose="020B0503020204020204" pitchFamily="34" charset="-122"/>
                <a:ea typeface="微软雅黑" panose="020B0503020204020204" pitchFamily="34" charset="-122"/>
                <a:cs typeface="+mn-ea"/>
                <a:sym typeface="+mn-lt"/>
              </a:rPr>
              <a:t>2</a:t>
            </a:r>
            <a:r>
              <a:rPr lang="zh-CN" altLang="en-US" sz="1400" dirty="0">
                <a:latin typeface="微软雅黑" panose="020B0503020204020204" pitchFamily="34" charset="-122"/>
                <a:ea typeface="微软雅黑" panose="020B0503020204020204" pitchFamily="34" charset="-122"/>
                <a:cs typeface="+mn-ea"/>
                <a:sym typeface="+mn-lt"/>
              </a:rPr>
              <a:t>。</a:t>
            </a:r>
            <a:endParaRPr lang="zh-CN" altLang="en-US" sz="14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sld>
</file>

<file path=ppt/tags/tag1.xml><?xml version="1.0" encoding="utf-8"?>
<p:tagLst xmlns:p="http://schemas.openxmlformats.org/presentationml/2006/main">
  <p:tag name="ISLIDE.ICON" val="#152859;#407080;#21773;#369675;#12561;#136554;"/>
</p:tagLst>
</file>

<file path=ppt/tags/tag2.xml><?xml version="1.0" encoding="utf-8"?>
<p:tagLst xmlns:p="http://schemas.openxmlformats.org/presentationml/2006/main">
  <p:tag name="ISLIDE.ICON" val="#152859;#407080;#21773;#369675;#12561;#136554;#154706;#154706;#55691;#55691;#109374;"/>
</p:tagLst>
</file>

<file path=ppt/tags/tag3.xml><?xml version="1.0" encoding="utf-8"?>
<p:tagLst xmlns:p="http://schemas.openxmlformats.org/presentationml/2006/main">
  <p:tag name="ISLIDE.THEME" val="https://www.islide.cc;"/>
  <p:tag name="ISLIDE.ICON" val="#35668;"/>
</p:tagLst>
</file>

<file path=ppt/tags/tag4.xml><?xml version="1.0" encoding="utf-8"?>
<p:tagLst xmlns:p="http://schemas.openxmlformats.org/presentationml/2006/main">
  <p:tag name="ISLIDE.ICON" val="#152859;#407080;#21773;#369675;#12561;#136554;#154706;#154706;#55691;#384786;#175619;#177939;#49986;#49253;#21165;#67047;#81031;#106574;"/>
</p:tagLst>
</file>

<file path=ppt/tags/tag5.xml><?xml version="1.0" encoding="utf-8"?>
<p:tagLst xmlns:p="http://schemas.openxmlformats.org/presentationml/2006/main">
  <p:tag name="PA" val="v5.2.8"/>
</p:tagLst>
</file>

<file path=ppt/tags/tag6.xml><?xml version="1.0" encoding="utf-8"?>
<p:tagLst xmlns:p="http://schemas.openxmlformats.org/presentationml/2006/main">
  <p:tag name="KSO_WM_SPECIAL_SOURCE" val="bdnull"/>
</p:tagLst>
</file>

<file path=ppt/tags/tag7.xml><?xml version="1.0" encoding="utf-8"?>
<p:tagLst xmlns:p="http://schemas.openxmlformats.org/presentationml/2006/main">
  <p:tag name="ISLIDE.ICON" val="#152859;#407080;#21773;#369675;#12561;#13655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efw0fl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24374</Words>
  <Application>WPS 演示</Application>
  <PresentationFormat>宽屏</PresentationFormat>
  <Paragraphs>1725</Paragraphs>
  <Slides>52</Slides>
  <Notes>21</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52</vt:i4>
      </vt:variant>
    </vt:vector>
  </HeadingPairs>
  <TitlesOfParts>
    <vt:vector size="82" baseType="lpstr">
      <vt:lpstr>Arial</vt:lpstr>
      <vt:lpstr>宋体</vt:lpstr>
      <vt:lpstr>Wingdings</vt:lpstr>
      <vt:lpstr>DejaVu Sans</vt:lpstr>
      <vt:lpstr>Calibri</vt:lpstr>
      <vt:lpstr>OPPOSans H</vt:lpstr>
      <vt:lpstr>国标仿宋</vt:lpstr>
      <vt:lpstr>OPPOSans M</vt:lpstr>
      <vt:lpstr>阿里巴巴普惠体 Medium</vt:lpstr>
      <vt:lpstr>微软雅黑</vt:lpstr>
      <vt:lpstr>方正黑体_GBK</vt:lpstr>
      <vt:lpstr>OPPOSans B</vt:lpstr>
      <vt:lpstr>思源黑体 CN Bold</vt:lpstr>
      <vt:lpstr>Times New Roman</vt:lpstr>
      <vt:lpstr>Arial</vt:lpstr>
      <vt:lpstr>微软雅黑</vt:lpstr>
      <vt:lpstr>宋体</vt:lpstr>
      <vt:lpstr>Arial Unicode MS</vt:lpstr>
      <vt:lpstr>方正书宋_GBK</vt:lpstr>
      <vt:lpstr>Pfizer Tomorrow</vt:lpstr>
      <vt:lpstr>国标宋体-超大字符集扩</vt:lpstr>
      <vt:lpstr>华文仿宋</vt:lpstr>
      <vt:lpstr>等线</vt:lpstr>
      <vt:lpstr>阿里巴巴普惠体 R</vt:lpstr>
      <vt:lpstr>Noto Sans Symbols2</vt:lpstr>
      <vt:lpstr>华康行楷体 W5</vt:lpstr>
      <vt:lpstr>思源宋体</vt:lpstr>
      <vt:lpstr>汉仪仿宋简</vt:lpstr>
      <vt:lpstr>华文中宋</vt:lpstr>
      <vt:lpstr>Office 主题​​</vt:lpstr>
      <vt:lpstr>PowerPoint 演示文稿</vt:lpstr>
      <vt:lpstr>PowerPoint 演示文稿</vt:lpstr>
      <vt:lpstr>PowerPoint 演示文稿</vt:lpstr>
      <vt:lpstr>PowerPoint 演示文稿</vt:lpstr>
      <vt:lpstr>PowerPoint 演示文稿</vt:lpstr>
      <vt:lpstr>PowerPoint 演示文稿</vt:lpstr>
      <vt:lpstr>ICU中VAP患者的最常见的感染病原体存在地域差异，AB是总体最常见的病原体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鲍曼不动杆菌感染可选用的抗菌药</vt:lpstr>
      <vt:lpstr>含舒巴坦的β内酰胺酶抑制剂合剂</vt:lpstr>
      <vt:lpstr>碳青霉烯类</vt:lpstr>
      <vt:lpstr>多粘菌素类</vt:lpstr>
      <vt:lpstr>PowerPoint 演示文稿</vt:lpstr>
      <vt:lpstr>氨基糖苷类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度洛巴坦（Durlobactam）是专门针对CRAB产酶的机制而开发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 xueying</dc:creator>
  <cp:lastModifiedBy>WPS_1703670441</cp:lastModifiedBy>
  <cp:revision>1606</cp:revision>
  <dcterms:created xsi:type="dcterms:W3CDTF">2025-10-23T00:36:38Z</dcterms:created>
  <dcterms:modified xsi:type="dcterms:W3CDTF">2025-10-23T00:36:38Z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791b42f-c435-42ca-9531-75a3f42aae3d_Enabled">
    <vt:lpwstr>true</vt:lpwstr>
  </property>
  <property fmtid="{D5CDD505-2E9C-101B-9397-08002B2CF9AE}" pid="3" name="MSIP_Label_4791b42f-c435-42ca-9531-75a3f42aae3d_SetDate">
    <vt:lpwstr>2025-01-04T02:07:39Z</vt:lpwstr>
  </property>
  <property fmtid="{D5CDD505-2E9C-101B-9397-08002B2CF9AE}" pid="4" name="MSIP_Label_4791b42f-c435-42ca-9531-75a3f42aae3d_Method">
    <vt:lpwstr>Privileged</vt:lpwstr>
  </property>
  <property fmtid="{D5CDD505-2E9C-101B-9397-08002B2CF9AE}" pid="5" name="MSIP_Label_4791b42f-c435-42ca-9531-75a3f42aae3d_Name">
    <vt:lpwstr>4791b42f-c435-42ca-9531-75a3f42aae3d</vt:lpwstr>
  </property>
  <property fmtid="{D5CDD505-2E9C-101B-9397-08002B2CF9AE}" pid="6" name="MSIP_Label_4791b42f-c435-42ca-9531-75a3f42aae3d_SiteId">
    <vt:lpwstr>7a916015-20ae-4ad1-9170-eefd915e9272</vt:lpwstr>
  </property>
  <property fmtid="{D5CDD505-2E9C-101B-9397-08002B2CF9AE}" pid="7" name="MSIP_Label_4791b42f-c435-42ca-9531-75a3f42aae3d_ActionId">
    <vt:lpwstr>8f1fe51b-1101-4907-94da-574deb1ef830</vt:lpwstr>
  </property>
  <property fmtid="{D5CDD505-2E9C-101B-9397-08002B2CF9AE}" pid="8" name="MSIP_Label_4791b42f-c435-42ca-9531-75a3f42aae3d_ContentBits">
    <vt:lpwstr>0</vt:lpwstr>
  </property>
  <property fmtid="{D5CDD505-2E9C-101B-9397-08002B2CF9AE}" pid="9" name="ICV">
    <vt:lpwstr>CB894E50BE606F5D6C73F9683278C16A_42</vt:lpwstr>
  </property>
  <property fmtid="{D5CDD505-2E9C-101B-9397-08002B2CF9AE}" pid="10" name="KSOProductBuildVer">
    <vt:lpwstr>2052-12.8.2.1119</vt:lpwstr>
  </property>
</Properties>
</file>